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20.xml" ContentType="application/vnd.openxmlformats-officedocument.presentationml.tags+xml"/>
  <Override PartName="/ppt/tags/tag4.xml" ContentType="application/vnd.openxmlformats-officedocument.presentationml.tags+xml"/>
  <Override PartName="/ppt/tags/tag6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1"/>
  </p:notesMasterIdLst>
  <p:sldIdLst>
    <p:sldId id="530" r:id="rId2"/>
    <p:sldId id="534" r:id="rId3"/>
    <p:sldId id="526" r:id="rId4"/>
    <p:sldId id="520" r:id="rId5"/>
    <p:sldId id="519" r:id="rId6"/>
    <p:sldId id="538" r:id="rId7"/>
    <p:sldId id="539" r:id="rId8"/>
    <p:sldId id="541" r:id="rId9"/>
    <p:sldId id="602" r:id="rId10"/>
    <p:sldId id="274" r:id="rId11"/>
    <p:sldId id="619" r:id="rId12"/>
    <p:sldId id="617" r:id="rId13"/>
    <p:sldId id="542" r:id="rId14"/>
    <p:sldId id="665" r:id="rId15"/>
    <p:sldId id="579" r:id="rId16"/>
    <p:sldId id="612" r:id="rId17"/>
    <p:sldId id="571" r:id="rId18"/>
    <p:sldId id="572" r:id="rId19"/>
    <p:sldId id="573" r:id="rId20"/>
    <p:sldId id="638" r:id="rId21"/>
    <p:sldId id="585" r:id="rId22"/>
    <p:sldId id="586" r:id="rId23"/>
    <p:sldId id="587" r:id="rId24"/>
    <p:sldId id="588" r:id="rId25"/>
    <p:sldId id="589" r:id="rId26"/>
    <p:sldId id="590" r:id="rId27"/>
    <p:sldId id="594" r:id="rId28"/>
    <p:sldId id="598" r:id="rId29"/>
    <p:sldId id="611" r:id="rId30"/>
    <p:sldId id="951" r:id="rId31"/>
    <p:sldId id="639" r:id="rId32"/>
    <p:sldId id="640" r:id="rId33"/>
    <p:sldId id="641" r:id="rId34"/>
    <p:sldId id="642" r:id="rId35"/>
    <p:sldId id="551" r:id="rId36"/>
    <p:sldId id="674" r:id="rId37"/>
    <p:sldId id="864" r:id="rId38"/>
    <p:sldId id="865" r:id="rId39"/>
    <p:sldId id="863" r:id="rId40"/>
    <p:sldId id="591" r:id="rId41"/>
    <p:sldId id="643" r:id="rId42"/>
    <p:sldId id="662" r:id="rId43"/>
    <p:sldId id="645" r:id="rId44"/>
    <p:sldId id="561" r:id="rId45"/>
    <p:sldId id="562" r:id="rId46"/>
    <p:sldId id="646" r:id="rId47"/>
    <p:sldId id="616" r:id="rId48"/>
    <p:sldId id="628" r:id="rId49"/>
    <p:sldId id="622" r:id="rId50"/>
    <p:sldId id="634" r:id="rId51"/>
    <p:sldId id="623" r:id="rId52"/>
    <p:sldId id="636" r:id="rId53"/>
    <p:sldId id="637" r:id="rId54"/>
    <p:sldId id="547" r:id="rId55"/>
    <p:sldId id="548" r:id="rId56"/>
    <p:sldId id="630" r:id="rId57"/>
    <p:sldId id="543" r:id="rId58"/>
    <p:sldId id="544" r:id="rId59"/>
    <p:sldId id="545" r:id="rId60"/>
    <p:sldId id="546" r:id="rId61"/>
    <p:sldId id="568" r:id="rId62"/>
    <p:sldId id="569" r:id="rId63"/>
    <p:sldId id="570" r:id="rId64"/>
    <p:sldId id="631" r:id="rId65"/>
    <p:sldId id="632" r:id="rId66"/>
    <p:sldId id="633" r:id="rId67"/>
    <p:sldId id="574" r:id="rId68"/>
    <p:sldId id="575" r:id="rId69"/>
    <p:sldId id="576" r:id="rId70"/>
    <p:sldId id="577" r:id="rId71"/>
    <p:sldId id="559" r:id="rId72"/>
    <p:sldId id="521" r:id="rId73"/>
    <p:sldId id="578" r:id="rId74"/>
    <p:sldId id="663" r:id="rId75"/>
    <p:sldId id="555" r:id="rId76"/>
    <p:sldId id="556" r:id="rId77"/>
    <p:sldId id="557" r:id="rId78"/>
    <p:sldId id="648" r:id="rId79"/>
    <p:sldId id="650" r:id="rId80"/>
    <p:sldId id="651" r:id="rId81"/>
    <p:sldId id="652" r:id="rId82"/>
    <p:sldId id="952" r:id="rId83"/>
    <p:sldId id="654" r:id="rId84"/>
    <p:sldId id="655" r:id="rId85"/>
    <p:sldId id="656" r:id="rId86"/>
    <p:sldId id="657" r:id="rId87"/>
    <p:sldId id="658" r:id="rId88"/>
    <p:sldId id="620" r:id="rId89"/>
    <p:sldId id="670" r:id="rId90"/>
    <p:sldId id="671" r:id="rId91"/>
    <p:sldId id="953" r:id="rId92"/>
    <p:sldId id="672" r:id="rId93"/>
    <p:sldId id="666" r:id="rId94"/>
    <p:sldId id="667" r:id="rId95"/>
    <p:sldId id="936" r:id="rId96"/>
    <p:sldId id="668" r:id="rId97"/>
    <p:sldId id="669" r:id="rId98"/>
    <p:sldId id="649" r:id="rId99"/>
    <p:sldId id="485" r:id="rId100"/>
    <p:sldId id="479" r:id="rId101"/>
    <p:sldId id="480" r:id="rId102"/>
    <p:sldId id="483" r:id="rId103"/>
    <p:sldId id="466" r:id="rId104"/>
    <p:sldId id="659" r:id="rId105"/>
    <p:sldId id="660" r:id="rId106"/>
    <p:sldId id="937" r:id="rId107"/>
    <p:sldId id="939" r:id="rId108"/>
    <p:sldId id="940" r:id="rId109"/>
    <p:sldId id="540" r:id="rId110"/>
  </p:sldIdLst>
  <p:sldSz cx="9144000" cy="6858000" type="screen4x3"/>
  <p:notesSz cx="6858000" cy="9144000"/>
  <p:custDataLst>
    <p:tags r:id="rId11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bg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bg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bg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bg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bg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bg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bg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bg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bg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08F8"/>
    <a:srgbClr val="FF33CC"/>
    <a:srgbClr val="9090F4"/>
    <a:srgbClr val="FFFF00"/>
    <a:srgbClr val="F6F000"/>
    <a:srgbClr val="CC99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5" autoAdjust="0"/>
    <p:restoredTop sz="85607" autoAdjust="0"/>
  </p:normalViewPr>
  <p:slideViewPr>
    <p:cSldViewPr snapToGrid="0">
      <p:cViewPr varScale="1">
        <p:scale>
          <a:sx n="58" d="100"/>
          <a:sy n="58" d="100"/>
        </p:scale>
        <p:origin x="-1520" y="-52"/>
      </p:cViewPr>
      <p:guideLst>
        <p:guide orient="horz" pos="2132"/>
        <p:guide pos="2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gs" Target="tags/tag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png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image" Target="../media/image102.emf"/><Relationship Id="rId1" Type="http://schemas.openxmlformats.org/officeDocument/2006/relationships/image" Target="../media/image101.emf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7" Type="http://schemas.openxmlformats.org/officeDocument/2006/relationships/image" Target="../media/image125.wmf"/><Relationship Id="rId2" Type="http://schemas.openxmlformats.org/officeDocument/2006/relationships/image" Target="../media/image120.wmf"/><Relationship Id="rId1" Type="http://schemas.openxmlformats.org/officeDocument/2006/relationships/image" Target="../media/image119.emf"/><Relationship Id="rId6" Type="http://schemas.openxmlformats.org/officeDocument/2006/relationships/image" Target="../media/image124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wmf"/><Relationship Id="rId1" Type="http://schemas.openxmlformats.org/officeDocument/2006/relationships/image" Target="../media/image127.emf"/><Relationship Id="rId5" Type="http://schemas.openxmlformats.org/officeDocument/2006/relationships/image" Target="../media/image131.wmf"/><Relationship Id="rId4" Type="http://schemas.openxmlformats.org/officeDocument/2006/relationships/image" Target="../media/image13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image" Target="../media/image138.emf"/><Relationship Id="rId4" Type="http://schemas.openxmlformats.org/officeDocument/2006/relationships/image" Target="../media/image141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4.emf"/><Relationship Id="rId1" Type="http://schemas.openxmlformats.org/officeDocument/2006/relationships/image" Target="../media/image143.wmf"/><Relationship Id="rId6" Type="http://schemas.openxmlformats.org/officeDocument/2006/relationships/image" Target="../media/image148.emf"/><Relationship Id="rId5" Type="http://schemas.openxmlformats.org/officeDocument/2006/relationships/image" Target="../media/image147.emf"/><Relationship Id="rId4" Type="http://schemas.openxmlformats.org/officeDocument/2006/relationships/image" Target="../media/image146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Relationship Id="rId6" Type="http://schemas.openxmlformats.org/officeDocument/2006/relationships/image" Target="../media/image155.wmf"/><Relationship Id="rId5" Type="http://schemas.openxmlformats.org/officeDocument/2006/relationships/image" Target="../media/image154.wmf"/><Relationship Id="rId4" Type="http://schemas.openxmlformats.org/officeDocument/2006/relationships/image" Target="../media/image153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7" Type="http://schemas.openxmlformats.org/officeDocument/2006/relationships/image" Target="../media/image163.wmf"/><Relationship Id="rId2" Type="http://schemas.openxmlformats.org/officeDocument/2006/relationships/image" Target="../media/image158.emf"/><Relationship Id="rId1" Type="http://schemas.openxmlformats.org/officeDocument/2006/relationships/image" Target="../media/image157.emf"/><Relationship Id="rId6" Type="http://schemas.openxmlformats.org/officeDocument/2006/relationships/image" Target="../media/image162.wmf"/><Relationship Id="rId5" Type="http://schemas.openxmlformats.org/officeDocument/2006/relationships/image" Target="../media/image161.wmf"/><Relationship Id="rId4" Type="http://schemas.openxmlformats.org/officeDocument/2006/relationships/image" Target="../media/image160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13" Type="http://schemas.openxmlformats.org/officeDocument/2006/relationships/image" Target="../media/image176.wmf"/><Relationship Id="rId3" Type="http://schemas.openxmlformats.org/officeDocument/2006/relationships/image" Target="../media/image166.wmf"/><Relationship Id="rId7" Type="http://schemas.openxmlformats.org/officeDocument/2006/relationships/image" Target="../media/image170.wmf"/><Relationship Id="rId12" Type="http://schemas.openxmlformats.org/officeDocument/2006/relationships/image" Target="../media/image175.wmf"/><Relationship Id="rId2" Type="http://schemas.openxmlformats.org/officeDocument/2006/relationships/image" Target="../media/image165.wmf"/><Relationship Id="rId1" Type="http://schemas.openxmlformats.org/officeDocument/2006/relationships/image" Target="../media/image164.wmf"/><Relationship Id="rId6" Type="http://schemas.openxmlformats.org/officeDocument/2006/relationships/image" Target="../media/image169.wmf"/><Relationship Id="rId11" Type="http://schemas.openxmlformats.org/officeDocument/2006/relationships/image" Target="../media/image174.wmf"/><Relationship Id="rId5" Type="http://schemas.openxmlformats.org/officeDocument/2006/relationships/image" Target="../media/image168.wmf"/><Relationship Id="rId15" Type="http://schemas.openxmlformats.org/officeDocument/2006/relationships/image" Target="../media/image178.wmf"/><Relationship Id="rId10" Type="http://schemas.openxmlformats.org/officeDocument/2006/relationships/image" Target="../media/image173.wmf"/><Relationship Id="rId4" Type="http://schemas.openxmlformats.org/officeDocument/2006/relationships/image" Target="../media/image167.wmf"/><Relationship Id="rId9" Type="http://schemas.openxmlformats.org/officeDocument/2006/relationships/image" Target="../media/image172.wmf"/><Relationship Id="rId14" Type="http://schemas.openxmlformats.org/officeDocument/2006/relationships/image" Target="../media/image177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4.emf"/><Relationship Id="rId1" Type="http://schemas.openxmlformats.org/officeDocument/2006/relationships/image" Target="../media/image143.wmf"/><Relationship Id="rId6" Type="http://schemas.openxmlformats.org/officeDocument/2006/relationships/image" Target="../media/image148.emf"/><Relationship Id="rId5" Type="http://schemas.openxmlformats.org/officeDocument/2006/relationships/image" Target="../media/image147.emf"/><Relationship Id="rId4" Type="http://schemas.openxmlformats.org/officeDocument/2006/relationships/image" Target="../media/image14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emf"/><Relationship Id="rId5" Type="http://schemas.openxmlformats.org/officeDocument/2006/relationships/image" Target="../media/image5.wmf"/><Relationship Id="rId4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11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56.png"/><Relationship Id="rId4" Type="http://schemas.openxmlformats.org/officeDocument/2006/relationships/image" Target="../media/image4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AF0DD12-6D0B-434E-AEAE-27A0808CBFDE}" type="datetimeFigureOut">
              <a:rPr lang="zh-CN" altLang="en-US"/>
              <a:t>2022/5/23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B33CE97-CE35-493D-9476-D12D3F712BC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8764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移位寄存器实现脉冲发生器的思路：</a:t>
            </a:r>
            <a:r>
              <a:rPr lang="en-US" altLang="zh-CN" dirty="0"/>
              <a:t>Q0</a:t>
            </a:r>
            <a:r>
              <a:rPr lang="zh-CN" altLang="en-US" dirty="0"/>
              <a:t>输出序列，画表格，</a:t>
            </a:r>
            <a:r>
              <a:rPr lang="en-US" altLang="zh-CN" dirty="0"/>
              <a:t>Q0 Q1 Q2 =&gt;Q0(n+1)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用真值表解释，当</a:t>
            </a:r>
            <a:r>
              <a:rPr lang="en-US" altLang="zh-CN" dirty="0"/>
              <a:t>ABC</a:t>
            </a:r>
            <a:r>
              <a:rPr lang="zh-CN" altLang="en-US" dirty="0"/>
              <a:t>取对应最小项时，</a:t>
            </a:r>
            <a:r>
              <a:rPr lang="en-US" altLang="zh-CN" dirty="0"/>
              <a:t>Y</a:t>
            </a:r>
            <a:r>
              <a:rPr lang="zh-CN" altLang="en-US" dirty="0"/>
              <a:t>取值为</a:t>
            </a:r>
            <a:r>
              <a:rPr lang="en-US" altLang="zh-CN" dirty="0"/>
              <a:t>1</a:t>
            </a:r>
            <a:r>
              <a:rPr lang="zh-CN" altLang="en-US" dirty="0"/>
              <a:t>，或者</a:t>
            </a:r>
            <a:r>
              <a:rPr lang="en-US" altLang="zh-CN" dirty="0"/>
              <a:t>0</a:t>
            </a:r>
            <a:r>
              <a:rPr lang="zh-CN" altLang="en-US" dirty="0"/>
              <a:t>；对应的</a:t>
            </a:r>
            <a:r>
              <a:rPr lang="en-US" altLang="zh-CN" dirty="0"/>
              <a:t>Di</a:t>
            </a:r>
            <a:r>
              <a:rPr lang="zh-CN" altLang="en-US" dirty="0"/>
              <a:t>接</a:t>
            </a:r>
            <a:r>
              <a:rPr lang="en-US" altLang="zh-CN" dirty="0"/>
              <a:t>1 </a:t>
            </a:r>
            <a:r>
              <a:rPr lang="zh-CN" altLang="en-US" dirty="0"/>
              <a:t>或者</a:t>
            </a:r>
            <a:r>
              <a:rPr lang="en-US" altLang="zh-CN" dirty="0"/>
              <a:t>0.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代数法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、真值表：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、输出无效为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一位二进制乘法运算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62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74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288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可以比较大小。相等时输出：</a:t>
            </a:r>
          </a:p>
        </p:txBody>
      </p:sp>
      <p:sp>
        <p:nvSpPr>
          <p:cNvPr id="12288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0B671ED-FF2E-438D-889D-E2347981C2BF}" type="slidenum">
              <a:rPr kumimoji="1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76</a:t>
            </a:fld>
            <a:endParaRPr kumimoji="1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分组比较，提高速度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77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电阻值怎么计算？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82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移位寄存器实现脉冲发生器的思路：</a:t>
            </a:r>
            <a:r>
              <a:rPr lang="en-US" altLang="zh-CN" dirty="0"/>
              <a:t>Q0</a:t>
            </a:r>
            <a:r>
              <a:rPr lang="zh-CN" altLang="en-US" dirty="0"/>
              <a:t>输出序列，画表格，</a:t>
            </a:r>
            <a:r>
              <a:rPr lang="en-US" altLang="zh-CN" dirty="0"/>
              <a:t>Q0 Q1 Q2 =&gt;Q0(n+1)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</a:t>
            </a:r>
            <a:r>
              <a:rPr lang="en-US" altLang="zh-CN" dirty="0"/>
              <a:t>TTL</a:t>
            </a:r>
            <a:r>
              <a:rPr lang="zh-CN" altLang="en-US" dirty="0"/>
              <a:t>驱动</a:t>
            </a:r>
            <a:r>
              <a:rPr lang="en-US" altLang="zh-CN" dirty="0"/>
              <a:t>CMOS</a:t>
            </a:r>
            <a:r>
              <a:rPr lang="zh-CN" altLang="en-US" dirty="0"/>
              <a:t>呢？</a:t>
            </a:r>
            <a:r>
              <a:rPr lang="en-US" altLang="zh-CN" dirty="0"/>
              <a:t>CMOS</a:t>
            </a:r>
            <a:r>
              <a:rPr lang="zh-CN" altLang="en-US" dirty="0"/>
              <a:t>用</a:t>
            </a:r>
            <a:r>
              <a:rPr lang="en-US" altLang="zh-CN" dirty="0"/>
              <a:t>10V</a:t>
            </a:r>
            <a:r>
              <a:rPr lang="zh-CN" altLang="en-US" dirty="0"/>
              <a:t>供电。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86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89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放</a:t>
            </a:r>
            <a:r>
              <a:rPr lang="en-US" altLang="zh-CN" dirty="0"/>
              <a:t>the end</a:t>
            </a:r>
            <a:r>
              <a:rPr lang="zh-CN" altLang="en-US" dirty="0"/>
              <a:t>之后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91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93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板书讲解画圈的思路！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106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板书给出过程！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108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给低电平启动，恢复到高电平开始工作。</a:t>
            </a:r>
            <a:r>
              <a:rPr lang="en-US" altLang="zh-CN" dirty="0"/>
              <a:t>S1S0=11</a:t>
            </a:r>
            <a:r>
              <a:rPr lang="zh-CN" altLang="en-US" dirty="0"/>
              <a:t>，第一个时钟，并行输入到输出端是</a:t>
            </a:r>
            <a:r>
              <a:rPr lang="en-US" altLang="zh-CN" dirty="0"/>
              <a:t>0,D0,D1,D2,D3,D4,D5,D6</a:t>
            </a:r>
            <a:r>
              <a:rPr lang="zh-CN" altLang="en-US" dirty="0"/>
              <a:t>，然后，</a:t>
            </a:r>
            <a:r>
              <a:rPr lang="en-US" altLang="zh-CN" dirty="0"/>
              <a:t>S1S0</a:t>
            </a:r>
            <a:r>
              <a:rPr lang="zh-CN" altLang="en-US" dirty="0"/>
              <a:t>变为</a:t>
            </a:r>
            <a:r>
              <a:rPr lang="en-US" altLang="zh-CN" dirty="0"/>
              <a:t>01</a:t>
            </a:r>
            <a:r>
              <a:rPr lang="zh-CN" altLang="en-US" dirty="0"/>
              <a:t>开始右移，经过</a:t>
            </a:r>
            <a:r>
              <a:rPr lang="en-US" altLang="zh-CN" dirty="0"/>
              <a:t>6</a:t>
            </a:r>
            <a:r>
              <a:rPr lang="zh-CN" altLang="en-US" dirty="0"/>
              <a:t>个时钟</a:t>
            </a:r>
            <a:r>
              <a:rPr lang="en-US" altLang="zh-CN" dirty="0"/>
              <a:t>D6</a:t>
            </a:r>
            <a:r>
              <a:rPr lang="zh-CN" altLang="en-US" dirty="0"/>
              <a:t>右移到输出端。反馈信号给出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S1S0=11</a:t>
            </a:r>
            <a:r>
              <a:rPr lang="zh-CN" altLang="en-US" dirty="0"/>
              <a:t>，重复上一个过程。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给低电平启动，恢复到高电平开始工作。</a:t>
            </a:r>
            <a:r>
              <a:rPr lang="en-US" altLang="zh-CN" dirty="0"/>
              <a:t>S1S0=11</a:t>
            </a:r>
            <a:r>
              <a:rPr lang="zh-CN" altLang="en-US" dirty="0"/>
              <a:t>，第一个时钟，并行输入到输出端是</a:t>
            </a:r>
            <a:r>
              <a:rPr lang="en-US" altLang="zh-CN" dirty="0"/>
              <a:t>0,D0,D1,D2,D3,D4,D5,D6</a:t>
            </a:r>
            <a:r>
              <a:rPr lang="zh-CN" altLang="en-US" dirty="0"/>
              <a:t>，然后，</a:t>
            </a:r>
            <a:r>
              <a:rPr lang="en-US" altLang="zh-CN" dirty="0"/>
              <a:t>S1S0</a:t>
            </a:r>
            <a:r>
              <a:rPr lang="zh-CN" altLang="en-US" dirty="0"/>
              <a:t>变为</a:t>
            </a:r>
            <a:r>
              <a:rPr lang="en-US" altLang="zh-CN" dirty="0"/>
              <a:t>01</a:t>
            </a:r>
            <a:r>
              <a:rPr lang="zh-CN" altLang="en-US" dirty="0"/>
              <a:t>开始右移，经过</a:t>
            </a:r>
            <a:r>
              <a:rPr lang="en-US" altLang="zh-CN" dirty="0"/>
              <a:t>6</a:t>
            </a:r>
            <a:r>
              <a:rPr lang="zh-CN" altLang="en-US" dirty="0"/>
              <a:t>个时钟</a:t>
            </a:r>
            <a:r>
              <a:rPr lang="en-US" altLang="zh-CN" dirty="0"/>
              <a:t>D6</a:t>
            </a:r>
            <a:r>
              <a:rPr lang="zh-CN" altLang="en-US" dirty="0"/>
              <a:t>右移到输出端。反馈信号给出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S1S0=11</a:t>
            </a:r>
            <a:r>
              <a:rPr lang="zh-CN" altLang="en-US" dirty="0"/>
              <a:t>，重复上一个过程。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可以用</a:t>
            </a:r>
            <a:r>
              <a:rPr lang="en-US" altLang="zh-CN"/>
              <a:t>74LS194+74LS182</a:t>
            </a:r>
            <a:r>
              <a:rPr lang="zh-CN" altLang="en-US"/>
              <a:t>来实现。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zh-CN" sz="1200" b="1" i="0" u="none" strike="noStrike" kern="1200" cap="none" spc="0" normalizeH="0" baseline="0" noProof="0" dirty="0"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CP </a:t>
            </a:r>
            <a:r>
              <a:rPr kumimoji="0" lang="zh-CN" altLang="en-US" sz="1200" b="1" i="0" u="none" strike="noStrike" kern="1200" cap="none" spc="0" normalizeH="0" baseline="0" noProof="0" dirty="0"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一级门延时</a:t>
            </a:r>
            <a:r>
              <a:rPr kumimoji="0" lang="en-US" altLang="zh-CN" sz="1200" b="1" i="0" u="none" strike="noStrike" kern="1200" cap="none" spc="0" normalizeH="0" baseline="0" noProof="0" dirty="0"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sz="1200" b="1" i="0" u="none" strike="noStrike" kern="1200" cap="none" spc="0" normalizeH="0" baseline="0" noProof="0" dirty="0"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0" lang="en-US" altLang="zh-CN" sz="1200" b="1" i="0" u="none" strike="noStrike" kern="1200" cap="none" spc="0" normalizeH="0" baseline="0" noProof="0" dirty="0"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CP=0</a:t>
            </a:r>
            <a:r>
              <a:rPr kumimoji="0" lang="zh-CN" altLang="en-US" sz="1200" b="1" i="0" u="none" strike="noStrike" kern="1200" cap="none" spc="0" normalizeH="0" baseline="0" noProof="0" dirty="0"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kumimoji="0" lang="en-US" altLang="zh-CN" sz="1200" b="1" i="0" u="none" strike="noStrike" kern="1200" cap="none" spc="0" normalizeH="0" baseline="0" noProof="0" dirty="0"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sz="1200" b="1" i="0" u="none" strike="noStrike" kern="1200" cap="none" spc="0" normalizeH="0" baseline="0" noProof="0" dirty="0"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到门</a:t>
            </a:r>
            <a:r>
              <a:rPr kumimoji="0" lang="en-US" altLang="zh-CN" sz="1200" b="1" i="0" u="none" strike="noStrike" kern="1200" cap="none" spc="0" normalizeH="0" baseline="0" noProof="0" dirty="0"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kumimoji="0" lang="zh-CN" altLang="en-US" sz="1200" b="1" i="0" u="none" strike="noStrike" kern="1200" cap="none" spc="0" normalizeH="0" baseline="0" noProof="0" dirty="0"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或者 </a:t>
            </a:r>
            <a:r>
              <a:rPr kumimoji="0" lang="en-US" altLang="zh-CN" sz="1200" b="1" i="0" u="none" strike="noStrike" kern="1200" cap="none" spc="0" normalizeH="0" baseline="0" noProof="0" dirty="0"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4 </a:t>
            </a:r>
            <a:r>
              <a:rPr kumimoji="0" lang="zh-CN" altLang="en-US" sz="1200" b="1" i="0" u="none" strike="noStrike" kern="1200" cap="none" spc="0" normalizeH="0" baseline="0" noProof="0" dirty="0"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输出，解除对</a:t>
            </a:r>
            <a:r>
              <a:rPr kumimoji="0" lang="en-US" altLang="zh-CN" sz="1200" b="1" i="0" u="none" strike="noStrike" kern="1200" cap="none" spc="0" normalizeH="0" baseline="0" noProof="0" dirty="0"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0" lang="zh-CN" altLang="en-US" sz="1200" b="1" i="0" u="none" strike="noStrike" kern="1200" cap="none" spc="0" normalizeH="0" baseline="0" noProof="0" dirty="0"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  <a:r>
              <a:rPr kumimoji="0" lang="en-US" altLang="zh-CN" sz="1200" b="1" i="0" u="none" strike="noStrike" kern="1200" cap="none" spc="0" normalizeH="0" baseline="0" noProof="0" dirty="0"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kumimoji="0" lang="zh-CN" altLang="en-US" sz="1200" b="1" i="0" u="none" strike="noStrike" kern="1200" cap="none" spc="0" normalizeH="0" baseline="0" noProof="0" dirty="0"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的封锁，需要一级门延时。</a:t>
            </a:r>
            <a:endParaRPr kumimoji="0" lang="en-US" altLang="zh-CN" sz="1200" b="1" i="0" u="none" strike="noStrike" kern="1200" cap="none" spc="0" normalizeH="0" baseline="0" noProof="0" dirty="0"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/>
              <a:t>CP- = 3</a:t>
            </a:r>
            <a:r>
              <a:rPr lang="zh-CN" altLang="en-US" dirty="0"/>
              <a:t>级延时</a:t>
            </a:r>
            <a:endParaRPr lang="en-US" altLang="zh-CN" dirty="0"/>
          </a:p>
          <a:p>
            <a:r>
              <a:rPr lang="en-US" altLang="zh-CN" dirty="0"/>
              <a:t>CP+ = 3</a:t>
            </a:r>
            <a:r>
              <a:rPr lang="zh-CN" altLang="en-US" dirty="0"/>
              <a:t>级延时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回顾：译码器的输出是最小项的反。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总结：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33CE97-CE35-493D-9476-D12D3F712BC5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/>
          <p:cNvSpPr>
            <a:spLocks noChangeArrowheads="1"/>
          </p:cNvSpPr>
          <p:nvPr/>
        </p:nvSpPr>
        <p:spPr bwMode="auto">
          <a:xfrm flipV="1">
            <a:off x="633045" y="3174576"/>
            <a:ext cx="8446717" cy="45719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9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858715" y="2466906"/>
            <a:ext cx="7426569" cy="69536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639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219994" y="3445937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b="1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gray">
          <a:xfrm>
            <a:off x="189640" y="937607"/>
            <a:ext cx="3571387" cy="45719"/>
          </a:xfrm>
          <a:prstGeom prst="rect">
            <a:avLst/>
          </a:prstGeom>
          <a:gradFill rotWithShape="0">
            <a:gsLst>
              <a:gs pos="87000">
                <a:schemeClr val="bg2"/>
              </a:gs>
              <a:gs pos="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400" b="1">
              <a:solidFill>
                <a:schemeClr val="tx1"/>
              </a:solidFill>
            </a:endParaRPr>
          </a:p>
        </p:txBody>
      </p:sp>
      <p:pic>
        <p:nvPicPr>
          <p:cNvPr id="2050" name="Picture 2" descr="https://timgsa.baidu.com/timg?image&amp;quality=80&amp;size=b9999_10000&amp;sec=1513061652214&amp;di=0dbe8ba562ebf8b0aac6fc468b7851b5&amp;imgtype=0&amp;src=http%3A%2F%2Fphotocdn.sohu.com%2F20160130%2Fmp57336747_1454147583329_1_th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2" b="35641"/>
          <a:stretch>
            <a:fillRect/>
          </a:stretch>
        </p:blipFill>
        <p:spPr bwMode="auto">
          <a:xfrm>
            <a:off x="372005" y="275048"/>
            <a:ext cx="3389022" cy="67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01625" y="609600"/>
            <a:ext cx="8540750" cy="5489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EA9E54-D7F8-42B2-B05B-39B86863132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096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1625" y="1905000"/>
            <a:ext cx="8540750" cy="41941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5125D6-BDB8-4CE5-B85C-18F81B4ABD0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4031DD-C4B5-424D-82A8-20EC7E59E2A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9" name="Picture 4" descr="https://timgsa.baidu.com/timg?image&amp;quality=80&amp;size=b9999_10000&amp;sec=1513060306437&amp;di=30658f392e20939a542ddf602e2badff&amp;imgtype=0&amp;src=http%3A%2F%2Fphotocdn.sohu.com%2F20160130%2Fmp57336747_1454147583329_1_th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40974" b="38513"/>
          <a:stretch>
            <a:fillRect/>
          </a:stretch>
        </p:blipFill>
        <p:spPr bwMode="auto">
          <a:xfrm>
            <a:off x="7640514" y="95243"/>
            <a:ext cx="1415562" cy="28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7161" y="309671"/>
            <a:ext cx="6954715" cy="588136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16523" y="984738"/>
            <a:ext cx="8563708" cy="53750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A7DD890E-49E3-4193-9EBA-C33C8E126E14}" type="datetime3">
              <a:rPr lang="zh-CN" altLang="en-US" smtClean="0"/>
              <a:t>2022年5月23日星期一</a:t>
            </a:fld>
            <a:endParaRPr lang="en-US" altLang="zh-CN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22737" y="6478561"/>
            <a:ext cx="902677" cy="338407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rgbClr val="1F08F8"/>
                </a:solidFill>
              </a:defRPr>
            </a:lvl1pPr>
          </a:lstStyle>
          <a:p>
            <a:pPr>
              <a:defRPr/>
            </a:pPr>
            <a:fld id="{315B291C-51FB-4C18-A138-CCB3C24CD792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3770" y="6459605"/>
            <a:ext cx="518747" cy="338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0" sz="1400" b="1" smtClean="0">
                <a:solidFill>
                  <a:schemeClr val="tx1"/>
                </a:solidFill>
                <a:effectLst/>
              </a:defRPr>
            </a:lvl1pPr>
          </a:lstStyle>
          <a:p>
            <a:pPr>
              <a:defRPr/>
            </a:pPr>
            <a:r>
              <a:rPr lang="en-US" altLang="zh-CN"/>
              <a:t>‹#›</a:t>
            </a:r>
            <a:endParaRPr lang="en-US" altLang="zh-CN" dirty="0"/>
          </a:p>
        </p:txBody>
      </p:sp>
      <p:pic>
        <p:nvPicPr>
          <p:cNvPr id="12" name="Picture 4" descr="https://timgsa.baidu.com/timg?image&amp;quality=80&amp;size=b9999_10000&amp;sec=1513060306437&amp;di=30658f392e20939a542ddf602e2badff&amp;imgtype=0&amp;src=http%3A%2F%2Fphotocdn.sohu.com%2F20160130%2Fmp57336747_1454147583329_1_th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40974" b="38513"/>
          <a:stretch>
            <a:fillRect/>
          </a:stretch>
        </p:blipFill>
        <p:spPr bwMode="auto">
          <a:xfrm>
            <a:off x="7640514" y="95243"/>
            <a:ext cx="1415562" cy="28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9788" y="1455006"/>
            <a:ext cx="3810000" cy="41148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740642" y="1432904"/>
            <a:ext cx="3810000" cy="41148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r>
              <a:rPr lang="en-US" altLang="zh-CN"/>
              <a:t>‹#›</a:t>
            </a:r>
            <a:endParaRPr lang="en-US" altLang="zh-CN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16968" y="6359768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>
              <a:defRPr/>
            </a:pPr>
            <a:fld id="{F4C1C56C-149B-47FD-93E1-25EA40A550F8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  <p:transition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6104" y="265475"/>
            <a:ext cx="6961256" cy="8239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33523" y="1276719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33523" y="2100631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532435" y="1276719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532435" y="2100631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‹#›</a:t>
            </a: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16968" y="6359768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13AF2-E6BE-46BF-BE60-AE5395E88CAD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  <p:transition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1125414"/>
            <a:ext cx="2949575" cy="931985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1283677"/>
            <a:ext cx="4629150" cy="457737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‹#›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16968" y="6359768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5B9687-43AD-48E3-B967-34003FFE165D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8" name="标题 1"/>
          <p:cNvSpPr txBox="1"/>
          <p:nvPr/>
        </p:nvSpPr>
        <p:spPr bwMode="auto">
          <a:xfrm>
            <a:off x="1306104" y="265475"/>
            <a:ext cx="6961256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0"/>
              <a:t>单击此处编辑母版标题样式</a:t>
            </a:r>
          </a:p>
        </p:txBody>
      </p:sp>
    </p:spTree>
  </p:cSld>
  <p:clrMapOvr>
    <a:masterClrMapping/>
  </p:clrMapOvr>
  <p:transition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‹#›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16968" y="6359768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AD361-67D9-49AA-9A53-38CF28EEA583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  <p:transition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00100" y="1661550"/>
            <a:ext cx="7772400" cy="466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‹#›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16968" y="6359768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643A4-3E26-45D1-96DF-2F67516788A1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  <p:transition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1150938" y="617538"/>
            <a:ext cx="5700712" cy="55149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‹#›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16968" y="6359768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5FF35C-FDA9-4B3C-A051-F6FCDC8E36DB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  <p:transition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324769" y="320113"/>
            <a:ext cx="7305992" cy="575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537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3770" y="6459605"/>
            <a:ext cx="518747" cy="338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0" sz="1400" b="1" smtClean="0">
                <a:solidFill>
                  <a:schemeClr val="tx1"/>
                </a:solidFill>
                <a:effectLst/>
              </a:defRPr>
            </a:lvl1pPr>
          </a:lstStyle>
          <a:p>
            <a:pPr>
              <a:defRPr/>
            </a:pPr>
            <a:r>
              <a:rPr lang="en-US" altLang="zh-CN"/>
              <a:t>‹#›</a:t>
            </a:r>
            <a:endParaRPr lang="en-US" altLang="zh-CN" dirty="0"/>
          </a:p>
        </p:txBody>
      </p:sp>
      <p:sp>
        <p:nvSpPr>
          <p:cNvPr id="1537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69748" y="6465656"/>
            <a:ext cx="2895600" cy="338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kumimoji="0" sz="1400" b="1" smtClean="0">
                <a:solidFill>
                  <a:schemeClr val="tx1"/>
                </a:solidFill>
                <a:effectLst/>
              </a:defRPr>
            </a:lvl1pPr>
          </a:lstStyle>
          <a:p>
            <a:pPr>
              <a:defRPr/>
            </a:pPr>
            <a:fld id="{B99CB850-45A1-4C06-90B9-AFD35F604E04}" type="datetime3">
              <a:rPr lang="zh-CN" altLang="en-US" smtClean="0"/>
              <a:t>2022年5月23日星期一</a:t>
            </a:fld>
            <a:endParaRPr lang="en-US" altLang="zh-CN" dirty="0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gray">
          <a:xfrm>
            <a:off x="602818" y="6380642"/>
            <a:ext cx="8226425" cy="31750"/>
          </a:xfrm>
          <a:prstGeom prst="rect">
            <a:avLst/>
          </a:prstGeom>
          <a:gradFill rotWithShape="0">
            <a:gsLst>
              <a:gs pos="87000">
                <a:schemeClr val="bg2"/>
              </a:gs>
              <a:gs pos="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400" b="1">
              <a:solidFill>
                <a:schemeClr val="tx1"/>
              </a:solidFill>
            </a:endParaRPr>
          </a:p>
        </p:txBody>
      </p:sp>
      <p:pic>
        <p:nvPicPr>
          <p:cNvPr id="2050" name="Picture 2" descr="https://timgsa.baidu.com/timg?image&amp;quality=80&amp;size=b9999_10000&amp;sec=1513057428162&amp;di=37860fdf3c4871460953786bbfa26622&amp;imgtype=0&amp;src=http%3A%2F%2Fpic.baike.soso.com%2Fp%2F20111015%2F20111015115227-26026804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4" t="12080" r="11532" b="12880"/>
          <a:stretch>
            <a:fillRect/>
          </a:stretch>
        </p:blipFill>
        <p:spPr bwMode="auto">
          <a:xfrm>
            <a:off x="428827" y="248004"/>
            <a:ext cx="677490" cy="66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timgsa.baidu.com/timg?image&amp;quality=80&amp;size=b9999_10000&amp;sec=1513060306437&amp;di=30658f392e20939a542ddf602e2badff&amp;imgtype=0&amp;src=http%3A%2F%2Fphotocdn.sohu.com%2F20160130%2Fmp57336747_1454147583329_1_th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40974" b="38513"/>
          <a:stretch>
            <a:fillRect/>
          </a:stretch>
        </p:blipFill>
        <p:spPr bwMode="auto">
          <a:xfrm>
            <a:off x="7464668" y="6446811"/>
            <a:ext cx="1415562" cy="28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04336" y="918967"/>
            <a:ext cx="8226425" cy="31750"/>
          </a:xfrm>
          <a:prstGeom prst="rect">
            <a:avLst/>
          </a:prstGeom>
          <a:gradFill rotWithShape="0">
            <a:gsLst>
              <a:gs pos="1600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400" b="1">
              <a:solidFill>
                <a:schemeClr val="tx1"/>
              </a:solidFill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1107784" y="248004"/>
            <a:ext cx="31750" cy="105251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none" anchor="ctr"/>
          <a:lstStyle>
            <a:lvl1pPr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400" b="1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blinds dir="vert"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6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5" Type="http://schemas.openxmlformats.org/officeDocument/2006/relationships/image" Target="../media/image88.png"/><Relationship Id="rId4" Type="http://schemas.openxmlformats.org/officeDocument/2006/relationships/tags" Target="../tags/tag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9.png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46.png"/><Relationship Id="rId4" Type="http://schemas.openxmlformats.org/officeDocument/2006/relationships/image" Target="../media/image56.png"/><Relationship Id="rId9" Type="http://schemas.openxmlformats.org/officeDocument/2006/relationships/oleObject" Target="../embeddings/oleObject22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92.png"/><Relationship Id="rId4" Type="http://schemas.openxmlformats.org/officeDocument/2006/relationships/oleObject" Target="../embeddings/oleObject24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98.png"/><Relationship Id="rId4" Type="http://schemas.openxmlformats.org/officeDocument/2006/relationships/oleObject" Target="../embeddings/oleObject25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99.wmf"/><Relationship Id="rId4" Type="http://schemas.openxmlformats.org/officeDocument/2006/relationships/oleObject" Target="../embeddings/oleObject26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9.bin"/><Relationship Id="rId3" Type="http://schemas.openxmlformats.org/officeDocument/2006/relationships/slide" Target="slide9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0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png"/><Relationship Id="rId11" Type="http://schemas.openxmlformats.org/officeDocument/2006/relationships/oleObject" Target="../embeddings/oleObject8.bin"/><Relationship Id="rId5" Type="http://schemas.openxmlformats.org/officeDocument/2006/relationships/image" Target="../media/image7.emf"/><Relationship Id="rId10" Type="http://schemas.openxmlformats.org/officeDocument/2006/relationships/image" Target="../media/image9.wmf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7.bin"/><Relationship Id="rId14" Type="http://schemas.openxmlformats.org/officeDocument/2006/relationships/image" Target="../media/image5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00.png"/><Relationship Id="rId4" Type="http://schemas.openxmlformats.org/officeDocument/2006/relationships/oleObject" Target="../embeddings/oleObject27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105.emf"/><Relationship Id="rId18" Type="http://schemas.openxmlformats.org/officeDocument/2006/relationships/oleObject" Target="../embeddings/oleObject35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02.emf"/><Relationship Id="rId12" Type="http://schemas.openxmlformats.org/officeDocument/2006/relationships/oleObject" Target="../embeddings/oleObject32.bin"/><Relationship Id="rId17" Type="http://schemas.openxmlformats.org/officeDocument/2006/relationships/image" Target="../media/image107.emf"/><Relationship Id="rId2" Type="http://schemas.openxmlformats.org/officeDocument/2006/relationships/slideLayout" Target="../slideLayouts/slideLayout10.xml"/><Relationship Id="rId16" Type="http://schemas.openxmlformats.org/officeDocument/2006/relationships/oleObject" Target="../embeddings/oleObject34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104.emf"/><Relationship Id="rId5" Type="http://schemas.openxmlformats.org/officeDocument/2006/relationships/image" Target="../media/image101.emf"/><Relationship Id="rId15" Type="http://schemas.openxmlformats.org/officeDocument/2006/relationships/image" Target="../media/image106.emf"/><Relationship Id="rId10" Type="http://schemas.openxmlformats.org/officeDocument/2006/relationships/oleObject" Target="../embeddings/oleObject31.bin"/><Relationship Id="rId19" Type="http://schemas.openxmlformats.org/officeDocument/2006/relationships/image" Target="../media/image108.e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103.emf"/><Relationship Id="rId14" Type="http://schemas.openxmlformats.org/officeDocument/2006/relationships/oleObject" Target="../embeddings/oleObject33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10.png"/><Relationship Id="rId4" Type="http://schemas.openxmlformats.org/officeDocument/2006/relationships/image" Target="../media/image109.w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Relationship Id="rId9" Type="http://schemas.openxmlformats.org/officeDocument/2006/relationships/image" Target="../media/image118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oleObject" Target="../embeddings/oleObject42.bin"/><Relationship Id="rId18" Type="http://schemas.openxmlformats.org/officeDocument/2006/relationships/image" Target="../media/image124.wmf"/><Relationship Id="rId3" Type="http://schemas.openxmlformats.org/officeDocument/2006/relationships/oleObject" Target="../embeddings/oleObject37.bin"/><Relationship Id="rId21" Type="http://schemas.openxmlformats.org/officeDocument/2006/relationships/oleObject" Target="../embeddings/oleObject49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123.wmf"/><Relationship Id="rId17" Type="http://schemas.openxmlformats.org/officeDocument/2006/relationships/oleObject" Target="../embeddings/oleObject46.bin"/><Relationship Id="rId25" Type="http://schemas.openxmlformats.org/officeDocument/2006/relationships/image" Target="../media/image12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5.bin"/><Relationship Id="rId20" Type="http://schemas.openxmlformats.org/officeDocument/2006/relationships/oleObject" Target="../embeddings/oleObject48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41.bin"/><Relationship Id="rId24" Type="http://schemas.openxmlformats.org/officeDocument/2006/relationships/oleObject" Target="../embeddings/oleObject52.bin"/><Relationship Id="rId5" Type="http://schemas.openxmlformats.org/officeDocument/2006/relationships/oleObject" Target="../embeddings/oleObject38.bin"/><Relationship Id="rId15" Type="http://schemas.openxmlformats.org/officeDocument/2006/relationships/oleObject" Target="../embeddings/oleObject44.bin"/><Relationship Id="rId23" Type="http://schemas.openxmlformats.org/officeDocument/2006/relationships/oleObject" Target="../embeddings/oleObject51.bin"/><Relationship Id="rId10" Type="http://schemas.openxmlformats.org/officeDocument/2006/relationships/image" Target="../media/image122.wmf"/><Relationship Id="rId19" Type="http://schemas.openxmlformats.org/officeDocument/2006/relationships/oleObject" Target="../embeddings/oleObject47.bin"/><Relationship Id="rId4" Type="http://schemas.openxmlformats.org/officeDocument/2006/relationships/image" Target="../media/image119.emf"/><Relationship Id="rId9" Type="http://schemas.openxmlformats.org/officeDocument/2006/relationships/oleObject" Target="../embeddings/oleObject40.bin"/><Relationship Id="rId14" Type="http://schemas.openxmlformats.org/officeDocument/2006/relationships/oleObject" Target="../embeddings/oleObject43.bin"/><Relationship Id="rId22" Type="http://schemas.openxmlformats.org/officeDocument/2006/relationships/oleObject" Target="../embeddings/oleObject50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9.wmf"/><Relationship Id="rId10" Type="http://schemas.openxmlformats.org/officeDocument/2006/relationships/image" Target="../media/image5.wmf"/><Relationship Id="rId4" Type="http://schemas.openxmlformats.org/officeDocument/2006/relationships/oleObject" Target="../embeddings/oleObject10.bin"/><Relationship Id="rId9" Type="http://schemas.openxmlformats.org/officeDocument/2006/relationships/oleObject" Target="../embeddings/oleObject12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126.w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131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28.w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130.wmf"/><Relationship Id="rId4" Type="http://schemas.openxmlformats.org/officeDocument/2006/relationships/image" Target="../media/image127.emf"/><Relationship Id="rId9" Type="http://schemas.openxmlformats.org/officeDocument/2006/relationships/oleObject" Target="../embeddings/oleObject57.bin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3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35.emf"/><Relationship Id="rId4" Type="http://schemas.openxmlformats.org/officeDocument/2006/relationships/oleObject" Target="../embeddings/oleObject60.bin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4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38.e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140.emf"/><Relationship Id="rId4" Type="http://schemas.openxmlformats.org/officeDocument/2006/relationships/image" Target="../media/image142.png"/><Relationship Id="rId9" Type="http://schemas.openxmlformats.org/officeDocument/2006/relationships/oleObject" Target="../embeddings/oleObject63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13" Type="http://schemas.openxmlformats.org/officeDocument/2006/relationships/oleObject" Target="../embeddings/oleObject70.bin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147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9.png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44.emf"/><Relationship Id="rId11" Type="http://schemas.openxmlformats.org/officeDocument/2006/relationships/oleObject" Target="../embeddings/oleObject69.bin"/><Relationship Id="rId5" Type="http://schemas.openxmlformats.org/officeDocument/2006/relationships/oleObject" Target="../embeddings/oleObject66.bin"/><Relationship Id="rId15" Type="http://schemas.openxmlformats.org/officeDocument/2006/relationships/image" Target="../media/image142.png"/><Relationship Id="rId10" Type="http://schemas.openxmlformats.org/officeDocument/2006/relationships/image" Target="../media/image146.emf"/><Relationship Id="rId4" Type="http://schemas.openxmlformats.org/officeDocument/2006/relationships/image" Target="../media/image143.wmf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148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image" Target="../media/image154.wmf"/><Relationship Id="rId3" Type="http://schemas.openxmlformats.org/officeDocument/2006/relationships/image" Target="../media/image156.png"/><Relationship Id="rId7" Type="http://schemas.openxmlformats.org/officeDocument/2006/relationships/image" Target="../media/image151.wmf"/><Relationship Id="rId12" Type="http://schemas.openxmlformats.org/officeDocument/2006/relationships/oleObject" Target="../embeddings/oleObject7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153.wmf"/><Relationship Id="rId5" Type="http://schemas.openxmlformats.org/officeDocument/2006/relationships/image" Target="../media/image150.wmf"/><Relationship Id="rId15" Type="http://schemas.openxmlformats.org/officeDocument/2006/relationships/image" Target="../media/image155.wmf"/><Relationship Id="rId10" Type="http://schemas.openxmlformats.org/officeDocument/2006/relationships/oleObject" Target="../embeddings/oleObject74.bin"/><Relationship Id="rId4" Type="http://schemas.openxmlformats.org/officeDocument/2006/relationships/oleObject" Target="../embeddings/oleObject71.bin"/><Relationship Id="rId9" Type="http://schemas.openxmlformats.org/officeDocument/2006/relationships/image" Target="../media/image152.wmf"/><Relationship Id="rId14" Type="http://schemas.openxmlformats.org/officeDocument/2006/relationships/oleObject" Target="../embeddings/oleObject76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13" Type="http://schemas.openxmlformats.org/officeDocument/2006/relationships/image" Target="../media/image161.wmf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58.emf"/><Relationship Id="rId12" Type="http://schemas.openxmlformats.org/officeDocument/2006/relationships/oleObject" Target="../embeddings/oleObject81.bin"/><Relationship Id="rId17" Type="http://schemas.openxmlformats.org/officeDocument/2006/relationships/image" Target="../media/image163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83.bin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160.wmf"/><Relationship Id="rId5" Type="http://schemas.openxmlformats.org/officeDocument/2006/relationships/image" Target="../media/image157.emf"/><Relationship Id="rId15" Type="http://schemas.openxmlformats.org/officeDocument/2006/relationships/image" Target="../media/image162.wmf"/><Relationship Id="rId10" Type="http://schemas.openxmlformats.org/officeDocument/2006/relationships/oleObject" Target="../embeddings/oleObject80.bin"/><Relationship Id="rId4" Type="http://schemas.openxmlformats.org/officeDocument/2006/relationships/oleObject" Target="../embeddings/oleObject77.bin"/><Relationship Id="rId9" Type="http://schemas.openxmlformats.org/officeDocument/2006/relationships/image" Target="../media/image159.wmf"/><Relationship Id="rId14" Type="http://schemas.openxmlformats.org/officeDocument/2006/relationships/oleObject" Target="../embeddings/oleObject82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13" Type="http://schemas.openxmlformats.org/officeDocument/2006/relationships/oleObject" Target="../embeddings/oleObject89.bin"/><Relationship Id="rId18" Type="http://schemas.openxmlformats.org/officeDocument/2006/relationships/image" Target="../media/image171.wmf"/><Relationship Id="rId26" Type="http://schemas.openxmlformats.org/officeDocument/2006/relationships/image" Target="../media/image175.wmf"/><Relationship Id="rId3" Type="http://schemas.openxmlformats.org/officeDocument/2006/relationships/oleObject" Target="../embeddings/oleObject84.bin"/><Relationship Id="rId21" Type="http://schemas.openxmlformats.org/officeDocument/2006/relationships/oleObject" Target="../embeddings/oleObject93.bin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68.wmf"/><Relationship Id="rId17" Type="http://schemas.openxmlformats.org/officeDocument/2006/relationships/oleObject" Target="../embeddings/oleObject91.bin"/><Relationship Id="rId25" Type="http://schemas.openxmlformats.org/officeDocument/2006/relationships/oleObject" Target="../embeddings/oleObject95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70.wmf"/><Relationship Id="rId20" Type="http://schemas.openxmlformats.org/officeDocument/2006/relationships/image" Target="../media/image172.wmf"/><Relationship Id="rId29" Type="http://schemas.openxmlformats.org/officeDocument/2006/relationships/oleObject" Target="../embeddings/oleObject97.bin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65.wmf"/><Relationship Id="rId11" Type="http://schemas.openxmlformats.org/officeDocument/2006/relationships/oleObject" Target="../embeddings/oleObject88.bin"/><Relationship Id="rId24" Type="http://schemas.openxmlformats.org/officeDocument/2006/relationships/image" Target="../media/image174.wmf"/><Relationship Id="rId32" Type="http://schemas.openxmlformats.org/officeDocument/2006/relationships/image" Target="../media/image178.wmf"/><Relationship Id="rId5" Type="http://schemas.openxmlformats.org/officeDocument/2006/relationships/oleObject" Target="../embeddings/oleObject85.bin"/><Relationship Id="rId15" Type="http://schemas.openxmlformats.org/officeDocument/2006/relationships/oleObject" Target="../embeddings/oleObject90.bin"/><Relationship Id="rId23" Type="http://schemas.openxmlformats.org/officeDocument/2006/relationships/oleObject" Target="../embeddings/oleObject94.bin"/><Relationship Id="rId28" Type="http://schemas.openxmlformats.org/officeDocument/2006/relationships/image" Target="../media/image176.wmf"/><Relationship Id="rId10" Type="http://schemas.openxmlformats.org/officeDocument/2006/relationships/image" Target="../media/image167.wmf"/><Relationship Id="rId19" Type="http://schemas.openxmlformats.org/officeDocument/2006/relationships/oleObject" Target="../embeddings/oleObject92.bin"/><Relationship Id="rId31" Type="http://schemas.openxmlformats.org/officeDocument/2006/relationships/oleObject" Target="../embeddings/oleObject98.bin"/><Relationship Id="rId4" Type="http://schemas.openxmlformats.org/officeDocument/2006/relationships/image" Target="../media/image164.wm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69.wmf"/><Relationship Id="rId22" Type="http://schemas.openxmlformats.org/officeDocument/2006/relationships/image" Target="../media/image173.wmf"/><Relationship Id="rId27" Type="http://schemas.openxmlformats.org/officeDocument/2006/relationships/oleObject" Target="../embeddings/oleObject96.bin"/><Relationship Id="rId30" Type="http://schemas.openxmlformats.org/officeDocument/2006/relationships/image" Target="../media/image177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80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2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83.w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185.jpe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13" Type="http://schemas.openxmlformats.org/officeDocument/2006/relationships/oleObject" Target="../embeddings/oleObject106.bin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12" Type="http://schemas.openxmlformats.org/officeDocument/2006/relationships/image" Target="../media/image14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44.emf"/><Relationship Id="rId11" Type="http://schemas.openxmlformats.org/officeDocument/2006/relationships/oleObject" Target="../embeddings/oleObject105.bin"/><Relationship Id="rId5" Type="http://schemas.openxmlformats.org/officeDocument/2006/relationships/oleObject" Target="../embeddings/oleObject102.bin"/><Relationship Id="rId15" Type="http://schemas.openxmlformats.org/officeDocument/2006/relationships/image" Target="../media/image149.png"/><Relationship Id="rId10" Type="http://schemas.openxmlformats.org/officeDocument/2006/relationships/image" Target="../media/image146.emf"/><Relationship Id="rId4" Type="http://schemas.openxmlformats.org/officeDocument/2006/relationships/image" Target="../media/image143.wmf"/><Relationship Id="rId9" Type="http://schemas.openxmlformats.org/officeDocument/2006/relationships/oleObject" Target="../embeddings/oleObject104.bin"/><Relationship Id="rId14" Type="http://schemas.openxmlformats.org/officeDocument/2006/relationships/image" Target="../media/image148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88.wmf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190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总结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49568" y="1600835"/>
            <a:ext cx="8497887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、掌握数模和模数转换的有关概念：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、工作原理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倒梯形（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型）电阻网络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DAC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，权电流型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DAC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并行比较性，逐次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渐近型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ADC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（逐次比较型），双积分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ADC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、掌握数模和模数转换器的性能指标。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50" y="1509713"/>
            <a:ext cx="1439863" cy="454025"/>
          </a:xfrm>
        </p:spPr>
        <p:txBody>
          <a:bodyPr/>
          <a:lstStyle/>
          <a:p>
            <a:pPr algn="l" eaLnBrk="1" hangingPunct="1"/>
            <a:r>
              <a:rPr lang="zh-CN" altLang="en-US" sz="2800" b="1">
                <a:solidFill>
                  <a:schemeClr val="bg1"/>
                </a:solidFill>
              </a:rPr>
              <a:t>点阵图</a:t>
            </a:r>
          </a:p>
        </p:txBody>
      </p:sp>
      <p:grpSp>
        <p:nvGrpSpPr>
          <p:cNvPr id="7" name="Group 50"/>
          <p:cNvGrpSpPr/>
          <p:nvPr/>
        </p:nvGrpSpPr>
        <p:grpSpPr bwMode="auto">
          <a:xfrm>
            <a:off x="354169" y="804930"/>
            <a:ext cx="7878830" cy="5280382"/>
            <a:chOff x="440" y="1322"/>
            <a:chExt cx="4880" cy="2852"/>
          </a:xfrm>
        </p:grpSpPr>
        <p:pic>
          <p:nvPicPr>
            <p:cNvPr id="18439" name="Picture 36" descr="msotw9_temp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8" r="5428"/>
            <a:stretch>
              <a:fillRect/>
            </a:stretch>
          </p:blipFill>
          <p:spPr bwMode="auto">
            <a:xfrm>
              <a:off x="440" y="1322"/>
              <a:ext cx="4880" cy="2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0" name="Rectangle 39"/>
            <p:cNvSpPr>
              <a:spLocks noChangeArrowheads="1"/>
            </p:cNvSpPr>
            <p:nvPr/>
          </p:nvSpPr>
          <p:spPr bwMode="auto">
            <a:xfrm>
              <a:off x="511" y="1793"/>
              <a:ext cx="152" cy="120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441" name="Text Box 40"/>
            <p:cNvSpPr txBox="1">
              <a:spLocks noChangeArrowheads="1"/>
            </p:cNvSpPr>
            <p:nvPr/>
          </p:nvSpPr>
          <p:spPr bwMode="auto">
            <a:xfrm>
              <a:off x="478" y="1729"/>
              <a:ext cx="3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8442" name="Text Box 41"/>
            <p:cNvSpPr txBox="1">
              <a:spLocks noChangeArrowheads="1"/>
            </p:cNvSpPr>
            <p:nvPr/>
          </p:nvSpPr>
          <p:spPr bwMode="auto">
            <a:xfrm>
              <a:off x="467" y="2033"/>
              <a:ext cx="3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8443" name="Text Box 42"/>
            <p:cNvSpPr txBox="1">
              <a:spLocks noChangeArrowheads="1"/>
            </p:cNvSpPr>
            <p:nvPr/>
          </p:nvSpPr>
          <p:spPr bwMode="auto">
            <a:xfrm>
              <a:off x="478" y="2304"/>
              <a:ext cx="3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8444" name="Text Box 43"/>
            <p:cNvSpPr txBox="1">
              <a:spLocks noChangeArrowheads="1"/>
            </p:cNvSpPr>
            <p:nvPr/>
          </p:nvSpPr>
          <p:spPr bwMode="auto">
            <a:xfrm>
              <a:off x="477" y="2587"/>
              <a:ext cx="3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8445" name="Text Box 45"/>
            <p:cNvSpPr txBox="1">
              <a:spLocks noChangeArrowheads="1"/>
            </p:cNvSpPr>
            <p:nvPr/>
          </p:nvSpPr>
          <p:spPr bwMode="auto">
            <a:xfrm>
              <a:off x="1608" y="3891"/>
              <a:ext cx="3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</a:rPr>
                <a:t>m</a:t>
              </a:r>
              <a:r>
                <a:rPr lang="en-US" altLang="zh-CN" sz="2000" baseline="-250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8446" name="Text Box 46"/>
            <p:cNvSpPr txBox="1">
              <a:spLocks noChangeArrowheads="1"/>
            </p:cNvSpPr>
            <p:nvPr/>
          </p:nvSpPr>
          <p:spPr bwMode="auto">
            <a:xfrm>
              <a:off x="1815" y="3902"/>
              <a:ext cx="3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</a:rPr>
                <a:t>m</a:t>
              </a:r>
              <a:r>
                <a:rPr lang="en-US" altLang="zh-CN" sz="2000" baseline="-250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8447" name="Text Box 47"/>
            <p:cNvSpPr txBox="1">
              <a:spLocks noChangeArrowheads="1"/>
            </p:cNvSpPr>
            <p:nvPr/>
          </p:nvSpPr>
          <p:spPr bwMode="auto">
            <a:xfrm>
              <a:off x="1999" y="3913"/>
              <a:ext cx="3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</a:rPr>
                <a:t>m</a:t>
              </a:r>
              <a:r>
                <a:rPr lang="en-US" altLang="zh-CN" sz="2000" baseline="-250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8448" name="Text Box 48"/>
            <p:cNvSpPr txBox="1">
              <a:spLocks noChangeArrowheads="1"/>
            </p:cNvSpPr>
            <p:nvPr/>
          </p:nvSpPr>
          <p:spPr bwMode="auto">
            <a:xfrm>
              <a:off x="4183" y="3924"/>
              <a:ext cx="4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</a:rPr>
                <a:t>m</a:t>
              </a:r>
              <a:r>
                <a:rPr lang="en-US" altLang="zh-CN" sz="2000" baseline="-25000">
                  <a:solidFill>
                    <a:srgbClr val="FF0000"/>
                  </a:solidFill>
                </a:rPr>
                <a:t>14</a:t>
              </a:r>
            </a:p>
          </p:txBody>
        </p:sp>
        <p:sp>
          <p:nvSpPr>
            <p:cNvPr id="18449" name="Text Box 49"/>
            <p:cNvSpPr txBox="1">
              <a:spLocks noChangeArrowheads="1"/>
            </p:cNvSpPr>
            <p:nvPr/>
          </p:nvSpPr>
          <p:spPr bwMode="auto">
            <a:xfrm>
              <a:off x="4411" y="3924"/>
              <a:ext cx="4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</a:rPr>
                <a:t>m</a:t>
              </a:r>
              <a:r>
                <a:rPr lang="en-US" altLang="zh-CN" sz="2000" baseline="-25000">
                  <a:solidFill>
                    <a:srgbClr val="FF0000"/>
                  </a:solidFill>
                </a:rPr>
                <a:t>15</a:t>
              </a:r>
            </a:p>
          </p:txBody>
        </p:sp>
      </p:grpSp>
      <p:sp>
        <p:nvSpPr>
          <p:cNvPr id="18437" name="AutoShape 5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763000" y="6696075"/>
            <a:ext cx="381000" cy="152400"/>
          </a:xfrm>
          <a:prstGeom prst="actionButtonForwardNext">
            <a:avLst/>
          </a:prstGeom>
          <a:solidFill>
            <a:schemeClr val="bg1"/>
          </a:solidFill>
          <a:ln w="19050">
            <a:solidFill>
              <a:srgbClr val="FF66FF"/>
            </a:solidFill>
            <a:miter lim="800000"/>
          </a:ln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38" name="AutoShape 52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flipH="1">
            <a:off x="8324850" y="6694488"/>
            <a:ext cx="381000" cy="152400"/>
          </a:xfrm>
          <a:prstGeom prst="actionButtonForwardNext">
            <a:avLst/>
          </a:prstGeom>
          <a:solidFill>
            <a:schemeClr val="bg1"/>
          </a:solidFill>
          <a:ln w="19050">
            <a:solidFill>
              <a:srgbClr val="FF66FF"/>
            </a:solidFill>
            <a:miter lim="800000"/>
          </a:ln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82880" y="6446711"/>
            <a:ext cx="903288" cy="3381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1760B3BA-79C2-4B7C-B414-832AFB883E45}" type="slidenum">
              <a:rPr lang="en-US" altLang="zh-CN" smtClean="0"/>
              <a:t>100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2610168" y="1058971"/>
            <a:ext cx="12557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dirty="0">
                <a:latin typeface="Tahoma" panose="020B0604030504040204" pitchFamily="34" charset="0"/>
              </a:rPr>
              <a:t>展开：</a:t>
            </a:r>
          </a:p>
        </p:txBody>
      </p:sp>
      <p:sp>
        <p:nvSpPr>
          <p:cNvPr id="58" name="Rectangle 33"/>
          <p:cNvSpPr>
            <a:spLocks noChangeArrowheads="1"/>
          </p:cNvSpPr>
          <p:nvPr/>
        </p:nvSpPr>
        <p:spPr bwMode="auto">
          <a:xfrm>
            <a:off x="1152843" y="4070458"/>
            <a:ext cx="13716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/>
              <a:t>【</a:t>
            </a:r>
            <a:r>
              <a:rPr lang="zh-CN" altLang="en-US" sz="2800"/>
              <a:t>例</a:t>
            </a:r>
            <a:r>
              <a:rPr lang="en-US" altLang="zh-CN" sz="2800"/>
              <a:t>2】</a:t>
            </a:r>
          </a:p>
        </p:txBody>
      </p:sp>
      <p:grpSp>
        <p:nvGrpSpPr>
          <p:cNvPr id="63" name="Group 38"/>
          <p:cNvGrpSpPr/>
          <p:nvPr/>
        </p:nvGrpSpPr>
        <p:grpSpPr bwMode="auto">
          <a:xfrm>
            <a:off x="4223068" y="4999146"/>
            <a:ext cx="2082800" cy="519112"/>
            <a:chOff x="2549" y="3115"/>
            <a:chExt cx="1312" cy="327"/>
          </a:xfrm>
        </p:grpSpPr>
        <p:sp>
          <p:nvSpPr>
            <p:cNvPr id="64" name="Text Box 39"/>
            <p:cNvSpPr txBox="1">
              <a:spLocks noChangeArrowheads="1"/>
            </p:cNvSpPr>
            <p:nvPr/>
          </p:nvSpPr>
          <p:spPr bwMode="auto">
            <a:xfrm>
              <a:off x="2549" y="3115"/>
              <a:ext cx="13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/>
                <a:t>=A</a:t>
              </a:r>
              <a:r>
                <a:rPr lang="en-US" altLang="zh-CN" sz="2800">
                  <a:cs typeface="Times New Roman" panose="02020603050405020304" pitchFamily="18" charset="0"/>
                </a:rPr>
                <a:t>•BC+BC</a:t>
              </a:r>
              <a:endParaRPr lang="en-US" altLang="zh-CN" sz="2800"/>
            </a:p>
          </p:txBody>
        </p:sp>
        <p:sp>
          <p:nvSpPr>
            <p:cNvPr id="65" name="Line 40"/>
            <p:cNvSpPr>
              <a:spLocks noChangeShapeType="1"/>
            </p:cNvSpPr>
            <p:nvPr/>
          </p:nvSpPr>
          <p:spPr bwMode="auto">
            <a:xfrm>
              <a:off x="2976" y="3178"/>
              <a:ext cx="10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Line 41"/>
            <p:cNvSpPr>
              <a:spLocks noChangeShapeType="1"/>
            </p:cNvSpPr>
            <p:nvPr/>
          </p:nvSpPr>
          <p:spPr bwMode="auto">
            <a:xfrm>
              <a:off x="3157" y="3179"/>
              <a:ext cx="10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Line 42"/>
            <p:cNvSpPr>
              <a:spLocks noChangeShapeType="1"/>
            </p:cNvSpPr>
            <p:nvPr/>
          </p:nvSpPr>
          <p:spPr bwMode="auto">
            <a:xfrm>
              <a:off x="3413" y="3179"/>
              <a:ext cx="10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Line 43"/>
            <p:cNvSpPr>
              <a:spLocks noChangeShapeType="1"/>
            </p:cNvSpPr>
            <p:nvPr/>
          </p:nvSpPr>
          <p:spPr bwMode="auto">
            <a:xfrm>
              <a:off x="3605" y="3179"/>
              <a:ext cx="10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Line 44"/>
            <p:cNvSpPr>
              <a:spLocks noChangeShapeType="1"/>
            </p:cNvSpPr>
            <p:nvPr/>
          </p:nvSpPr>
          <p:spPr bwMode="auto">
            <a:xfrm>
              <a:off x="2965" y="3136"/>
              <a:ext cx="31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45"/>
          <p:cNvGrpSpPr/>
          <p:nvPr/>
        </p:nvGrpSpPr>
        <p:grpSpPr bwMode="auto">
          <a:xfrm>
            <a:off x="4211956" y="5811946"/>
            <a:ext cx="1541462" cy="519112"/>
            <a:chOff x="2475" y="3637"/>
            <a:chExt cx="971" cy="327"/>
          </a:xfrm>
        </p:grpSpPr>
        <p:sp>
          <p:nvSpPr>
            <p:cNvPr id="71" name="Text Box 46"/>
            <p:cNvSpPr txBox="1">
              <a:spLocks noChangeArrowheads="1"/>
            </p:cNvSpPr>
            <p:nvPr/>
          </p:nvSpPr>
          <p:spPr bwMode="auto">
            <a:xfrm>
              <a:off x="2475" y="3637"/>
              <a:ext cx="97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/>
                <a:t>=A+BC</a:t>
              </a:r>
            </a:p>
          </p:txBody>
        </p:sp>
        <p:sp>
          <p:nvSpPr>
            <p:cNvPr id="72" name="Line 47"/>
            <p:cNvSpPr>
              <a:spLocks noChangeShapeType="1"/>
            </p:cNvSpPr>
            <p:nvPr/>
          </p:nvSpPr>
          <p:spPr bwMode="auto">
            <a:xfrm>
              <a:off x="2944" y="3702"/>
              <a:ext cx="10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Line 48"/>
            <p:cNvSpPr>
              <a:spLocks noChangeShapeType="1"/>
            </p:cNvSpPr>
            <p:nvPr/>
          </p:nvSpPr>
          <p:spPr bwMode="auto">
            <a:xfrm>
              <a:off x="3137" y="3702"/>
              <a:ext cx="10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4" name="Rectangle 49"/>
          <p:cNvSpPr>
            <a:spLocks noChangeArrowheads="1"/>
          </p:cNvSpPr>
          <p:nvPr/>
        </p:nvSpPr>
        <p:spPr bwMode="auto">
          <a:xfrm>
            <a:off x="2784793" y="4957871"/>
            <a:ext cx="12557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>
                <a:latin typeface="Tahoma" panose="020B0604030504040204" pitchFamily="34" charset="0"/>
              </a:rPr>
              <a:t>反演律</a:t>
            </a:r>
          </a:p>
        </p:txBody>
      </p:sp>
      <p:sp>
        <p:nvSpPr>
          <p:cNvPr id="75" name="Text Box 50"/>
          <p:cNvSpPr txBox="1">
            <a:spLocks noChangeArrowheads="1"/>
          </p:cNvSpPr>
          <p:nvPr/>
        </p:nvSpPr>
        <p:spPr bwMode="auto">
          <a:xfrm>
            <a:off x="2822893" y="5813533"/>
            <a:ext cx="14049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800">
                <a:latin typeface="Tahoma" panose="020B0604030504040204" pitchFamily="34" charset="0"/>
              </a:rPr>
              <a:t>吸收律</a:t>
            </a:r>
          </a:p>
        </p:txBody>
      </p:sp>
      <p:sp>
        <p:nvSpPr>
          <p:cNvPr id="76" name="Rectangle 2"/>
          <p:cNvSpPr txBox="1">
            <a:spLocks noChangeArrowheads="1"/>
          </p:cNvSpPr>
          <p:nvPr/>
        </p:nvSpPr>
        <p:spPr bwMode="auto">
          <a:xfrm>
            <a:off x="1157606" y="2590908"/>
            <a:ext cx="2430462" cy="793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>
              <a:defRPr/>
            </a:pPr>
            <a:r>
              <a:rPr lang="zh-CN" altLang="en-US" kern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化简逻辑函数</a:t>
            </a:r>
          </a:p>
        </p:txBody>
      </p:sp>
      <p:grpSp>
        <p:nvGrpSpPr>
          <p:cNvPr id="86" name="组合 85"/>
          <p:cNvGrpSpPr/>
          <p:nvPr/>
        </p:nvGrpSpPr>
        <p:grpSpPr>
          <a:xfrm>
            <a:off x="3651568" y="374758"/>
            <a:ext cx="4505325" cy="519113"/>
            <a:chOff x="3651568" y="374758"/>
            <a:chExt cx="4505325" cy="519113"/>
          </a:xfrm>
        </p:grpSpPr>
        <p:grpSp>
          <p:nvGrpSpPr>
            <p:cNvPr id="32" name="Group 7"/>
            <p:cNvGrpSpPr/>
            <p:nvPr/>
          </p:nvGrpSpPr>
          <p:grpSpPr bwMode="auto">
            <a:xfrm>
              <a:off x="3651568" y="374758"/>
              <a:ext cx="4505325" cy="519113"/>
              <a:chOff x="1333" y="501"/>
              <a:chExt cx="2838" cy="327"/>
            </a:xfrm>
          </p:grpSpPr>
          <p:sp>
            <p:nvSpPr>
              <p:cNvPr id="33" name="Text Box 8"/>
              <p:cNvSpPr txBox="1">
                <a:spLocks noChangeArrowheads="1"/>
              </p:cNvSpPr>
              <p:nvPr/>
            </p:nvSpPr>
            <p:spPr bwMode="auto">
              <a:xfrm>
                <a:off x="1333" y="501"/>
                <a:ext cx="283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dirty="0"/>
                  <a:t>F=A(BC+BC)+ABC+ABC</a:t>
                </a:r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>
                <a:off x="2347" y="565"/>
                <a:ext cx="10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Line 10"/>
              <p:cNvSpPr>
                <a:spLocks noChangeShapeType="1"/>
              </p:cNvSpPr>
              <p:nvPr/>
            </p:nvSpPr>
            <p:spPr bwMode="auto">
              <a:xfrm>
                <a:off x="2528" y="565"/>
                <a:ext cx="10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Line 11"/>
              <p:cNvSpPr>
                <a:spLocks noChangeShapeType="1"/>
              </p:cNvSpPr>
              <p:nvPr/>
            </p:nvSpPr>
            <p:spPr bwMode="auto">
              <a:xfrm>
                <a:off x="3200" y="565"/>
                <a:ext cx="10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Line 12"/>
              <p:cNvSpPr>
                <a:spLocks noChangeShapeType="1"/>
              </p:cNvSpPr>
              <p:nvPr/>
            </p:nvSpPr>
            <p:spPr bwMode="auto">
              <a:xfrm>
                <a:off x="3606" y="565"/>
                <a:ext cx="10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77" name="直接连接符 76"/>
            <p:cNvCxnSpPr>
              <a:stCxn id="34" idx="0"/>
              <a:endCxn id="34" idx="1"/>
            </p:cNvCxnSpPr>
            <p:nvPr/>
          </p:nvCxnSpPr>
          <p:spPr bwMode="auto">
            <a:xfrm>
              <a:off x="5261293" y="476358"/>
              <a:ext cx="168275" cy="1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直接连接符 78"/>
            <p:cNvCxnSpPr>
              <a:stCxn id="35" idx="0"/>
              <a:endCxn id="35" idx="1"/>
            </p:cNvCxnSpPr>
            <p:nvPr/>
          </p:nvCxnSpPr>
          <p:spPr bwMode="auto">
            <a:xfrm>
              <a:off x="5548631" y="476358"/>
              <a:ext cx="168275" cy="1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直接连接符 80"/>
            <p:cNvCxnSpPr>
              <a:stCxn id="36" idx="0"/>
              <a:endCxn id="36" idx="1"/>
            </p:cNvCxnSpPr>
            <p:nvPr/>
          </p:nvCxnSpPr>
          <p:spPr bwMode="auto">
            <a:xfrm>
              <a:off x="6615431" y="476358"/>
              <a:ext cx="168275" cy="1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直接连接符 84"/>
            <p:cNvCxnSpPr>
              <a:stCxn id="37" idx="0"/>
            </p:cNvCxnSpPr>
            <p:nvPr/>
          </p:nvCxnSpPr>
          <p:spPr bwMode="auto">
            <a:xfrm>
              <a:off x="7259956" y="476358"/>
              <a:ext cx="201612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4" name="组合 93"/>
          <p:cNvGrpSpPr/>
          <p:nvPr/>
        </p:nvGrpSpPr>
        <p:grpSpPr>
          <a:xfrm>
            <a:off x="3870643" y="1105008"/>
            <a:ext cx="4284663" cy="519113"/>
            <a:chOff x="3870643" y="1105008"/>
            <a:chExt cx="4284663" cy="519113"/>
          </a:xfrm>
        </p:grpSpPr>
        <p:grpSp>
          <p:nvGrpSpPr>
            <p:cNvPr id="38" name="Group 13"/>
            <p:cNvGrpSpPr/>
            <p:nvPr/>
          </p:nvGrpSpPr>
          <p:grpSpPr bwMode="auto">
            <a:xfrm>
              <a:off x="3870643" y="1105008"/>
              <a:ext cx="4284663" cy="519113"/>
              <a:chOff x="1482" y="949"/>
              <a:chExt cx="2699" cy="327"/>
            </a:xfrm>
          </p:grpSpPr>
          <p:sp>
            <p:nvSpPr>
              <p:cNvPr id="39" name="Text Box 14"/>
              <p:cNvSpPr txBox="1">
                <a:spLocks noChangeArrowheads="1"/>
              </p:cNvSpPr>
              <p:nvPr/>
            </p:nvSpPr>
            <p:spPr bwMode="auto">
              <a:xfrm>
                <a:off x="1482" y="949"/>
                <a:ext cx="2699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/>
                  <a:t>=ABC+ABC+ABC+ABC</a:t>
                </a: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>
                <a:off x="2432" y="1014"/>
                <a:ext cx="10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624" y="1014"/>
                <a:ext cx="10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Line 17"/>
              <p:cNvSpPr>
                <a:spLocks noChangeShapeType="1"/>
              </p:cNvSpPr>
              <p:nvPr/>
            </p:nvSpPr>
            <p:spPr bwMode="auto">
              <a:xfrm>
                <a:off x="3222" y="1014"/>
                <a:ext cx="10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Line 18"/>
              <p:cNvSpPr>
                <a:spLocks noChangeShapeType="1"/>
              </p:cNvSpPr>
              <p:nvPr/>
            </p:nvSpPr>
            <p:spPr bwMode="auto">
              <a:xfrm>
                <a:off x="3638" y="1014"/>
                <a:ext cx="10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0" name="直接连接符 89"/>
            <p:cNvCxnSpPr/>
            <p:nvPr/>
          </p:nvCxnSpPr>
          <p:spPr bwMode="auto">
            <a:xfrm flipH="1">
              <a:off x="5375593" y="1186326"/>
              <a:ext cx="231840" cy="1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直接连接符 90"/>
            <p:cNvCxnSpPr/>
            <p:nvPr/>
          </p:nvCxnSpPr>
          <p:spPr bwMode="auto">
            <a:xfrm flipH="1">
              <a:off x="5654928" y="1185176"/>
              <a:ext cx="231840" cy="1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直接连接符 91"/>
            <p:cNvCxnSpPr/>
            <p:nvPr/>
          </p:nvCxnSpPr>
          <p:spPr bwMode="auto">
            <a:xfrm flipH="1">
              <a:off x="6594411" y="1208194"/>
              <a:ext cx="231840" cy="1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直接连接符 92"/>
            <p:cNvCxnSpPr/>
            <p:nvPr/>
          </p:nvCxnSpPr>
          <p:spPr bwMode="auto">
            <a:xfrm flipH="1">
              <a:off x="7293293" y="1200994"/>
              <a:ext cx="231840" cy="1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3" name="组合 102"/>
          <p:cNvGrpSpPr/>
          <p:nvPr/>
        </p:nvGrpSpPr>
        <p:grpSpPr>
          <a:xfrm>
            <a:off x="2610168" y="1803508"/>
            <a:ext cx="5902325" cy="581025"/>
            <a:chOff x="2610168" y="1803508"/>
            <a:chExt cx="5902325" cy="581025"/>
          </a:xfrm>
        </p:grpSpPr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2610168" y="1803508"/>
              <a:ext cx="1255713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hlink"/>
                </a:buClr>
                <a:buSzPct val="120000"/>
                <a:buFontTx/>
                <a:buNone/>
              </a:pPr>
              <a:r>
                <a:rPr kumimoji="0" lang="zh-CN" altLang="en-US" sz="2800">
                  <a:latin typeface="Tahoma" panose="020B0604030504040204" pitchFamily="34" charset="0"/>
                </a:rPr>
                <a:t>合并：</a:t>
              </a:r>
            </a:p>
          </p:txBody>
        </p:sp>
        <p:grpSp>
          <p:nvGrpSpPr>
            <p:cNvPr id="44" name="Group 19"/>
            <p:cNvGrpSpPr/>
            <p:nvPr/>
          </p:nvGrpSpPr>
          <p:grpSpPr bwMode="auto">
            <a:xfrm>
              <a:off x="3888106" y="1865421"/>
              <a:ext cx="4624387" cy="519112"/>
              <a:chOff x="1504" y="1152"/>
              <a:chExt cx="2913" cy="327"/>
            </a:xfrm>
          </p:grpSpPr>
          <p:sp>
            <p:nvSpPr>
              <p:cNvPr id="45" name="Text Box 20"/>
              <p:cNvSpPr txBox="1">
                <a:spLocks noChangeArrowheads="1"/>
              </p:cNvSpPr>
              <p:nvPr/>
            </p:nvSpPr>
            <p:spPr bwMode="auto">
              <a:xfrm>
                <a:off x="1504" y="1152"/>
                <a:ext cx="291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dirty="0"/>
                  <a:t>=(ABC+ABC)+(ABC+ABC)</a:t>
                </a:r>
              </a:p>
            </p:txBody>
          </p:sp>
          <p:sp>
            <p:nvSpPr>
              <p:cNvPr id="46" name="Line 21"/>
              <p:cNvSpPr>
                <a:spLocks noChangeShapeType="1"/>
              </p:cNvSpPr>
              <p:nvPr/>
            </p:nvSpPr>
            <p:spPr bwMode="auto">
              <a:xfrm>
                <a:off x="2538" y="1216"/>
                <a:ext cx="10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Line 22"/>
              <p:cNvSpPr>
                <a:spLocks noChangeShapeType="1"/>
              </p:cNvSpPr>
              <p:nvPr/>
            </p:nvSpPr>
            <p:spPr bwMode="auto">
              <a:xfrm>
                <a:off x="3274" y="1216"/>
                <a:ext cx="10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Line 23"/>
              <p:cNvSpPr>
                <a:spLocks noChangeShapeType="1"/>
              </p:cNvSpPr>
              <p:nvPr/>
            </p:nvSpPr>
            <p:spPr bwMode="auto">
              <a:xfrm>
                <a:off x="3466" y="1216"/>
                <a:ext cx="10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Line 24"/>
              <p:cNvSpPr>
                <a:spLocks noChangeShapeType="1"/>
              </p:cNvSpPr>
              <p:nvPr/>
            </p:nvSpPr>
            <p:spPr bwMode="auto">
              <a:xfrm>
                <a:off x="4053" y="1216"/>
                <a:ext cx="10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5" name="直接连接符 94"/>
            <p:cNvCxnSpPr/>
            <p:nvPr/>
          </p:nvCxnSpPr>
          <p:spPr bwMode="auto">
            <a:xfrm flipH="1">
              <a:off x="5521578" y="1950350"/>
              <a:ext cx="231840" cy="1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直接连接符 97"/>
            <p:cNvCxnSpPr/>
            <p:nvPr/>
          </p:nvCxnSpPr>
          <p:spPr bwMode="auto">
            <a:xfrm flipH="1">
              <a:off x="6697981" y="1950349"/>
              <a:ext cx="231840" cy="1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直接连接符 98"/>
            <p:cNvCxnSpPr/>
            <p:nvPr/>
          </p:nvCxnSpPr>
          <p:spPr bwMode="auto">
            <a:xfrm flipH="1">
              <a:off x="6996804" y="1947089"/>
              <a:ext cx="231840" cy="1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直接连接符 99"/>
            <p:cNvCxnSpPr/>
            <p:nvPr/>
          </p:nvCxnSpPr>
          <p:spPr bwMode="auto">
            <a:xfrm flipH="1">
              <a:off x="7923466" y="1916220"/>
              <a:ext cx="231840" cy="1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4" name="组合 103"/>
          <p:cNvGrpSpPr/>
          <p:nvPr/>
        </p:nvGrpSpPr>
        <p:grpSpPr>
          <a:xfrm>
            <a:off x="3884931" y="2562333"/>
            <a:ext cx="3657600" cy="519113"/>
            <a:chOff x="3884931" y="2562333"/>
            <a:chExt cx="3657600" cy="519113"/>
          </a:xfrm>
        </p:grpSpPr>
        <p:grpSp>
          <p:nvGrpSpPr>
            <p:cNvPr id="50" name="Group 25"/>
            <p:cNvGrpSpPr/>
            <p:nvPr/>
          </p:nvGrpSpPr>
          <p:grpSpPr bwMode="auto">
            <a:xfrm>
              <a:off x="3884931" y="2562333"/>
              <a:ext cx="3657600" cy="519113"/>
              <a:chOff x="1461" y="1696"/>
              <a:chExt cx="2304" cy="327"/>
            </a:xfrm>
          </p:grpSpPr>
          <p:sp>
            <p:nvSpPr>
              <p:cNvPr id="51" name="Text Box 26"/>
              <p:cNvSpPr txBox="1">
                <a:spLocks noChangeArrowheads="1"/>
              </p:cNvSpPr>
              <p:nvPr/>
            </p:nvSpPr>
            <p:spPr bwMode="auto">
              <a:xfrm>
                <a:off x="1461" y="1696"/>
                <a:ext cx="230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/>
                  <a:t>=AC(B+B)+AC(B+B)</a:t>
                </a:r>
              </a:p>
            </p:txBody>
          </p:sp>
          <p:sp>
            <p:nvSpPr>
              <p:cNvPr id="52" name="Line 27"/>
              <p:cNvSpPr>
                <a:spLocks noChangeShapeType="1"/>
              </p:cNvSpPr>
              <p:nvPr/>
            </p:nvSpPr>
            <p:spPr bwMode="auto">
              <a:xfrm>
                <a:off x="2325" y="1749"/>
                <a:ext cx="10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Line 28"/>
              <p:cNvSpPr>
                <a:spLocks noChangeShapeType="1"/>
              </p:cNvSpPr>
              <p:nvPr/>
            </p:nvSpPr>
            <p:spPr bwMode="auto">
              <a:xfrm>
                <a:off x="2848" y="1760"/>
                <a:ext cx="10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Line 29"/>
              <p:cNvSpPr>
                <a:spLocks noChangeShapeType="1"/>
              </p:cNvSpPr>
              <p:nvPr/>
            </p:nvSpPr>
            <p:spPr bwMode="auto">
              <a:xfrm>
                <a:off x="3083" y="1760"/>
                <a:ext cx="10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6" name="直接连接符 95"/>
            <p:cNvCxnSpPr/>
            <p:nvPr/>
          </p:nvCxnSpPr>
          <p:spPr bwMode="auto">
            <a:xfrm flipH="1">
              <a:off x="5243711" y="2644882"/>
              <a:ext cx="231840" cy="1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直接连接符 96"/>
            <p:cNvCxnSpPr/>
            <p:nvPr/>
          </p:nvCxnSpPr>
          <p:spPr bwMode="auto">
            <a:xfrm flipH="1">
              <a:off x="6074028" y="2637929"/>
              <a:ext cx="231840" cy="1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直接连接符 100"/>
            <p:cNvCxnSpPr/>
            <p:nvPr/>
          </p:nvCxnSpPr>
          <p:spPr bwMode="auto">
            <a:xfrm flipH="1">
              <a:off x="6428073" y="2663933"/>
              <a:ext cx="231840" cy="1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5" name="组合 104"/>
          <p:cNvGrpSpPr/>
          <p:nvPr/>
        </p:nvGrpSpPr>
        <p:grpSpPr>
          <a:xfrm>
            <a:off x="3883343" y="3203683"/>
            <a:ext cx="2251075" cy="519113"/>
            <a:chOff x="3883343" y="3203683"/>
            <a:chExt cx="2251075" cy="519113"/>
          </a:xfrm>
        </p:grpSpPr>
        <p:grpSp>
          <p:nvGrpSpPr>
            <p:cNvPr id="55" name="Group 30"/>
            <p:cNvGrpSpPr/>
            <p:nvPr/>
          </p:nvGrpSpPr>
          <p:grpSpPr bwMode="auto">
            <a:xfrm>
              <a:off x="3883343" y="3203683"/>
              <a:ext cx="2251075" cy="519113"/>
              <a:chOff x="1397" y="3733"/>
              <a:chExt cx="1418" cy="327"/>
            </a:xfrm>
          </p:grpSpPr>
          <p:sp>
            <p:nvSpPr>
              <p:cNvPr id="56" name="Text Box 31"/>
              <p:cNvSpPr txBox="1">
                <a:spLocks noChangeArrowheads="1"/>
              </p:cNvSpPr>
              <p:nvPr/>
            </p:nvSpPr>
            <p:spPr bwMode="auto">
              <a:xfrm>
                <a:off x="1397" y="3733"/>
                <a:ext cx="141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/>
                  <a:t>=AC+AC=A</a:t>
                </a:r>
              </a:p>
            </p:txBody>
          </p:sp>
          <p:sp>
            <p:nvSpPr>
              <p:cNvPr id="57" name="Line 32"/>
              <p:cNvSpPr>
                <a:spLocks noChangeShapeType="1"/>
              </p:cNvSpPr>
              <p:nvPr/>
            </p:nvSpPr>
            <p:spPr bwMode="auto">
              <a:xfrm>
                <a:off x="2208" y="3798"/>
                <a:ext cx="10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2" name="直接连接符 101"/>
            <p:cNvCxnSpPr/>
            <p:nvPr/>
          </p:nvCxnSpPr>
          <p:spPr bwMode="auto">
            <a:xfrm flipH="1">
              <a:off x="5156485" y="3305556"/>
              <a:ext cx="231840" cy="1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8" name="组合 107"/>
          <p:cNvGrpSpPr/>
          <p:nvPr/>
        </p:nvGrpSpPr>
        <p:grpSpPr>
          <a:xfrm>
            <a:off x="3989706" y="4068871"/>
            <a:ext cx="2608262" cy="519112"/>
            <a:chOff x="3989706" y="4068871"/>
            <a:chExt cx="2608262" cy="519112"/>
          </a:xfrm>
        </p:grpSpPr>
        <p:grpSp>
          <p:nvGrpSpPr>
            <p:cNvPr id="59" name="Group 34"/>
            <p:cNvGrpSpPr/>
            <p:nvPr/>
          </p:nvGrpSpPr>
          <p:grpSpPr bwMode="auto">
            <a:xfrm>
              <a:off x="3989706" y="4068871"/>
              <a:ext cx="2608262" cy="519112"/>
              <a:chOff x="2432" y="2571"/>
              <a:chExt cx="1643" cy="327"/>
            </a:xfrm>
          </p:grpSpPr>
          <p:sp>
            <p:nvSpPr>
              <p:cNvPr id="60" name="Text Box 35"/>
              <p:cNvSpPr txBox="1">
                <a:spLocks noChangeArrowheads="1"/>
              </p:cNvSpPr>
              <p:nvPr/>
            </p:nvSpPr>
            <p:spPr bwMode="auto">
              <a:xfrm>
                <a:off x="2432" y="2571"/>
                <a:ext cx="164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dirty="0"/>
                  <a:t>F=A(B+C)+BC</a:t>
                </a:r>
              </a:p>
            </p:txBody>
          </p:sp>
          <p:sp>
            <p:nvSpPr>
              <p:cNvPr id="61" name="Line 36"/>
              <p:cNvSpPr>
                <a:spLocks noChangeShapeType="1"/>
              </p:cNvSpPr>
              <p:nvPr/>
            </p:nvSpPr>
            <p:spPr bwMode="auto">
              <a:xfrm>
                <a:off x="3627" y="2635"/>
                <a:ext cx="10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Line 37"/>
              <p:cNvSpPr>
                <a:spLocks noChangeShapeType="1"/>
              </p:cNvSpPr>
              <p:nvPr/>
            </p:nvSpPr>
            <p:spPr bwMode="auto">
              <a:xfrm>
                <a:off x="3819" y="2635"/>
                <a:ext cx="10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6" name="直接连接符 105"/>
            <p:cNvCxnSpPr/>
            <p:nvPr/>
          </p:nvCxnSpPr>
          <p:spPr bwMode="auto">
            <a:xfrm flipH="1">
              <a:off x="5899468" y="4133959"/>
              <a:ext cx="231840" cy="1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直接连接符 106"/>
            <p:cNvCxnSpPr/>
            <p:nvPr/>
          </p:nvCxnSpPr>
          <p:spPr bwMode="auto">
            <a:xfrm flipH="1">
              <a:off x="6196233" y="4130454"/>
              <a:ext cx="231840" cy="1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09" name="直接连接符 108"/>
          <p:cNvCxnSpPr/>
          <p:nvPr/>
        </p:nvCxnSpPr>
        <p:spPr bwMode="auto">
          <a:xfrm flipH="1">
            <a:off x="5581936" y="5109941"/>
            <a:ext cx="231840" cy="1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接连接符 109"/>
          <p:cNvCxnSpPr/>
          <p:nvPr/>
        </p:nvCxnSpPr>
        <p:spPr bwMode="auto">
          <a:xfrm flipH="1">
            <a:off x="5854985" y="5099157"/>
            <a:ext cx="231840" cy="1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直接连接符 110"/>
          <p:cNvCxnSpPr/>
          <p:nvPr/>
        </p:nvCxnSpPr>
        <p:spPr bwMode="auto">
          <a:xfrm flipH="1">
            <a:off x="4900373" y="5091327"/>
            <a:ext cx="231840" cy="1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接连接符 111"/>
          <p:cNvCxnSpPr/>
          <p:nvPr/>
        </p:nvCxnSpPr>
        <p:spPr bwMode="auto">
          <a:xfrm flipH="1">
            <a:off x="5177917" y="5099156"/>
            <a:ext cx="231840" cy="1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直接连接符 112"/>
          <p:cNvCxnSpPr/>
          <p:nvPr/>
        </p:nvCxnSpPr>
        <p:spPr bwMode="auto">
          <a:xfrm flipH="1">
            <a:off x="4859471" y="5032483"/>
            <a:ext cx="583936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矩形 114"/>
          <p:cNvSpPr/>
          <p:nvPr/>
        </p:nvSpPr>
        <p:spPr>
          <a:xfrm>
            <a:off x="1690853" y="290949"/>
            <a:ext cx="14959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【</a:t>
            </a:r>
            <a:r>
              <a:rPr lang="zh-CN" altLang="en-US" dirty="0">
                <a:solidFill>
                  <a:schemeClr val="tx1"/>
                </a:solidFill>
              </a:rPr>
              <a:t>例</a:t>
            </a:r>
            <a:r>
              <a:rPr lang="en-US" altLang="zh-CN" dirty="0">
                <a:solidFill>
                  <a:schemeClr val="tx1"/>
                </a:solidFill>
              </a:rPr>
              <a:t>1】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82880" y="6446711"/>
            <a:ext cx="903288" cy="3381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1760B3BA-79C2-4B7C-B414-832AFB883E45}" type="slidenum">
              <a:rPr lang="en-US" altLang="zh-CN" smtClean="0"/>
              <a:t>101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134903" y="468531"/>
            <a:ext cx="1592262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 kern="1200">
                <a:solidFill>
                  <a:schemeClr val="tx2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rgbClr val="FF0000"/>
                </a:solidFill>
              </a:rPr>
              <a:t>【</a:t>
            </a:r>
            <a:r>
              <a:rPr lang="zh-CN" altLang="en-US" sz="2800" dirty="0">
                <a:solidFill>
                  <a:srgbClr val="FF0000"/>
                </a:solidFill>
              </a:rPr>
              <a:t>例</a:t>
            </a:r>
            <a:r>
              <a:rPr lang="en-US" altLang="zh-CN" sz="2800" dirty="0">
                <a:solidFill>
                  <a:srgbClr val="FF0000"/>
                </a:solidFill>
              </a:rPr>
              <a:t>3】</a:t>
            </a:r>
          </a:p>
        </p:txBody>
      </p:sp>
      <p:sp>
        <p:nvSpPr>
          <p:cNvPr id="5" name="矩形 4"/>
          <p:cNvSpPr/>
          <p:nvPr/>
        </p:nvSpPr>
        <p:spPr>
          <a:xfrm>
            <a:off x="436182" y="1081750"/>
            <a:ext cx="8522884" cy="513411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rtlCol="0" anchor="ctr">
            <a:spAutoFit/>
          </a:bodyPr>
          <a:lstStyle/>
          <a:p>
            <a:pPr algn="l">
              <a:spcBef>
                <a:spcPct val="50000"/>
              </a:spcBef>
            </a:pP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Group 85"/>
          <p:cNvGrpSpPr/>
          <p:nvPr/>
        </p:nvGrpSpPr>
        <p:grpSpPr bwMode="auto">
          <a:xfrm>
            <a:off x="2991599" y="1165283"/>
            <a:ext cx="4775200" cy="519112"/>
            <a:chOff x="1272" y="348"/>
            <a:chExt cx="3008" cy="327"/>
          </a:xfrm>
        </p:grpSpPr>
        <p:sp>
          <p:nvSpPr>
            <p:cNvPr id="36" name="Text Box 11"/>
            <p:cNvSpPr txBox="1">
              <a:spLocks noChangeArrowheads="1"/>
            </p:cNvSpPr>
            <p:nvPr/>
          </p:nvSpPr>
          <p:spPr bwMode="auto">
            <a:xfrm>
              <a:off x="1272" y="348"/>
              <a:ext cx="30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</a:rPr>
                <a:t>=(CD+BD+ABC)+ABC+ABD</a:t>
              </a:r>
            </a:p>
          </p:txBody>
        </p:sp>
        <p:sp>
          <p:nvSpPr>
            <p:cNvPr id="37" name="Line 12"/>
            <p:cNvSpPr>
              <a:spLocks noChangeShapeType="1"/>
            </p:cNvSpPr>
            <p:nvPr/>
          </p:nvSpPr>
          <p:spPr bwMode="auto">
            <a:xfrm>
              <a:off x="2137" y="413"/>
              <a:ext cx="1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13"/>
            <p:cNvSpPr>
              <a:spLocks noChangeShapeType="1"/>
            </p:cNvSpPr>
            <p:nvPr/>
          </p:nvSpPr>
          <p:spPr bwMode="auto">
            <a:xfrm>
              <a:off x="3111" y="412"/>
              <a:ext cx="1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14"/>
            <p:cNvSpPr>
              <a:spLocks noChangeShapeType="1"/>
            </p:cNvSpPr>
            <p:nvPr/>
          </p:nvSpPr>
          <p:spPr bwMode="auto">
            <a:xfrm>
              <a:off x="3439" y="412"/>
              <a:ext cx="1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0" name="Group 20"/>
          <p:cNvGrpSpPr/>
          <p:nvPr/>
        </p:nvGrpSpPr>
        <p:grpSpPr bwMode="auto">
          <a:xfrm>
            <a:off x="2977312" y="2605145"/>
            <a:ext cx="3589337" cy="519113"/>
            <a:chOff x="1355" y="1291"/>
            <a:chExt cx="2261" cy="327"/>
          </a:xfrm>
        </p:grpSpPr>
        <p:sp>
          <p:nvSpPr>
            <p:cNvPr id="41" name="Text Box 16"/>
            <p:cNvSpPr txBox="1">
              <a:spLocks noChangeArrowheads="1"/>
            </p:cNvSpPr>
            <p:nvPr/>
          </p:nvSpPr>
          <p:spPr bwMode="auto">
            <a:xfrm>
              <a:off x="1355" y="1291"/>
              <a:ext cx="226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</a:rPr>
                <a:t>=CD+BD+ABC+AB</a:t>
              </a:r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>
              <a:off x="2134" y="1344"/>
              <a:ext cx="1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18"/>
            <p:cNvSpPr>
              <a:spLocks noChangeShapeType="1"/>
            </p:cNvSpPr>
            <p:nvPr/>
          </p:nvSpPr>
          <p:spPr bwMode="auto">
            <a:xfrm>
              <a:off x="2464" y="1355"/>
              <a:ext cx="1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19"/>
            <p:cNvSpPr>
              <a:spLocks noChangeShapeType="1"/>
            </p:cNvSpPr>
            <p:nvPr/>
          </p:nvSpPr>
          <p:spPr bwMode="auto">
            <a:xfrm>
              <a:off x="2774" y="1355"/>
              <a:ext cx="1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5" name="Rectangle 57"/>
          <p:cNvSpPr>
            <a:spLocks noChangeArrowheads="1"/>
          </p:cNvSpPr>
          <p:nvPr/>
        </p:nvSpPr>
        <p:spPr bwMode="auto">
          <a:xfrm>
            <a:off x="718299" y="2560695"/>
            <a:ext cx="2533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>
                <a:solidFill>
                  <a:schemeClr val="bg1"/>
                </a:solidFill>
                <a:latin typeface="Tahoma" panose="020B0604030504040204" pitchFamily="34" charset="0"/>
              </a:rPr>
              <a:t>包含、吸收律</a:t>
            </a:r>
          </a:p>
        </p:txBody>
      </p:sp>
      <p:grpSp>
        <p:nvGrpSpPr>
          <p:cNvPr id="46" name="Group 84"/>
          <p:cNvGrpSpPr/>
          <p:nvPr/>
        </p:nvGrpSpPr>
        <p:grpSpPr bwMode="auto">
          <a:xfrm>
            <a:off x="2943974" y="1884420"/>
            <a:ext cx="3692525" cy="519113"/>
            <a:chOff x="1005" y="618"/>
            <a:chExt cx="2326" cy="327"/>
          </a:xfrm>
        </p:grpSpPr>
        <p:sp>
          <p:nvSpPr>
            <p:cNvPr id="47" name="Text Box 80"/>
            <p:cNvSpPr txBox="1">
              <a:spLocks noChangeArrowheads="1"/>
            </p:cNvSpPr>
            <p:nvPr/>
          </p:nvSpPr>
          <p:spPr bwMode="auto">
            <a:xfrm>
              <a:off x="1005" y="618"/>
              <a:ext cx="232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</a:rPr>
                <a:t>=CD+BD+ABD+ABC</a:t>
              </a:r>
            </a:p>
          </p:txBody>
        </p:sp>
        <p:sp>
          <p:nvSpPr>
            <p:cNvPr id="48" name="Line 81"/>
            <p:cNvSpPr>
              <a:spLocks noChangeShapeType="1"/>
            </p:cNvSpPr>
            <p:nvPr/>
          </p:nvSpPr>
          <p:spPr bwMode="auto">
            <a:xfrm>
              <a:off x="1780" y="670"/>
              <a:ext cx="15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82"/>
            <p:cNvSpPr>
              <a:spLocks noChangeShapeType="1"/>
            </p:cNvSpPr>
            <p:nvPr/>
          </p:nvSpPr>
          <p:spPr bwMode="auto">
            <a:xfrm>
              <a:off x="2681" y="681"/>
              <a:ext cx="15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83"/>
            <p:cNvSpPr>
              <a:spLocks noChangeShapeType="1"/>
            </p:cNvSpPr>
            <p:nvPr/>
          </p:nvSpPr>
          <p:spPr bwMode="auto">
            <a:xfrm>
              <a:off x="3005" y="681"/>
              <a:ext cx="15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" name="Rectangle 89"/>
          <p:cNvSpPr>
            <a:spLocks noChangeArrowheads="1"/>
          </p:cNvSpPr>
          <p:nvPr/>
        </p:nvSpPr>
        <p:spPr bwMode="auto">
          <a:xfrm>
            <a:off x="664324" y="3403658"/>
            <a:ext cx="2533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>
                <a:solidFill>
                  <a:schemeClr val="bg1"/>
                </a:solidFill>
                <a:latin typeface="Tahoma" panose="020B0604030504040204" pitchFamily="34" charset="0"/>
              </a:rPr>
              <a:t>包含、吸收律</a:t>
            </a:r>
          </a:p>
        </p:txBody>
      </p:sp>
      <p:grpSp>
        <p:nvGrpSpPr>
          <p:cNvPr id="52" name="Group 92"/>
          <p:cNvGrpSpPr/>
          <p:nvPr/>
        </p:nvGrpSpPr>
        <p:grpSpPr bwMode="auto">
          <a:xfrm>
            <a:off x="2994774" y="3457633"/>
            <a:ext cx="3335338" cy="519112"/>
            <a:chOff x="1480" y="2293"/>
            <a:chExt cx="2101" cy="327"/>
          </a:xfrm>
        </p:grpSpPr>
        <p:sp>
          <p:nvSpPr>
            <p:cNvPr id="53" name="Text Box 88"/>
            <p:cNvSpPr txBox="1">
              <a:spLocks noChangeArrowheads="1"/>
            </p:cNvSpPr>
            <p:nvPr/>
          </p:nvSpPr>
          <p:spPr bwMode="auto">
            <a:xfrm>
              <a:off x="1480" y="2293"/>
              <a:ext cx="21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</a:rPr>
                <a:t>=CD+BD+BC+AB</a:t>
              </a:r>
            </a:p>
          </p:txBody>
        </p:sp>
        <p:sp>
          <p:nvSpPr>
            <p:cNvPr id="54" name="Line 90"/>
            <p:cNvSpPr>
              <a:spLocks noChangeShapeType="1"/>
            </p:cNvSpPr>
            <p:nvPr/>
          </p:nvSpPr>
          <p:spPr bwMode="auto">
            <a:xfrm>
              <a:off x="2259" y="2349"/>
              <a:ext cx="12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91"/>
            <p:cNvSpPr>
              <a:spLocks noChangeShapeType="1"/>
            </p:cNvSpPr>
            <p:nvPr/>
          </p:nvSpPr>
          <p:spPr bwMode="auto">
            <a:xfrm>
              <a:off x="2734" y="2349"/>
              <a:ext cx="12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6" name="Rectangle 93"/>
          <p:cNvSpPr>
            <a:spLocks noChangeArrowheads="1"/>
          </p:cNvSpPr>
          <p:nvPr/>
        </p:nvSpPr>
        <p:spPr bwMode="auto">
          <a:xfrm>
            <a:off x="1542212" y="4157720"/>
            <a:ext cx="1692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>
                <a:solidFill>
                  <a:schemeClr val="bg1"/>
                </a:solidFill>
                <a:latin typeface="Tahoma" panose="020B0604030504040204" pitchFamily="34" charset="0"/>
              </a:rPr>
              <a:t>包含律</a:t>
            </a:r>
          </a:p>
        </p:txBody>
      </p:sp>
      <p:grpSp>
        <p:nvGrpSpPr>
          <p:cNvPr id="57" name="Group 98"/>
          <p:cNvGrpSpPr/>
          <p:nvPr/>
        </p:nvGrpSpPr>
        <p:grpSpPr bwMode="auto">
          <a:xfrm>
            <a:off x="2940799" y="4245033"/>
            <a:ext cx="4106863" cy="519112"/>
            <a:chOff x="1592" y="2563"/>
            <a:chExt cx="2587" cy="327"/>
          </a:xfrm>
        </p:grpSpPr>
        <p:sp>
          <p:nvSpPr>
            <p:cNvPr id="58" name="Text Box 95"/>
            <p:cNvSpPr txBox="1">
              <a:spLocks noChangeArrowheads="1"/>
            </p:cNvSpPr>
            <p:nvPr/>
          </p:nvSpPr>
          <p:spPr bwMode="auto">
            <a:xfrm>
              <a:off x="1592" y="2563"/>
              <a:ext cx="258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</a:rPr>
                <a:t>=CD+BD+</a:t>
              </a:r>
              <a:r>
                <a:rPr lang="en-US" altLang="zh-CN" sz="2800">
                  <a:solidFill>
                    <a:srgbClr val="FF0000"/>
                  </a:solidFill>
                </a:rPr>
                <a:t>BD</a:t>
              </a:r>
              <a:r>
                <a:rPr lang="en-US" altLang="zh-CN" sz="2800">
                  <a:solidFill>
                    <a:schemeClr val="bg1"/>
                  </a:solidFill>
                </a:rPr>
                <a:t>+BC+AB</a:t>
              </a:r>
            </a:p>
          </p:txBody>
        </p:sp>
        <p:sp>
          <p:nvSpPr>
            <p:cNvPr id="59" name="Line 96"/>
            <p:cNvSpPr>
              <a:spLocks noChangeShapeType="1"/>
            </p:cNvSpPr>
            <p:nvPr/>
          </p:nvSpPr>
          <p:spPr bwMode="auto">
            <a:xfrm>
              <a:off x="2371" y="2619"/>
              <a:ext cx="12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Line 97"/>
            <p:cNvSpPr>
              <a:spLocks noChangeShapeType="1"/>
            </p:cNvSpPr>
            <p:nvPr/>
          </p:nvSpPr>
          <p:spPr bwMode="auto">
            <a:xfrm>
              <a:off x="3286" y="2619"/>
              <a:ext cx="12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" name="Group 103"/>
          <p:cNvGrpSpPr/>
          <p:nvPr/>
        </p:nvGrpSpPr>
        <p:grpSpPr bwMode="auto">
          <a:xfrm>
            <a:off x="3029699" y="4997508"/>
            <a:ext cx="2978150" cy="519112"/>
            <a:chOff x="1648" y="3037"/>
            <a:chExt cx="1876" cy="327"/>
          </a:xfrm>
        </p:grpSpPr>
        <p:sp>
          <p:nvSpPr>
            <p:cNvPr id="62" name="Text Box 100"/>
            <p:cNvSpPr txBox="1">
              <a:spLocks noChangeArrowheads="1"/>
            </p:cNvSpPr>
            <p:nvPr/>
          </p:nvSpPr>
          <p:spPr bwMode="auto">
            <a:xfrm>
              <a:off x="1648" y="3037"/>
              <a:ext cx="187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</a:rPr>
                <a:t>=CD+B+BC+AB</a:t>
              </a:r>
            </a:p>
          </p:txBody>
        </p:sp>
        <p:sp>
          <p:nvSpPr>
            <p:cNvPr id="63" name="Line 101"/>
            <p:cNvSpPr>
              <a:spLocks noChangeShapeType="1"/>
            </p:cNvSpPr>
            <p:nvPr/>
          </p:nvSpPr>
          <p:spPr bwMode="auto">
            <a:xfrm>
              <a:off x="2735" y="3093"/>
              <a:ext cx="12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4" name="Text Box 105"/>
          <p:cNvSpPr txBox="1">
            <a:spLocks noChangeArrowheads="1"/>
          </p:cNvSpPr>
          <p:nvPr/>
        </p:nvSpPr>
        <p:spPr bwMode="auto">
          <a:xfrm>
            <a:off x="3029699" y="5643620"/>
            <a:ext cx="145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</a:rPr>
              <a:t>=CD+B</a:t>
            </a:r>
          </a:p>
        </p:txBody>
      </p:sp>
      <p:grpSp>
        <p:nvGrpSpPr>
          <p:cNvPr id="65" name="Group 115"/>
          <p:cNvGrpSpPr/>
          <p:nvPr/>
        </p:nvGrpSpPr>
        <p:grpSpPr bwMode="auto">
          <a:xfrm>
            <a:off x="6960349" y="2684520"/>
            <a:ext cx="2257425" cy="665163"/>
            <a:chOff x="4338" y="1693"/>
            <a:chExt cx="1422" cy="419"/>
          </a:xfrm>
        </p:grpSpPr>
        <p:grpSp>
          <p:nvGrpSpPr>
            <p:cNvPr id="66" name="Group 112"/>
            <p:cNvGrpSpPr/>
            <p:nvPr/>
          </p:nvGrpSpPr>
          <p:grpSpPr bwMode="auto">
            <a:xfrm>
              <a:off x="4470" y="1765"/>
              <a:ext cx="1290" cy="327"/>
              <a:chOff x="4055" y="1841"/>
              <a:chExt cx="1389" cy="362"/>
            </a:xfrm>
          </p:grpSpPr>
          <p:sp>
            <p:nvSpPr>
              <p:cNvPr id="68" name="Text Box 110"/>
              <p:cNvSpPr txBox="1">
                <a:spLocks noChangeArrowheads="1"/>
              </p:cNvSpPr>
              <p:nvPr/>
            </p:nvSpPr>
            <p:spPr bwMode="auto">
              <a:xfrm>
                <a:off x="4055" y="1841"/>
                <a:ext cx="1389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>
                    <a:solidFill>
                      <a:schemeClr val="bg1"/>
                    </a:solidFill>
                  </a:rPr>
                  <a:t>B(D+AD)</a:t>
                </a:r>
              </a:p>
            </p:txBody>
          </p:sp>
          <p:sp>
            <p:nvSpPr>
              <p:cNvPr id="69" name="Line 111"/>
              <p:cNvSpPr>
                <a:spLocks noChangeShapeType="1"/>
              </p:cNvSpPr>
              <p:nvPr/>
            </p:nvSpPr>
            <p:spPr bwMode="auto">
              <a:xfrm>
                <a:off x="4326" y="1875"/>
                <a:ext cx="180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7" name="AutoShape 113"/>
            <p:cNvSpPr>
              <a:spLocks noChangeArrowheads="1"/>
            </p:cNvSpPr>
            <p:nvPr/>
          </p:nvSpPr>
          <p:spPr bwMode="auto">
            <a:xfrm>
              <a:off x="4338" y="1693"/>
              <a:ext cx="1128" cy="419"/>
            </a:xfrm>
            <a:prstGeom prst="wedgeRoundRectCallout">
              <a:avLst>
                <a:gd name="adj1" fmla="val -172505"/>
                <a:gd name="adj2" fmla="val -107759"/>
                <a:gd name="adj3" fmla="val 16667"/>
              </a:avLst>
            </a:prstGeom>
            <a:noFill/>
            <a:ln w="38100">
              <a:solidFill>
                <a:srgbClr val="FF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80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roup 123"/>
          <p:cNvGrpSpPr/>
          <p:nvPr/>
        </p:nvGrpSpPr>
        <p:grpSpPr bwMode="auto">
          <a:xfrm>
            <a:off x="6953999" y="3431740"/>
            <a:ext cx="2047875" cy="665163"/>
            <a:chOff x="4120" y="2054"/>
            <a:chExt cx="1290" cy="419"/>
          </a:xfrm>
        </p:grpSpPr>
        <p:sp>
          <p:nvSpPr>
            <p:cNvPr id="71" name="AutoShape 120"/>
            <p:cNvSpPr>
              <a:spLocks noChangeArrowheads="1"/>
            </p:cNvSpPr>
            <p:nvPr/>
          </p:nvSpPr>
          <p:spPr bwMode="auto">
            <a:xfrm>
              <a:off x="4146" y="2054"/>
              <a:ext cx="1128" cy="419"/>
            </a:xfrm>
            <a:prstGeom prst="wedgeRoundRectCallout">
              <a:avLst>
                <a:gd name="adj1" fmla="val -172505"/>
                <a:gd name="adj2" fmla="val -107759"/>
                <a:gd name="adj3" fmla="val 16667"/>
              </a:avLst>
            </a:prstGeom>
            <a:noFill/>
            <a:ln w="38100">
              <a:solidFill>
                <a:srgbClr val="FF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800">
                <a:solidFill>
                  <a:schemeClr val="bg1"/>
                </a:solidFill>
              </a:endParaRPr>
            </a:p>
          </p:txBody>
        </p:sp>
        <p:grpSp>
          <p:nvGrpSpPr>
            <p:cNvPr id="72" name="Group 122"/>
            <p:cNvGrpSpPr/>
            <p:nvPr/>
          </p:nvGrpSpPr>
          <p:grpSpPr bwMode="auto">
            <a:xfrm>
              <a:off x="4120" y="2115"/>
              <a:ext cx="1290" cy="327"/>
              <a:chOff x="4086" y="3380"/>
              <a:chExt cx="1290" cy="327"/>
            </a:xfrm>
          </p:grpSpPr>
          <p:grpSp>
            <p:nvGrpSpPr>
              <p:cNvPr id="73" name="Group 117"/>
              <p:cNvGrpSpPr/>
              <p:nvPr/>
            </p:nvGrpSpPr>
            <p:grpSpPr bwMode="auto">
              <a:xfrm>
                <a:off x="4086" y="3380"/>
                <a:ext cx="1290" cy="327"/>
                <a:chOff x="4055" y="1841"/>
                <a:chExt cx="1389" cy="362"/>
              </a:xfrm>
            </p:grpSpPr>
            <p:sp>
              <p:nvSpPr>
                <p:cNvPr id="75" name="Text Box 118"/>
                <p:cNvSpPr txBox="1">
                  <a:spLocks noChangeArrowheads="1"/>
                </p:cNvSpPr>
                <p:nvPr/>
              </p:nvSpPr>
              <p:spPr bwMode="auto">
                <a:xfrm>
                  <a:off x="4055" y="1841"/>
                  <a:ext cx="1389" cy="3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800">
                      <a:solidFill>
                        <a:schemeClr val="bg1"/>
                      </a:solidFill>
                    </a:rPr>
                    <a:t>B(AC  +A)</a:t>
                  </a:r>
                </a:p>
              </p:txBody>
            </p:sp>
            <p:sp>
              <p:nvSpPr>
                <p:cNvPr id="76" name="Line 119"/>
                <p:cNvSpPr>
                  <a:spLocks noChangeShapeType="1"/>
                </p:cNvSpPr>
                <p:nvPr/>
              </p:nvSpPr>
              <p:spPr bwMode="auto">
                <a:xfrm>
                  <a:off x="4326" y="1875"/>
                  <a:ext cx="180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4" name="Line 121"/>
              <p:cNvSpPr>
                <a:spLocks noChangeShapeType="1"/>
              </p:cNvSpPr>
              <p:nvPr/>
            </p:nvSpPr>
            <p:spPr bwMode="auto">
              <a:xfrm>
                <a:off x="4540" y="3400"/>
                <a:ext cx="124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77" name="Line 124"/>
          <p:cNvSpPr>
            <a:spLocks noChangeShapeType="1"/>
          </p:cNvSpPr>
          <p:nvPr/>
        </p:nvSpPr>
        <p:spPr bwMode="auto">
          <a:xfrm>
            <a:off x="3264649" y="3976745"/>
            <a:ext cx="5381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" name="Line 125"/>
          <p:cNvSpPr>
            <a:spLocks noChangeShapeType="1"/>
          </p:cNvSpPr>
          <p:nvPr/>
        </p:nvSpPr>
        <p:spPr bwMode="auto">
          <a:xfrm>
            <a:off x="4644187" y="4013258"/>
            <a:ext cx="5746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0" name="Group 3"/>
          <p:cNvGrpSpPr/>
          <p:nvPr/>
        </p:nvGrpSpPr>
        <p:grpSpPr bwMode="auto">
          <a:xfrm>
            <a:off x="2883328" y="417730"/>
            <a:ext cx="4808537" cy="519113"/>
            <a:chOff x="1355" y="309"/>
            <a:chExt cx="3029" cy="327"/>
          </a:xfrm>
        </p:grpSpPr>
        <p:sp>
          <p:nvSpPr>
            <p:cNvPr id="81" name="Text Box 4"/>
            <p:cNvSpPr txBox="1">
              <a:spLocks noChangeArrowheads="1"/>
            </p:cNvSpPr>
            <p:nvPr/>
          </p:nvSpPr>
          <p:spPr bwMode="auto">
            <a:xfrm>
              <a:off x="1355" y="309"/>
              <a:ext cx="302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F=ABC+ABC+CD+BD+ABD</a:t>
              </a:r>
            </a:p>
          </p:txBody>
        </p:sp>
        <p:sp>
          <p:nvSpPr>
            <p:cNvPr id="82" name="Line 5"/>
            <p:cNvSpPr>
              <a:spLocks noChangeShapeType="1"/>
            </p:cNvSpPr>
            <p:nvPr/>
          </p:nvSpPr>
          <p:spPr bwMode="auto">
            <a:xfrm>
              <a:off x="2315" y="373"/>
              <a:ext cx="11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Line 6"/>
            <p:cNvSpPr>
              <a:spLocks noChangeShapeType="1"/>
            </p:cNvSpPr>
            <p:nvPr/>
          </p:nvSpPr>
          <p:spPr bwMode="auto">
            <a:xfrm>
              <a:off x="2625" y="373"/>
              <a:ext cx="11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Line 7"/>
            <p:cNvSpPr>
              <a:spLocks noChangeShapeType="1"/>
            </p:cNvSpPr>
            <p:nvPr/>
          </p:nvSpPr>
          <p:spPr bwMode="auto">
            <a:xfrm>
              <a:off x="3478" y="373"/>
              <a:ext cx="11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82880" y="6446711"/>
            <a:ext cx="903288" cy="3381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1760B3BA-79C2-4B7C-B414-832AFB883E45}" type="slidenum">
              <a:rPr lang="en-US" altLang="zh-CN" smtClean="0"/>
              <a:t>102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3875" y="976153"/>
            <a:ext cx="8537246" cy="536244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rtlCol="0" anchor="ctr">
            <a:spAutoFit/>
          </a:bodyPr>
          <a:lstStyle/>
          <a:p>
            <a:pPr algn="l">
              <a:spcBef>
                <a:spcPct val="50000"/>
              </a:spcBef>
            </a:pP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Rectangle 93"/>
          <p:cNvSpPr>
            <a:spLocks noChangeArrowheads="1"/>
          </p:cNvSpPr>
          <p:nvPr/>
        </p:nvSpPr>
        <p:spPr bwMode="auto">
          <a:xfrm>
            <a:off x="1837824" y="408752"/>
            <a:ext cx="1692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>
                <a:solidFill>
                  <a:schemeClr val="bg1"/>
                </a:solidFill>
                <a:latin typeface="Tahoma" panose="020B0604030504040204" pitchFamily="34" charset="0"/>
              </a:rPr>
              <a:t>包含律</a:t>
            </a:r>
          </a:p>
        </p:txBody>
      </p:sp>
      <p:sp>
        <p:nvSpPr>
          <p:cNvPr id="79" name="Rectangle 2"/>
          <p:cNvSpPr txBox="1">
            <a:spLocks noChangeArrowheads="1"/>
          </p:cNvSpPr>
          <p:nvPr/>
        </p:nvSpPr>
        <p:spPr bwMode="auto">
          <a:xfrm>
            <a:off x="1273903" y="417318"/>
            <a:ext cx="1879600" cy="54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 kern="1200">
                <a:solidFill>
                  <a:schemeClr val="tx2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rgbClr val="FF0000"/>
                </a:solidFill>
              </a:rPr>
              <a:t>【</a:t>
            </a:r>
            <a:r>
              <a:rPr lang="zh-CN" altLang="en-US" sz="2800" dirty="0">
                <a:solidFill>
                  <a:srgbClr val="FF0000"/>
                </a:solidFill>
              </a:rPr>
              <a:t>例</a:t>
            </a:r>
            <a:r>
              <a:rPr lang="en-US" altLang="zh-CN" sz="2800" dirty="0">
                <a:solidFill>
                  <a:srgbClr val="FF0000"/>
                </a:solidFill>
              </a:rPr>
              <a:t>4】</a:t>
            </a:r>
          </a:p>
        </p:txBody>
      </p:sp>
      <p:grpSp>
        <p:nvGrpSpPr>
          <p:cNvPr id="85" name="Group 3"/>
          <p:cNvGrpSpPr/>
          <p:nvPr/>
        </p:nvGrpSpPr>
        <p:grpSpPr bwMode="auto">
          <a:xfrm>
            <a:off x="2546486" y="399558"/>
            <a:ext cx="3275013" cy="552451"/>
            <a:chOff x="1047" y="1131"/>
            <a:chExt cx="2063" cy="348"/>
          </a:xfrm>
        </p:grpSpPr>
        <p:sp>
          <p:nvSpPr>
            <p:cNvPr id="86" name="Text Box 4"/>
            <p:cNvSpPr txBox="1">
              <a:spLocks noChangeArrowheads="1"/>
            </p:cNvSpPr>
            <p:nvPr/>
          </p:nvSpPr>
          <p:spPr bwMode="auto">
            <a:xfrm>
              <a:off x="1047" y="1152"/>
              <a:ext cx="206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F=AB+AB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•BC+BC</a:t>
              </a:r>
              <a:endPara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" name="Line 5"/>
            <p:cNvSpPr>
              <a:spLocks noChangeShapeType="1"/>
            </p:cNvSpPr>
            <p:nvPr/>
          </p:nvSpPr>
          <p:spPr bwMode="auto">
            <a:xfrm>
              <a:off x="1848" y="1217"/>
              <a:ext cx="117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Line 6"/>
            <p:cNvSpPr>
              <a:spLocks noChangeShapeType="1"/>
            </p:cNvSpPr>
            <p:nvPr/>
          </p:nvSpPr>
          <p:spPr bwMode="auto">
            <a:xfrm>
              <a:off x="2014" y="1217"/>
              <a:ext cx="117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Line 7"/>
            <p:cNvSpPr>
              <a:spLocks noChangeShapeType="1"/>
            </p:cNvSpPr>
            <p:nvPr/>
          </p:nvSpPr>
          <p:spPr bwMode="auto">
            <a:xfrm>
              <a:off x="2665" y="1217"/>
              <a:ext cx="117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Line 8"/>
            <p:cNvSpPr>
              <a:spLocks noChangeShapeType="1"/>
            </p:cNvSpPr>
            <p:nvPr/>
          </p:nvSpPr>
          <p:spPr bwMode="auto">
            <a:xfrm>
              <a:off x="2843" y="1217"/>
              <a:ext cx="117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Line 9"/>
            <p:cNvSpPr>
              <a:spLocks noChangeShapeType="1"/>
            </p:cNvSpPr>
            <p:nvPr/>
          </p:nvSpPr>
          <p:spPr bwMode="auto">
            <a:xfrm>
              <a:off x="1424" y="1172"/>
              <a:ext cx="702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Line 10"/>
            <p:cNvSpPr>
              <a:spLocks noChangeShapeType="1"/>
            </p:cNvSpPr>
            <p:nvPr/>
          </p:nvSpPr>
          <p:spPr bwMode="auto">
            <a:xfrm>
              <a:off x="2253" y="1171"/>
              <a:ext cx="702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Line 11"/>
            <p:cNvSpPr>
              <a:spLocks noChangeShapeType="1"/>
            </p:cNvSpPr>
            <p:nvPr/>
          </p:nvSpPr>
          <p:spPr bwMode="auto">
            <a:xfrm>
              <a:off x="1414" y="1131"/>
              <a:ext cx="153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4" name="Group 38"/>
          <p:cNvGrpSpPr/>
          <p:nvPr/>
        </p:nvGrpSpPr>
        <p:grpSpPr bwMode="auto">
          <a:xfrm>
            <a:off x="2737781" y="1193308"/>
            <a:ext cx="2992437" cy="519112"/>
            <a:chOff x="1854" y="1456"/>
            <a:chExt cx="1885" cy="327"/>
          </a:xfrm>
        </p:grpSpPr>
        <p:sp>
          <p:nvSpPr>
            <p:cNvPr id="105" name="Text Box 33"/>
            <p:cNvSpPr txBox="1">
              <a:spLocks noChangeArrowheads="1"/>
            </p:cNvSpPr>
            <p:nvPr/>
          </p:nvSpPr>
          <p:spPr bwMode="auto">
            <a:xfrm>
              <a:off x="1854" y="1456"/>
              <a:ext cx="188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</a:rPr>
                <a:t>=AB+AB+BC+BC</a:t>
              </a:r>
            </a:p>
          </p:txBody>
        </p:sp>
        <p:sp>
          <p:nvSpPr>
            <p:cNvPr id="106" name="Line 34"/>
            <p:cNvSpPr>
              <a:spLocks noChangeShapeType="1"/>
            </p:cNvSpPr>
            <p:nvPr/>
          </p:nvSpPr>
          <p:spPr bwMode="auto">
            <a:xfrm>
              <a:off x="2506" y="1522"/>
              <a:ext cx="1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Line 35"/>
            <p:cNvSpPr>
              <a:spLocks noChangeShapeType="1"/>
            </p:cNvSpPr>
            <p:nvPr/>
          </p:nvSpPr>
          <p:spPr bwMode="auto">
            <a:xfrm>
              <a:off x="2663" y="1522"/>
              <a:ext cx="1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Line 36"/>
            <p:cNvSpPr>
              <a:spLocks noChangeShapeType="1"/>
            </p:cNvSpPr>
            <p:nvPr/>
          </p:nvSpPr>
          <p:spPr bwMode="auto">
            <a:xfrm>
              <a:off x="3375" y="1521"/>
              <a:ext cx="1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Line 37"/>
            <p:cNvSpPr>
              <a:spLocks noChangeShapeType="1"/>
            </p:cNvSpPr>
            <p:nvPr/>
          </p:nvSpPr>
          <p:spPr bwMode="auto">
            <a:xfrm>
              <a:off x="3553" y="1521"/>
              <a:ext cx="1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0" name="Group 45"/>
          <p:cNvGrpSpPr/>
          <p:nvPr/>
        </p:nvGrpSpPr>
        <p:grpSpPr bwMode="auto">
          <a:xfrm>
            <a:off x="2739368" y="1820370"/>
            <a:ext cx="3824288" cy="519113"/>
            <a:chOff x="2157" y="1728"/>
            <a:chExt cx="2409" cy="327"/>
          </a:xfrm>
        </p:grpSpPr>
        <p:sp>
          <p:nvSpPr>
            <p:cNvPr id="111" name="Text Box 39"/>
            <p:cNvSpPr txBox="1">
              <a:spLocks noChangeArrowheads="1"/>
            </p:cNvSpPr>
            <p:nvPr/>
          </p:nvSpPr>
          <p:spPr bwMode="auto">
            <a:xfrm>
              <a:off x="2157" y="1728"/>
              <a:ext cx="240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</a:rPr>
                <a:t>=AB+AB+BC+BC+</a:t>
              </a:r>
              <a:r>
                <a:rPr lang="en-US" altLang="zh-CN" sz="2800">
                  <a:solidFill>
                    <a:srgbClr val="FF3300"/>
                  </a:solidFill>
                </a:rPr>
                <a:t>AC</a:t>
              </a:r>
            </a:p>
          </p:txBody>
        </p:sp>
        <p:sp>
          <p:nvSpPr>
            <p:cNvPr id="112" name="Line 40"/>
            <p:cNvSpPr>
              <a:spLocks noChangeShapeType="1"/>
            </p:cNvSpPr>
            <p:nvPr/>
          </p:nvSpPr>
          <p:spPr bwMode="auto">
            <a:xfrm>
              <a:off x="2801" y="1793"/>
              <a:ext cx="1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Line 41"/>
            <p:cNvSpPr>
              <a:spLocks noChangeShapeType="1"/>
            </p:cNvSpPr>
            <p:nvPr/>
          </p:nvSpPr>
          <p:spPr bwMode="auto">
            <a:xfrm>
              <a:off x="2958" y="1793"/>
              <a:ext cx="1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Line 42"/>
            <p:cNvSpPr>
              <a:spLocks noChangeShapeType="1"/>
            </p:cNvSpPr>
            <p:nvPr/>
          </p:nvSpPr>
          <p:spPr bwMode="auto">
            <a:xfrm>
              <a:off x="3679" y="1793"/>
              <a:ext cx="1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Line 43"/>
            <p:cNvSpPr>
              <a:spLocks noChangeShapeType="1"/>
            </p:cNvSpPr>
            <p:nvPr/>
          </p:nvSpPr>
          <p:spPr bwMode="auto">
            <a:xfrm>
              <a:off x="3857" y="1793"/>
              <a:ext cx="1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Line 44"/>
            <p:cNvSpPr>
              <a:spLocks noChangeShapeType="1"/>
            </p:cNvSpPr>
            <p:nvPr/>
          </p:nvSpPr>
          <p:spPr bwMode="auto">
            <a:xfrm>
              <a:off x="4266" y="1794"/>
              <a:ext cx="117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7" name="Group 50"/>
          <p:cNvGrpSpPr/>
          <p:nvPr/>
        </p:nvGrpSpPr>
        <p:grpSpPr bwMode="auto">
          <a:xfrm>
            <a:off x="2744131" y="2425208"/>
            <a:ext cx="2527300" cy="519112"/>
            <a:chOff x="1969" y="1759"/>
            <a:chExt cx="1592" cy="327"/>
          </a:xfrm>
        </p:grpSpPr>
        <p:sp>
          <p:nvSpPr>
            <p:cNvPr id="118" name="Text Box 46"/>
            <p:cNvSpPr txBox="1">
              <a:spLocks noChangeArrowheads="1"/>
            </p:cNvSpPr>
            <p:nvPr/>
          </p:nvSpPr>
          <p:spPr bwMode="auto">
            <a:xfrm>
              <a:off x="1969" y="1759"/>
              <a:ext cx="15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</a:rPr>
                <a:t>=AB+BC+AC</a:t>
              </a:r>
            </a:p>
          </p:txBody>
        </p:sp>
        <p:sp>
          <p:nvSpPr>
            <p:cNvPr id="119" name="Line 47"/>
            <p:cNvSpPr>
              <a:spLocks noChangeShapeType="1"/>
            </p:cNvSpPr>
            <p:nvPr/>
          </p:nvSpPr>
          <p:spPr bwMode="auto">
            <a:xfrm>
              <a:off x="2170" y="1825"/>
              <a:ext cx="11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Line 48"/>
            <p:cNvSpPr>
              <a:spLocks noChangeShapeType="1"/>
            </p:cNvSpPr>
            <p:nvPr/>
          </p:nvSpPr>
          <p:spPr bwMode="auto">
            <a:xfrm>
              <a:off x="2327" y="1825"/>
              <a:ext cx="11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" name="Line 49"/>
            <p:cNvSpPr>
              <a:spLocks noChangeShapeType="1"/>
            </p:cNvSpPr>
            <p:nvPr/>
          </p:nvSpPr>
          <p:spPr bwMode="auto">
            <a:xfrm>
              <a:off x="3207" y="1825"/>
              <a:ext cx="11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2" name="Text Box 51"/>
          <p:cNvSpPr txBox="1">
            <a:spLocks noChangeArrowheads="1"/>
          </p:cNvSpPr>
          <p:nvPr/>
        </p:nvSpPr>
        <p:spPr bwMode="auto">
          <a:xfrm>
            <a:off x="1621768" y="4039695"/>
            <a:ext cx="815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chemeClr val="bg1"/>
                </a:solidFill>
              </a:rPr>
              <a:t>或</a:t>
            </a:r>
          </a:p>
        </p:txBody>
      </p:sp>
      <p:grpSp>
        <p:nvGrpSpPr>
          <p:cNvPr id="123" name="Group 52"/>
          <p:cNvGrpSpPr/>
          <p:nvPr/>
        </p:nvGrpSpPr>
        <p:grpSpPr bwMode="auto">
          <a:xfrm>
            <a:off x="2220256" y="4077795"/>
            <a:ext cx="2992437" cy="519113"/>
            <a:chOff x="1854" y="1456"/>
            <a:chExt cx="1885" cy="327"/>
          </a:xfrm>
        </p:grpSpPr>
        <p:sp>
          <p:nvSpPr>
            <p:cNvPr id="124" name="Text Box 53"/>
            <p:cNvSpPr txBox="1">
              <a:spLocks noChangeArrowheads="1"/>
            </p:cNvSpPr>
            <p:nvPr/>
          </p:nvSpPr>
          <p:spPr bwMode="auto">
            <a:xfrm>
              <a:off x="1854" y="1456"/>
              <a:ext cx="188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</a:rPr>
                <a:t>=AB+AB+BC+BC</a:t>
              </a:r>
            </a:p>
          </p:txBody>
        </p:sp>
        <p:sp>
          <p:nvSpPr>
            <p:cNvPr id="125" name="Line 54"/>
            <p:cNvSpPr>
              <a:spLocks noChangeShapeType="1"/>
            </p:cNvSpPr>
            <p:nvPr/>
          </p:nvSpPr>
          <p:spPr bwMode="auto">
            <a:xfrm>
              <a:off x="2506" y="1522"/>
              <a:ext cx="1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Line 55"/>
            <p:cNvSpPr>
              <a:spLocks noChangeShapeType="1"/>
            </p:cNvSpPr>
            <p:nvPr/>
          </p:nvSpPr>
          <p:spPr bwMode="auto">
            <a:xfrm>
              <a:off x="2663" y="1522"/>
              <a:ext cx="1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" name="Line 56"/>
            <p:cNvSpPr>
              <a:spLocks noChangeShapeType="1"/>
            </p:cNvSpPr>
            <p:nvPr/>
          </p:nvSpPr>
          <p:spPr bwMode="auto">
            <a:xfrm>
              <a:off x="3375" y="1521"/>
              <a:ext cx="1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" name="Line 57"/>
            <p:cNvSpPr>
              <a:spLocks noChangeShapeType="1"/>
            </p:cNvSpPr>
            <p:nvPr/>
          </p:nvSpPr>
          <p:spPr bwMode="auto">
            <a:xfrm>
              <a:off x="3553" y="1521"/>
              <a:ext cx="1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9" name="Group 65"/>
          <p:cNvGrpSpPr/>
          <p:nvPr/>
        </p:nvGrpSpPr>
        <p:grpSpPr bwMode="auto">
          <a:xfrm>
            <a:off x="2240893" y="4646120"/>
            <a:ext cx="3824288" cy="519113"/>
            <a:chOff x="1657" y="2477"/>
            <a:chExt cx="2409" cy="327"/>
          </a:xfrm>
        </p:grpSpPr>
        <p:sp>
          <p:nvSpPr>
            <p:cNvPr id="130" name="Text Box 59"/>
            <p:cNvSpPr txBox="1">
              <a:spLocks noChangeArrowheads="1"/>
            </p:cNvSpPr>
            <p:nvPr/>
          </p:nvSpPr>
          <p:spPr bwMode="auto">
            <a:xfrm>
              <a:off x="1657" y="2477"/>
              <a:ext cx="240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</a:rPr>
                <a:t>=AB+AB+BC+BC+</a:t>
              </a:r>
              <a:r>
                <a:rPr lang="en-US" altLang="zh-CN" sz="2800">
                  <a:solidFill>
                    <a:srgbClr val="FF3300"/>
                  </a:solidFill>
                </a:rPr>
                <a:t>AC</a:t>
              </a:r>
            </a:p>
          </p:txBody>
        </p:sp>
        <p:sp>
          <p:nvSpPr>
            <p:cNvPr id="131" name="Line 60"/>
            <p:cNvSpPr>
              <a:spLocks noChangeShapeType="1"/>
            </p:cNvSpPr>
            <p:nvPr/>
          </p:nvSpPr>
          <p:spPr bwMode="auto">
            <a:xfrm>
              <a:off x="2301" y="2542"/>
              <a:ext cx="1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Line 61"/>
            <p:cNvSpPr>
              <a:spLocks noChangeShapeType="1"/>
            </p:cNvSpPr>
            <p:nvPr/>
          </p:nvSpPr>
          <p:spPr bwMode="auto">
            <a:xfrm>
              <a:off x="2458" y="2542"/>
              <a:ext cx="1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Line 62"/>
            <p:cNvSpPr>
              <a:spLocks noChangeShapeType="1"/>
            </p:cNvSpPr>
            <p:nvPr/>
          </p:nvSpPr>
          <p:spPr bwMode="auto">
            <a:xfrm>
              <a:off x="3179" y="2542"/>
              <a:ext cx="1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Line 63"/>
            <p:cNvSpPr>
              <a:spLocks noChangeShapeType="1"/>
            </p:cNvSpPr>
            <p:nvPr/>
          </p:nvSpPr>
          <p:spPr bwMode="auto">
            <a:xfrm>
              <a:off x="3357" y="2542"/>
              <a:ext cx="1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" name="Line 64"/>
            <p:cNvSpPr>
              <a:spLocks noChangeShapeType="1"/>
            </p:cNvSpPr>
            <p:nvPr/>
          </p:nvSpPr>
          <p:spPr bwMode="auto">
            <a:xfrm>
              <a:off x="3626" y="2543"/>
              <a:ext cx="117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6" name="Group 70"/>
          <p:cNvGrpSpPr/>
          <p:nvPr/>
        </p:nvGrpSpPr>
        <p:grpSpPr bwMode="auto">
          <a:xfrm>
            <a:off x="2267881" y="5104908"/>
            <a:ext cx="2327275" cy="519112"/>
            <a:chOff x="1917" y="3247"/>
            <a:chExt cx="1466" cy="327"/>
          </a:xfrm>
        </p:grpSpPr>
        <p:sp>
          <p:nvSpPr>
            <p:cNvPr id="137" name="Text Box 66"/>
            <p:cNvSpPr txBox="1">
              <a:spLocks noChangeArrowheads="1"/>
            </p:cNvSpPr>
            <p:nvPr/>
          </p:nvSpPr>
          <p:spPr bwMode="auto">
            <a:xfrm>
              <a:off x="1917" y="3247"/>
              <a:ext cx="146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</a:rPr>
                <a:t>=AB+BC+AC</a:t>
              </a:r>
            </a:p>
          </p:txBody>
        </p:sp>
        <p:sp>
          <p:nvSpPr>
            <p:cNvPr id="138" name="Line 67"/>
            <p:cNvSpPr>
              <a:spLocks noChangeShapeType="1"/>
            </p:cNvSpPr>
            <p:nvPr/>
          </p:nvSpPr>
          <p:spPr bwMode="auto">
            <a:xfrm>
              <a:off x="2547" y="3301"/>
              <a:ext cx="11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Line 68"/>
            <p:cNvSpPr>
              <a:spLocks noChangeShapeType="1"/>
            </p:cNvSpPr>
            <p:nvPr/>
          </p:nvSpPr>
          <p:spPr bwMode="auto">
            <a:xfrm>
              <a:off x="2725" y="3301"/>
              <a:ext cx="11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Line 69"/>
            <p:cNvSpPr>
              <a:spLocks noChangeShapeType="1"/>
            </p:cNvSpPr>
            <p:nvPr/>
          </p:nvSpPr>
          <p:spPr bwMode="auto">
            <a:xfrm>
              <a:off x="3018" y="3301"/>
              <a:ext cx="11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1" name="Text Box 71"/>
          <p:cNvSpPr txBox="1">
            <a:spLocks noChangeArrowheads="1"/>
          </p:cNvSpPr>
          <p:nvPr/>
        </p:nvSpPr>
        <p:spPr bwMode="auto">
          <a:xfrm>
            <a:off x="805793" y="5647833"/>
            <a:ext cx="3806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3300"/>
                </a:solidFill>
              </a:rPr>
              <a:t>可见：</a:t>
            </a:r>
            <a:r>
              <a:rPr lang="zh-CN" altLang="en-US" sz="2800">
                <a:solidFill>
                  <a:schemeClr val="bg1"/>
                </a:solidFill>
              </a:rPr>
              <a:t>最简式不唯一</a:t>
            </a:r>
          </a:p>
        </p:txBody>
      </p:sp>
      <p:sp>
        <p:nvSpPr>
          <p:cNvPr id="142" name="Line 74"/>
          <p:cNvSpPr>
            <a:spLocks noChangeShapeType="1"/>
          </p:cNvSpPr>
          <p:nvPr/>
        </p:nvSpPr>
        <p:spPr bwMode="auto">
          <a:xfrm>
            <a:off x="2999718" y="2304558"/>
            <a:ext cx="5191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" name="Line 75"/>
          <p:cNvSpPr>
            <a:spLocks noChangeShapeType="1"/>
          </p:cNvSpPr>
          <p:nvPr/>
        </p:nvSpPr>
        <p:spPr bwMode="auto">
          <a:xfrm>
            <a:off x="5114268" y="2268045"/>
            <a:ext cx="574675" cy="190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4" name="Group 78"/>
          <p:cNvGrpSpPr/>
          <p:nvPr/>
        </p:nvGrpSpPr>
        <p:grpSpPr bwMode="auto">
          <a:xfrm>
            <a:off x="5203168" y="2823670"/>
            <a:ext cx="4035425" cy="519113"/>
            <a:chOff x="3072" y="1954"/>
            <a:chExt cx="2542" cy="327"/>
          </a:xfrm>
        </p:grpSpPr>
        <p:sp>
          <p:nvSpPr>
            <p:cNvPr id="145" name="Text Box 76"/>
            <p:cNvSpPr txBox="1">
              <a:spLocks noChangeArrowheads="1"/>
            </p:cNvSpPr>
            <p:nvPr/>
          </p:nvSpPr>
          <p:spPr bwMode="auto">
            <a:xfrm>
              <a:off x="3072" y="1954"/>
              <a:ext cx="25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solidFill>
                    <a:schemeClr val="bg1"/>
                  </a:solidFill>
                </a:rPr>
                <a:t>ＡＣ＋ＢＣ吸收ＡＢ</a:t>
              </a:r>
            </a:p>
          </p:txBody>
        </p:sp>
        <p:sp>
          <p:nvSpPr>
            <p:cNvPr id="146" name="Line 77"/>
            <p:cNvSpPr>
              <a:spLocks noChangeShapeType="1"/>
            </p:cNvSpPr>
            <p:nvPr/>
          </p:nvSpPr>
          <p:spPr bwMode="auto">
            <a:xfrm flipV="1">
              <a:off x="3388" y="1998"/>
              <a:ext cx="147" cy="1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7" name="Group 89"/>
          <p:cNvGrpSpPr/>
          <p:nvPr/>
        </p:nvGrpSpPr>
        <p:grpSpPr bwMode="auto">
          <a:xfrm>
            <a:off x="5203168" y="3390408"/>
            <a:ext cx="4035425" cy="519112"/>
            <a:chOff x="3218" y="3259"/>
            <a:chExt cx="2542" cy="327"/>
          </a:xfrm>
        </p:grpSpPr>
        <p:grpSp>
          <p:nvGrpSpPr>
            <p:cNvPr id="148" name="Group 82"/>
            <p:cNvGrpSpPr/>
            <p:nvPr/>
          </p:nvGrpSpPr>
          <p:grpSpPr bwMode="auto">
            <a:xfrm>
              <a:off x="3218" y="3259"/>
              <a:ext cx="2542" cy="327"/>
              <a:chOff x="3072" y="1954"/>
              <a:chExt cx="2542" cy="327"/>
            </a:xfrm>
          </p:grpSpPr>
          <p:sp>
            <p:nvSpPr>
              <p:cNvPr id="153" name="Text Box 83"/>
              <p:cNvSpPr txBox="1">
                <a:spLocks noChangeArrowheads="1"/>
              </p:cNvSpPr>
              <p:nvPr/>
            </p:nvSpPr>
            <p:spPr bwMode="auto">
              <a:xfrm>
                <a:off x="3072" y="1954"/>
                <a:ext cx="254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800">
                    <a:solidFill>
                      <a:schemeClr val="bg1"/>
                    </a:solidFill>
                  </a:rPr>
                  <a:t>ＡＣ＋ＡＢ吸收ＢＣ</a:t>
                </a:r>
              </a:p>
            </p:txBody>
          </p:sp>
          <p:sp>
            <p:nvSpPr>
              <p:cNvPr id="154" name="Line 84"/>
              <p:cNvSpPr>
                <a:spLocks noChangeShapeType="1"/>
              </p:cNvSpPr>
              <p:nvPr/>
            </p:nvSpPr>
            <p:spPr bwMode="auto">
              <a:xfrm flipV="1">
                <a:off x="3388" y="1998"/>
                <a:ext cx="147" cy="12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9" name="Line 85"/>
            <p:cNvSpPr>
              <a:spLocks noChangeShapeType="1"/>
            </p:cNvSpPr>
            <p:nvPr/>
          </p:nvSpPr>
          <p:spPr bwMode="auto">
            <a:xfrm>
              <a:off x="4009" y="3309"/>
              <a:ext cx="12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" name="Line 86"/>
            <p:cNvSpPr>
              <a:spLocks noChangeShapeType="1"/>
            </p:cNvSpPr>
            <p:nvPr/>
          </p:nvSpPr>
          <p:spPr bwMode="auto">
            <a:xfrm flipV="1">
              <a:off x="4213" y="3287"/>
              <a:ext cx="169" cy="1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" name="Line 87"/>
            <p:cNvSpPr>
              <a:spLocks noChangeShapeType="1"/>
            </p:cNvSpPr>
            <p:nvPr/>
          </p:nvSpPr>
          <p:spPr bwMode="auto">
            <a:xfrm flipV="1">
              <a:off x="4913" y="3309"/>
              <a:ext cx="135" cy="1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" name="Line 88"/>
            <p:cNvSpPr>
              <a:spLocks noChangeShapeType="1"/>
            </p:cNvSpPr>
            <p:nvPr/>
          </p:nvSpPr>
          <p:spPr bwMode="auto">
            <a:xfrm>
              <a:off x="5116" y="3320"/>
              <a:ext cx="13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5" name="Line 90"/>
          <p:cNvSpPr>
            <a:spLocks noChangeShapeType="1"/>
          </p:cNvSpPr>
          <p:nvPr/>
        </p:nvSpPr>
        <p:spPr bwMode="auto">
          <a:xfrm>
            <a:off x="3214031" y="5065220"/>
            <a:ext cx="5556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" name="Line 91"/>
          <p:cNvSpPr>
            <a:spLocks noChangeShapeType="1"/>
          </p:cNvSpPr>
          <p:nvPr/>
        </p:nvSpPr>
        <p:spPr bwMode="auto">
          <a:xfrm>
            <a:off x="3931581" y="5047758"/>
            <a:ext cx="4302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7" name="Group 95"/>
          <p:cNvGrpSpPr/>
          <p:nvPr/>
        </p:nvGrpSpPr>
        <p:grpSpPr bwMode="auto">
          <a:xfrm>
            <a:off x="5203168" y="5711333"/>
            <a:ext cx="4035425" cy="519112"/>
            <a:chOff x="3072" y="1954"/>
            <a:chExt cx="2542" cy="327"/>
          </a:xfrm>
        </p:grpSpPr>
        <p:sp>
          <p:nvSpPr>
            <p:cNvPr id="158" name="Text Box 96"/>
            <p:cNvSpPr txBox="1">
              <a:spLocks noChangeArrowheads="1"/>
            </p:cNvSpPr>
            <p:nvPr/>
          </p:nvSpPr>
          <p:spPr bwMode="auto">
            <a:xfrm>
              <a:off x="3072" y="1954"/>
              <a:ext cx="25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</a:rPr>
                <a:t>    AC</a:t>
              </a:r>
              <a:r>
                <a:rPr lang="zh-CN" altLang="en-US" sz="2800">
                  <a:solidFill>
                    <a:schemeClr val="bg1"/>
                  </a:solidFill>
                </a:rPr>
                <a:t>＋</a:t>
              </a:r>
              <a:r>
                <a:rPr lang="en-US" altLang="zh-CN" sz="2800">
                  <a:solidFill>
                    <a:schemeClr val="bg1"/>
                  </a:solidFill>
                </a:rPr>
                <a:t>AB</a:t>
              </a:r>
              <a:r>
                <a:rPr lang="zh-CN" altLang="en-US" sz="2800">
                  <a:solidFill>
                    <a:schemeClr val="bg1"/>
                  </a:solidFill>
                </a:rPr>
                <a:t>吸收  </a:t>
              </a:r>
              <a:r>
                <a:rPr lang="en-US" altLang="zh-CN" sz="2800">
                  <a:solidFill>
                    <a:schemeClr val="bg1"/>
                  </a:solidFill>
                </a:rPr>
                <a:t>BC</a:t>
              </a:r>
            </a:p>
          </p:txBody>
        </p:sp>
        <p:sp>
          <p:nvSpPr>
            <p:cNvPr id="159" name="Line 97"/>
            <p:cNvSpPr>
              <a:spLocks noChangeShapeType="1"/>
            </p:cNvSpPr>
            <p:nvPr/>
          </p:nvSpPr>
          <p:spPr bwMode="auto">
            <a:xfrm flipV="1">
              <a:off x="3388" y="1998"/>
              <a:ext cx="147" cy="1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0" name="Group 102"/>
          <p:cNvGrpSpPr/>
          <p:nvPr/>
        </p:nvGrpSpPr>
        <p:grpSpPr bwMode="auto">
          <a:xfrm>
            <a:off x="5203168" y="5173170"/>
            <a:ext cx="4035425" cy="519113"/>
            <a:chOff x="3218" y="3490"/>
            <a:chExt cx="2542" cy="327"/>
          </a:xfrm>
        </p:grpSpPr>
        <p:grpSp>
          <p:nvGrpSpPr>
            <p:cNvPr id="161" name="Group 92"/>
            <p:cNvGrpSpPr/>
            <p:nvPr/>
          </p:nvGrpSpPr>
          <p:grpSpPr bwMode="auto">
            <a:xfrm>
              <a:off x="3218" y="3490"/>
              <a:ext cx="2542" cy="327"/>
              <a:chOff x="3072" y="1954"/>
              <a:chExt cx="2542" cy="327"/>
            </a:xfrm>
          </p:grpSpPr>
          <p:sp>
            <p:nvSpPr>
              <p:cNvPr id="166" name="Text Box 93"/>
              <p:cNvSpPr txBox="1">
                <a:spLocks noChangeArrowheads="1"/>
              </p:cNvSpPr>
              <p:nvPr/>
            </p:nvSpPr>
            <p:spPr bwMode="auto">
              <a:xfrm>
                <a:off x="3072" y="1954"/>
                <a:ext cx="254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>
                    <a:solidFill>
                      <a:schemeClr val="bg1"/>
                    </a:solidFill>
                  </a:rPr>
                  <a:t>     AC</a:t>
                </a:r>
                <a:r>
                  <a:rPr lang="zh-CN" altLang="en-US" sz="2800">
                    <a:solidFill>
                      <a:schemeClr val="bg1"/>
                    </a:solidFill>
                  </a:rPr>
                  <a:t>＋ </a:t>
                </a:r>
                <a:r>
                  <a:rPr lang="en-US" altLang="zh-CN" sz="2800">
                    <a:solidFill>
                      <a:schemeClr val="bg1"/>
                    </a:solidFill>
                  </a:rPr>
                  <a:t>BC</a:t>
                </a:r>
                <a:r>
                  <a:rPr lang="zh-CN" altLang="en-US" sz="2800">
                    <a:solidFill>
                      <a:schemeClr val="bg1"/>
                    </a:solidFill>
                  </a:rPr>
                  <a:t>吸收  ＡＢ</a:t>
                </a:r>
              </a:p>
            </p:txBody>
          </p:sp>
          <p:sp>
            <p:nvSpPr>
              <p:cNvPr id="167" name="Line 94"/>
              <p:cNvSpPr>
                <a:spLocks noChangeShapeType="1"/>
              </p:cNvSpPr>
              <p:nvPr/>
            </p:nvSpPr>
            <p:spPr bwMode="auto">
              <a:xfrm flipV="1">
                <a:off x="3388" y="1998"/>
                <a:ext cx="147" cy="12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2" name="Line 98"/>
            <p:cNvSpPr>
              <a:spLocks noChangeShapeType="1"/>
            </p:cNvSpPr>
            <p:nvPr/>
          </p:nvSpPr>
          <p:spPr bwMode="auto">
            <a:xfrm>
              <a:off x="4156" y="3524"/>
              <a:ext cx="124" cy="1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" name="Line 99"/>
            <p:cNvSpPr>
              <a:spLocks noChangeShapeType="1"/>
            </p:cNvSpPr>
            <p:nvPr/>
          </p:nvSpPr>
          <p:spPr bwMode="auto">
            <a:xfrm flipV="1">
              <a:off x="4371" y="3512"/>
              <a:ext cx="135" cy="1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" name="Line 100"/>
            <p:cNvSpPr>
              <a:spLocks noChangeShapeType="1"/>
            </p:cNvSpPr>
            <p:nvPr/>
          </p:nvSpPr>
          <p:spPr bwMode="auto">
            <a:xfrm>
              <a:off x="5060" y="3546"/>
              <a:ext cx="101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" name="Line 101"/>
            <p:cNvSpPr>
              <a:spLocks noChangeShapeType="1"/>
            </p:cNvSpPr>
            <p:nvPr/>
          </p:nvSpPr>
          <p:spPr bwMode="auto">
            <a:xfrm>
              <a:off x="5274" y="3524"/>
              <a:ext cx="170" cy="1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 bwMode="auto">
          <a:xfrm>
            <a:off x="862631" y="3010191"/>
            <a:ext cx="7667493" cy="523220"/>
          </a:xfrm>
          <a:prstGeom prst="rect">
            <a:avLst/>
          </a:prstGeom>
          <a:solidFill>
            <a:srgbClr val="FFC9FF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1F08F8"/>
                </a:solidFill>
                <a:latin typeface="Times New Roman" panose="02020603050405020304" pitchFamily="18" charset="0"/>
              </a:rPr>
              <a:t>更简捷直观的化简方法：</a:t>
            </a:r>
            <a:r>
              <a:rPr lang="en-US" altLang="zh-CN" sz="2800" dirty="0">
                <a:solidFill>
                  <a:srgbClr val="1F08F8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2800" dirty="0">
                <a:solidFill>
                  <a:srgbClr val="1F08F8"/>
                </a:solidFill>
                <a:latin typeface="Times New Roman" panose="02020603050405020304" pitchFamily="18" charset="0"/>
              </a:rPr>
              <a:t>卡诺图法。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82880" y="6446711"/>
            <a:ext cx="903288" cy="3381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1760B3BA-79C2-4B7C-B414-832AFB883E45}" type="slidenum">
              <a:rPr lang="en-US" altLang="zh-CN" smtClean="0"/>
              <a:t>103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38138" y="473075"/>
            <a:ext cx="1541462" cy="46513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 kern="1200">
                <a:solidFill>
                  <a:schemeClr val="tx2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3】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23900" y="1171109"/>
            <a:ext cx="78660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33CC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Y=(A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,B,C,D)=m(0,2,3,5,6,8,9,10,11,12,13,14,15)</a:t>
            </a:r>
            <a:endParaRPr kumimoji="1" lang="en-US" altLang="zh-CN" sz="2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900238" y="406400"/>
            <a:ext cx="47704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33CC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试用卡诺图化简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逻辑函数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509838" y="1879600"/>
            <a:ext cx="3660775" cy="3470276"/>
            <a:chOff x="2509838" y="1879600"/>
            <a:chExt cx="3660775" cy="3470276"/>
          </a:xfrm>
        </p:grpSpPr>
        <p:grpSp>
          <p:nvGrpSpPr>
            <p:cNvPr id="7" name="Group 6"/>
            <p:cNvGrpSpPr/>
            <p:nvPr/>
          </p:nvGrpSpPr>
          <p:grpSpPr bwMode="auto">
            <a:xfrm>
              <a:off x="3224213" y="2697163"/>
              <a:ext cx="2946400" cy="2652713"/>
              <a:chOff x="816" y="1570"/>
              <a:chExt cx="1994" cy="1969"/>
            </a:xfrm>
          </p:grpSpPr>
          <p:sp>
            <p:nvSpPr>
              <p:cNvPr id="22" name="Rectangle 7"/>
              <p:cNvSpPr>
                <a:spLocks noChangeArrowheads="1"/>
              </p:cNvSpPr>
              <p:nvPr/>
            </p:nvSpPr>
            <p:spPr bwMode="auto">
              <a:xfrm>
                <a:off x="2312" y="3047"/>
                <a:ext cx="498" cy="4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8"/>
              <p:cNvSpPr>
                <a:spLocks noChangeArrowheads="1"/>
              </p:cNvSpPr>
              <p:nvPr/>
            </p:nvSpPr>
            <p:spPr bwMode="auto">
              <a:xfrm>
                <a:off x="1814" y="3047"/>
                <a:ext cx="498" cy="4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9"/>
              <p:cNvSpPr>
                <a:spLocks noChangeArrowheads="1"/>
              </p:cNvSpPr>
              <p:nvPr/>
            </p:nvSpPr>
            <p:spPr bwMode="auto">
              <a:xfrm>
                <a:off x="1315" y="3047"/>
                <a:ext cx="499" cy="4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 10"/>
              <p:cNvSpPr>
                <a:spLocks noChangeArrowheads="1"/>
              </p:cNvSpPr>
              <p:nvPr/>
            </p:nvSpPr>
            <p:spPr bwMode="auto">
              <a:xfrm>
                <a:off x="816" y="3047"/>
                <a:ext cx="499" cy="4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 11"/>
              <p:cNvSpPr>
                <a:spLocks noChangeArrowheads="1"/>
              </p:cNvSpPr>
              <p:nvPr/>
            </p:nvSpPr>
            <p:spPr bwMode="auto">
              <a:xfrm>
                <a:off x="2312" y="2554"/>
                <a:ext cx="498" cy="4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12"/>
              <p:cNvSpPr>
                <a:spLocks noChangeArrowheads="1"/>
              </p:cNvSpPr>
              <p:nvPr/>
            </p:nvSpPr>
            <p:spPr bwMode="auto">
              <a:xfrm>
                <a:off x="1814" y="2554"/>
                <a:ext cx="498" cy="4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ectangle 13"/>
              <p:cNvSpPr>
                <a:spLocks noChangeArrowheads="1"/>
              </p:cNvSpPr>
              <p:nvPr/>
            </p:nvSpPr>
            <p:spPr bwMode="auto">
              <a:xfrm>
                <a:off x="1315" y="2554"/>
                <a:ext cx="499" cy="4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Rectangle 14"/>
              <p:cNvSpPr>
                <a:spLocks noChangeArrowheads="1"/>
              </p:cNvSpPr>
              <p:nvPr/>
            </p:nvSpPr>
            <p:spPr bwMode="auto">
              <a:xfrm>
                <a:off x="816" y="2554"/>
                <a:ext cx="499" cy="4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15"/>
              <p:cNvSpPr>
                <a:spLocks noChangeArrowheads="1"/>
              </p:cNvSpPr>
              <p:nvPr/>
            </p:nvSpPr>
            <p:spPr bwMode="auto">
              <a:xfrm>
                <a:off x="2312" y="2061"/>
                <a:ext cx="498" cy="4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ectangle 16"/>
              <p:cNvSpPr>
                <a:spLocks noChangeArrowheads="1"/>
              </p:cNvSpPr>
              <p:nvPr/>
            </p:nvSpPr>
            <p:spPr bwMode="auto">
              <a:xfrm>
                <a:off x="1814" y="2061"/>
                <a:ext cx="498" cy="4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ectangle 17"/>
              <p:cNvSpPr>
                <a:spLocks noChangeArrowheads="1"/>
              </p:cNvSpPr>
              <p:nvPr/>
            </p:nvSpPr>
            <p:spPr bwMode="auto">
              <a:xfrm>
                <a:off x="1315" y="2061"/>
                <a:ext cx="499" cy="4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18"/>
              <p:cNvSpPr>
                <a:spLocks noChangeArrowheads="1"/>
              </p:cNvSpPr>
              <p:nvPr/>
            </p:nvSpPr>
            <p:spPr bwMode="auto">
              <a:xfrm>
                <a:off x="816" y="2061"/>
                <a:ext cx="499" cy="4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 19"/>
              <p:cNvSpPr>
                <a:spLocks noChangeArrowheads="1"/>
              </p:cNvSpPr>
              <p:nvPr/>
            </p:nvSpPr>
            <p:spPr bwMode="auto">
              <a:xfrm>
                <a:off x="2312" y="1570"/>
                <a:ext cx="498" cy="4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 20"/>
              <p:cNvSpPr>
                <a:spLocks noChangeArrowheads="1"/>
              </p:cNvSpPr>
              <p:nvPr/>
            </p:nvSpPr>
            <p:spPr bwMode="auto">
              <a:xfrm>
                <a:off x="1814" y="1570"/>
                <a:ext cx="498" cy="4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ectangle 21"/>
              <p:cNvSpPr>
                <a:spLocks noChangeArrowheads="1"/>
              </p:cNvSpPr>
              <p:nvPr/>
            </p:nvSpPr>
            <p:spPr bwMode="auto">
              <a:xfrm>
                <a:off x="1315" y="1570"/>
                <a:ext cx="499" cy="4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Rectangle 22"/>
              <p:cNvSpPr>
                <a:spLocks noChangeArrowheads="1"/>
              </p:cNvSpPr>
              <p:nvPr/>
            </p:nvSpPr>
            <p:spPr bwMode="auto">
              <a:xfrm>
                <a:off x="816" y="1570"/>
                <a:ext cx="499" cy="4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Line 23"/>
              <p:cNvSpPr>
                <a:spLocks noChangeShapeType="1"/>
              </p:cNvSpPr>
              <p:nvPr/>
            </p:nvSpPr>
            <p:spPr bwMode="auto">
              <a:xfrm>
                <a:off x="816" y="1570"/>
                <a:ext cx="1994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Line 24"/>
              <p:cNvSpPr>
                <a:spLocks noChangeShapeType="1"/>
              </p:cNvSpPr>
              <p:nvPr/>
            </p:nvSpPr>
            <p:spPr bwMode="auto">
              <a:xfrm>
                <a:off x="816" y="2061"/>
                <a:ext cx="199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Line 25"/>
              <p:cNvSpPr>
                <a:spLocks noChangeShapeType="1"/>
              </p:cNvSpPr>
              <p:nvPr/>
            </p:nvSpPr>
            <p:spPr bwMode="auto">
              <a:xfrm>
                <a:off x="816" y="2554"/>
                <a:ext cx="199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Line 26"/>
              <p:cNvSpPr>
                <a:spLocks noChangeShapeType="1"/>
              </p:cNvSpPr>
              <p:nvPr/>
            </p:nvSpPr>
            <p:spPr bwMode="auto">
              <a:xfrm>
                <a:off x="816" y="3047"/>
                <a:ext cx="199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Line 27"/>
              <p:cNvSpPr>
                <a:spLocks noChangeShapeType="1"/>
              </p:cNvSpPr>
              <p:nvPr/>
            </p:nvSpPr>
            <p:spPr bwMode="auto">
              <a:xfrm>
                <a:off x="816" y="3539"/>
                <a:ext cx="1994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Line 28"/>
              <p:cNvSpPr>
                <a:spLocks noChangeShapeType="1"/>
              </p:cNvSpPr>
              <p:nvPr/>
            </p:nvSpPr>
            <p:spPr bwMode="auto">
              <a:xfrm>
                <a:off x="816" y="1570"/>
                <a:ext cx="0" cy="1969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Line 29"/>
              <p:cNvSpPr>
                <a:spLocks noChangeShapeType="1"/>
              </p:cNvSpPr>
              <p:nvPr/>
            </p:nvSpPr>
            <p:spPr bwMode="auto">
              <a:xfrm>
                <a:off x="1315" y="1570"/>
                <a:ext cx="0" cy="19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Line 30"/>
              <p:cNvSpPr>
                <a:spLocks noChangeShapeType="1"/>
              </p:cNvSpPr>
              <p:nvPr/>
            </p:nvSpPr>
            <p:spPr bwMode="auto">
              <a:xfrm>
                <a:off x="1814" y="1570"/>
                <a:ext cx="0" cy="19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Line 31"/>
              <p:cNvSpPr>
                <a:spLocks noChangeShapeType="1"/>
              </p:cNvSpPr>
              <p:nvPr/>
            </p:nvSpPr>
            <p:spPr bwMode="auto">
              <a:xfrm>
                <a:off x="2312" y="1570"/>
                <a:ext cx="0" cy="19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Line 32"/>
              <p:cNvSpPr>
                <a:spLocks noChangeShapeType="1"/>
              </p:cNvSpPr>
              <p:nvPr/>
            </p:nvSpPr>
            <p:spPr bwMode="auto">
              <a:xfrm>
                <a:off x="2810" y="1570"/>
                <a:ext cx="0" cy="1969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Line 33"/>
            <p:cNvSpPr>
              <a:spLocks noChangeShapeType="1"/>
            </p:cNvSpPr>
            <p:nvPr/>
          </p:nvSpPr>
          <p:spPr bwMode="auto">
            <a:xfrm flipH="1" flipV="1">
              <a:off x="2659063" y="2174875"/>
              <a:ext cx="544513" cy="5286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9" name="Group 34"/>
            <p:cNvGrpSpPr/>
            <p:nvPr/>
          </p:nvGrpSpPr>
          <p:grpSpPr bwMode="auto">
            <a:xfrm>
              <a:off x="2509838" y="1879600"/>
              <a:ext cx="882650" cy="1076325"/>
              <a:chOff x="1326" y="1162"/>
              <a:chExt cx="556" cy="678"/>
            </a:xfrm>
          </p:grpSpPr>
          <p:sp>
            <p:nvSpPr>
              <p:cNvPr id="18" name="Text Box 35"/>
              <p:cNvSpPr txBox="1">
                <a:spLocks noChangeArrowheads="1"/>
              </p:cNvSpPr>
              <p:nvPr/>
            </p:nvSpPr>
            <p:spPr bwMode="auto">
              <a:xfrm>
                <a:off x="1472" y="1162"/>
                <a:ext cx="273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19" name="Text Box 36"/>
              <p:cNvSpPr txBox="1">
                <a:spLocks noChangeArrowheads="1"/>
              </p:cNvSpPr>
              <p:nvPr/>
            </p:nvSpPr>
            <p:spPr bwMode="auto">
              <a:xfrm>
                <a:off x="1609" y="1344"/>
                <a:ext cx="273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</a:p>
            </p:txBody>
          </p:sp>
          <p:sp>
            <p:nvSpPr>
              <p:cNvPr id="20" name="Text Box 37"/>
              <p:cNvSpPr txBox="1">
                <a:spLocks noChangeArrowheads="1"/>
              </p:cNvSpPr>
              <p:nvPr/>
            </p:nvSpPr>
            <p:spPr bwMode="auto">
              <a:xfrm>
                <a:off x="1326" y="1416"/>
                <a:ext cx="273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21" name="Text Box 38"/>
              <p:cNvSpPr txBox="1">
                <a:spLocks noChangeArrowheads="1"/>
              </p:cNvSpPr>
              <p:nvPr/>
            </p:nvSpPr>
            <p:spPr bwMode="auto">
              <a:xfrm>
                <a:off x="1473" y="1552"/>
                <a:ext cx="273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sp>
          <p:nvSpPr>
            <p:cNvPr id="10" name="Text Box 39"/>
            <p:cNvSpPr txBox="1">
              <a:spLocks noChangeArrowheads="1"/>
            </p:cNvSpPr>
            <p:nvPr/>
          </p:nvSpPr>
          <p:spPr bwMode="auto">
            <a:xfrm>
              <a:off x="3306763" y="2290763"/>
              <a:ext cx="576263" cy="4572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00</a:t>
              </a:r>
            </a:p>
          </p:txBody>
        </p:sp>
        <p:sp>
          <p:nvSpPr>
            <p:cNvPr id="11" name="Text Box 40"/>
            <p:cNvSpPr txBox="1">
              <a:spLocks noChangeArrowheads="1"/>
            </p:cNvSpPr>
            <p:nvPr/>
          </p:nvSpPr>
          <p:spPr bwMode="auto">
            <a:xfrm>
              <a:off x="4776788" y="2274888"/>
              <a:ext cx="576263" cy="4572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2" name="Text Box 41"/>
            <p:cNvSpPr txBox="1">
              <a:spLocks noChangeArrowheads="1"/>
            </p:cNvSpPr>
            <p:nvPr/>
          </p:nvSpPr>
          <p:spPr bwMode="auto">
            <a:xfrm>
              <a:off x="4052888" y="2290763"/>
              <a:ext cx="576263" cy="4572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13" name="Text Box 42"/>
            <p:cNvSpPr txBox="1">
              <a:spLocks noChangeArrowheads="1"/>
            </p:cNvSpPr>
            <p:nvPr/>
          </p:nvSpPr>
          <p:spPr bwMode="auto">
            <a:xfrm>
              <a:off x="5537201" y="2273300"/>
              <a:ext cx="576263" cy="4572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4" name="Text Box 43"/>
            <p:cNvSpPr txBox="1">
              <a:spLocks noChangeArrowheads="1"/>
            </p:cNvSpPr>
            <p:nvPr/>
          </p:nvSpPr>
          <p:spPr bwMode="auto">
            <a:xfrm>
              <a:off x="2727326" y="2814638"/>
              <a:ext cx="576263" cy="4572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00</a:t>
              </a:r>
            </a:p>
          </p:txBody>
        </p:sp>
        <p:sp>
          <p:nvSpPr>
            <p:cNvPr id="15" name="Text Box 44"/>
            <p:cNvSpPr txBox="1">
              <a:spLocks noChangeArrowheads="1"/>
            </p:cNvSpPr>
            <p:nvPr/>
          </p:nvSpPr>
          <p:spPr bwMode="auto">
            <a:xfrm>
              <a:off x="2709863" y="4095750"/>
              <a:ext cx="576263" cy="4572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6" name="Text Box 45"/>
            <p:cNvSpPr txBox="1">
              <a:spLocks noChangeArrowheads="1"/>
            </p:cNvSpPr>
            <p:nvPr/>
          </p:nvSpPr>
          <p:spPr bwMode="auto">
            <a:xfrm>
              <a:off x="2743201" y="3436938"/>
              <a:ext cx="576263" cy="4572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17" name="Text Box 46"/>
            <p:cNvSpPr txBox="1">
              <a:spLocks noChangeArrowheads="1"/>
            </p:cNvSpPr>
            <p:nvPr/>
          </p:nvSpPr>
          <p:spPr bwMode="auto">
            <a:xfrm>
              <a:off x="2727326" y="4754563"/>
              <a:ext cx="576263" cy="4572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10</a:t>
              </a:r>
            </a:p>
          </p:txBody>
        </p:sp>
      </p:grpSp>
      <p:grpSp>
        <p:nvGrpSpPr>
          <p:cNvPr id="48" name="Group 47"/>
          <p:cNvGrpSpPr/>
          <p:nvPr/>
        </p:nvGrpSpPr>
        <p:grpSpPr bwMode="auto">
          <a:xfrm>
            <a:off x="3354388" y="2743200"/>
            <a:ext cx="2827337" cy="2516188"/>
            <a:chOff x="2134" y="1834"/>
            <a:chExt cx="1781" cy="1585"/>
          </a:xfrm>
        </p:grpSpPr>
        <p:sp>
          <p:nvSpPr>
            <p:cNvPr id="49" name="Text Box 48"/>
            <p:cNvSpPr txBox="1">
              <a:spLocks noChangeArrowheads="1"/>
            </p:cNvSpPr>
            <p:nvPr/>
          </p:nvSpPr>
          <p:spPr bwMode="auto">
            <a:xfrm>
              <a:off x="2145" y="1834"/>
              <a:ext cx="373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0" name="Text Box 49"/>
            <p:cNvSpPr txBox="1">
              <a:spLocks noChangeArrowheads="1"/>
            </p:cNvSpPr>
            <p:nvPr/>
          </p:nvSpPr>
          <p:spPr bwMode="auto">
            <a:xfrm>
              <a:off x="3542" y="1845"/>
              <a:ext cx="373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1" name="Text Box 50"/>
            <p:cNvSpPr txBox="1">
              <a:spLocks noChangeArrowheads="1"/>
            </p:cNvSpPr>
            <p:nvPr/>
          </p:nvSpPr>
          <p:spPr bwMode="auto">
            <a:xfrm>
              <a:off x="3073" y="1834"/>
              <a:ext cx="373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2" name="Text Box 51"/>
            <p:cNvSpPr txBox="1">
              <a:spLocks noChangeArrowheads="1"/>
            </p:cNvSpPr>
            <p:nvPr/>
          </p:nvSpPr>
          <p:spPr bwMode="auto">
            <a:xfrm>
              <a:off x="2593" y="2250"/>
              <a:ext cx="373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3" name="Text Box 52"/>
            <p:cNvSpPr txBox="1">
              <a:spLocks noChangeArrowheads="1"/>
            </p:cNvSpPr>
            <p:nvPr/>
          </p:nvSpPr>
          <p:spPr bwMode="auto">
            <a:xfrm>
              <a:off x="3542" y="2261"/>
              <a:ext cx="373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4" name="Text Box 53"/>
            <p:cNvSpPr txBox="1">
              <a:spLocks noChangeArrowheads="1"/>
            </p:cNvSpPr>
            <p:nvPr/>
          </p:nvSpPr>
          <p:spPr bwMode="auto">
            <a:xfrm>
              <a:off x="2145" y="3082"/>
              <a:ext cx="373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5" name="Text Box 54"/>
            <p:cNvSpPr txBox="1">
              <a:spLocks noChangeArrowheads="1"/>
            </p:cNvSpPr>
            <p:nvPr/>
          </p:nvSpPr>
          <p:spPr bwMode="auto">
            <a:xfrm>
              <a:off x="2614" y="3092"/>
              <a:ext cx="373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3073" y="3092"/>
              <a:ext cx="373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7" name="Text Box 56"/>
            <p:cNvSpPr txBox="1">
              <a:spLocks noChangeArrowheads="1"/>
            </p:cNvSpPr>
            <p:nvPr/>
          </p:nvSpPr>
          <p:spPr bwMode="auto">
            <a:xfrm>
              <a:off x="3532" y="3071"/>
              <a:ext cx="373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8" name="Text Box 57"/>
            <p:cNvSpPr txBox="1">
              <a:spLocks noChangeArrowheads="1"/>
            </p:cNvSpPr>
            <p:nvPr/>
          </p:nvSpPr>
          <p:spPr bwMode="auto">
            <a:xfrm>
              <a:off x="2134" y="2676"/>
              <a:ext cx="373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9" name="Text Box 58"/>
            <p:cNvSpPr txBox="1">
              <a:spLocks noChangeArrowheads="1"/>
            </p:cNvSpPr>
            <p:nvPr/>
          </p:nvSpPr>
          <p:spPr bwMode="auto">
            <a:xfrm>
              <a:off x="2593" y="2687"/>
              <a:ext cx="373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0" name="Text Box 59"/>
            <p:cNvSpPr txBox="1">
              <a:spLocks noChangeArrowheads="1"/>
            </p:cNvSpPr>
            <p:nvPr/>
          </p:nvSpPr>
          <p:spPr bwMode="auto">
            <a:xfrm>
              <a:off x="3084" y="2698"/>
              <a:ext cx="373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1" name="Text Box 60"/>
            <p:cNvSpPr txBox="1">
              <a:spLocks noChangeArrowheads="1"/>
            </p:cNvSpPr>
            <p:nvPr/>
          </p:nvSpPr>
          <p:spPr bwMode="auto">
            <a:xfrm>
              <a:off x="3532" y="2676"/>
              <a:ext cx="373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3387725" y="4167188"/>
            <a:ext cx="2725738" cy="1016000"/>
          </a:xfrm>
          <a:prstGeom prst="ellipse">
            <a:avLst/>
          </a:prstGeom>
          <a:solidFill>
            <a:srgbClr val="FF0000">
              <a:alpha val="36000"/>
            </a:srgbClr>
          </a:solidFill>
          <a:ln w="38100">
            <a:solidFill>
              <a:srgbClr val="FF0000"/>
            </a:solidFill>
            <a:prstDash val="sysDot"/>
            <a:rou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Oval 62"/>
          <p:cNvSpPr>
            <a:spLocks noChangeArrowheads="1"/>
          </p:cNvSpPr>
          <p:nvPr/>
        </p:nvSpPr>
        <p:spPr bwMode="auto">
          <a:xfrm>
            <a:off x="5570538" y="2811463"/>
            <a:ext cx="373062" cy="2405062"/>
          </a:xfrm>
          <a:prstGeom prst="ellipse">
            <a:avLst/>
          </a:prstGeom>
          <a:solidFill>
            <a:schemeClr val="bg1">
              <a:lumMod val="65000"/>
              <a:alpha val="37000"/>
            </a:schemeClr>
          </a:solidFill>
          <a:ln w="50800">
            <a:solidFill>
              <a:schemeClr val="accent5">
                <a:lumMod val="25000"/>
              </a:schemeClr>
            </a:solidFill>
            <a:prstDash val="sysDot"/>
            <a:rou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AutoShape 63"/>
          <p:cNvSpPr>
            <a:spLocks noChangeArrowheads="1"/>
          </p:cNvSpPr>
          <p:nvPr/>
        </p:nvSpPr>
        <p:spPr bwMode="auto">
          <a:xfrm>
            <a:off x="4876800" y="2693988"/>
            <a:ext cx="1066800" cy="523875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  <a:lumOff val="25000"/>
              <a:alpha val="37000"/>
            </a:schemeClr>
          </a:solidFill>
          <a:ln w="50800">
            <a:solidFill>
              <a:schemeClr val="tx2">
                <a:lumMod val="75000"/>
              </a:schemeClr>
            </a:solidFill>
            <a:prstDash val="sysDot"/>
            <a:rou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AutoShape 64"/>
          <p:cNvSpPr>
            <a:spLocks noChangeArrowheads="1"/>
          </p:cNvSpPr>
          <p:nvPr/>
        </p:nvSpPr>
        <p:spPr bwMode="auto">
          <a:xfrm>
            <a:off x="4894263" y="4810125"/>
            <a:ext cx="1066800" cy="523875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  <a:lumOff val="25000"/>
              <a:alpha val="37000"/>
            </a:schemeClr>
          </a:solidFill>
          <a:ln w="50800">
            <a:solidFill>
              <a:schemeClr val="tx2">
                <a:lumMod val="75000"/>
              </a:schemeClr>
            </a:solidFill>
            <a:prstDash val="sysDot"/>
            <a:rou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Arc 65"/>
          <p:cNvSpPr/>
          <p:nvPr/>
        </p:nvSpPr>
        <p:spPr bwMode="auto">
          <a:xfrm rot="1852177" flipV="1">
            <a:off x="3273425" y="4760913"/>
            <a:ext cx="504825" cy="527050"/>
          </a:xfrm>
          <a:custGeom>
            <a:avLst/>
            <a:gdLst>
              <a:gd name="T0" fmla="*/ 2147483646 w 43200"/>
              <a:gd name="T1" fmla="*/ 0 h 25437"/>
              <a:gd name="T2" fmla="*/ 2083038527 w 43200"/>
              <a:gd name="T3" fmla="*/ 2147483646 h 25437"/>
              <a:gd name="T4" fmla="*/ 2147483646 w 43200"/>
              <a:gd name="T5" fmla="*/ 2147483646 h 2543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25437" fill="none" extrusionOk="0">
                <a:moveTo>
                  <a:pt x="42856" y="0"/>
                </a:moveTo>
                <a:cubicBezTo>
                  <a:pt x="43085" y="1266"/>
                  <a:pt x="43200" y="2550"/>
                  <a:pt x="43200" y="3837"/>
                </a:cubicBezTo>
                <a:cubicBezTo>
                  <a:pt x="43200" y="15766"/>
                  <a:pt x="33529" y="25437"/>
                  <a:pt x="21600" y="25437"/>
                </a:cubicBezTo>
                <a:cubicBezTo>
                  <a:pt x="9670" y="25437"/>
                  <a:pt x="0" y="15766"/>
                  <a:pt x="0" y="3837"/>
                </a:cubicBezTo>
                <a:cubicBezTo>
                  <a:pt x="0" y="3663"/>
                  <a:pt x="2" y="3490"/>
                  <a:pt x="6" y="3318"/>
                </a:cubicBezTo>
              </a:path>
              <a:path w="43200" h="25437" stroke="0" extrusionOk="0">
                <a:moveTo>
                  <a:pt x="42856" y="0"/>
                </a:moveTo>
                <a:cubicBezTo>
                  <a:pt x="43085" y="1266"/>
                  <a:pt x="43200" y="2550"/>
                  <a:pt x="43200" y="3837"/>
                </a:cubicBezTo>
                <a:cubicBezTo>
                  <a:pt x="43200" y="15766"/>
                  <a:pt x="33529" y="25437"/>
                  <a:pt x="21600" y="25437"/>
                </a:cubicBezTo>
                <a:cubicBezTo>
                  <a:pt x="9670" y="25437"/>
                  <a:pt x="0" y="15766"/>
                  <a:pt x="0" y="3837"/>
                </a:cubicBezTo>
                <a:cubicBezTo>
                  <a:pt x="0" y="3663"/>
                  <a:pt x="2" y="3490"/>
                  <a:pt x="6" y="3318"/>
                </a:cubicBezTo>
                <a:lnTo>
                  <a:pt x="21600" y="3837"/>
                </a:lnTo>
                <a:lnTo>
                  <a:pt x="42856" y="0"/>
                </a:lnTo>
                <a:close/>
              </a:path>
            </a:pathLst>
          </a:custGeom>
          <a:solidFill>
            <a:schemeClr val="accent5">
              <a:lumMod val="50000"/>
              <a:alpha val="47000"/>
            </a:schemeClr>
          </a:solidFill>
          <a:ln w="50800">
            <a:solidFill>
              <a:schemeClr val="accent1"/>
            </a:solidFill>
            <a:prstDash val="sysDot"/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Arc 66"/>
          <p:cNvSpPr/>
          <p:nvPr/>
        </p:nvSpPr>
        <p:spPr bwMode="auto">
          <a:xfrm rot="-1852177">
            <a:off x="3273425" y="2779713"/>
            <a:ext cx="504825" cy="527050"/>
          </a:xfrm>
          <a:custGeom>
            <a:avLst/>
            <a:gdLst>
              <a:gd name="T0" fmla="*/ 2147483646 w 43200"/>
              <a:gd name="T1" fmla="*/ 0 h 25437"/>
              <a:gd name="T2" fmla="*/ 2083038527 w 43200"/>
              <a:gd name="T3" fmla="*/ 2147483646 h 25437"/>
              <a:gd name="T4" fmla="*/ 2147483646 w 43200"/>
              <a:gd name="T5" fmla="*/ 2147483646 h 2543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25437" fill="none" extrusionOk="0">
                <a:moveTo>
                  <a:pt x="42856" y="0"/>
                </a:moveTo>
                <a:cubicBezTo>
                  <a:pt x="43085" y="1266"/>
                  <a:pt x="43200" y="2550"/>
                  <a:pt x="43200" y="3837"/>
                </a:cubicBezTo>
                <a:cubicBezTo>
                  <a:pt x="43200" y="15766"/>
                  <a:pt x="33529" y="25437"/>
                  <a:pt x="21600" y="25437"/>
                </a:cubicBezTo>
                <a:cubicBezTo>
                  <a:pt x="9670" y="25437"/>
                  <a:pt x="0" y="15766"/>
                  <a:pt x="0" y="3837"/>
                </a:cubicBezTo>
                <a:cubicBezTo>
                  <a:pt x="0" y="3663"/>
                  <a:pt x="2" y="3490"/>
                  <a:pt x="6" y="3318"/>
                </a:cubicBezTo>
              </a:path>
              <a:path w="43200" h="25437" stroke="0" extrusionOk="0">
                <a:moveTo>
                  <a:pt x="42856" y="0"/>
                </a:moveTo>
                <a:cubicBezTo>
                  <a:pt x="43085" y="1266"/>
                  <a:pt x="43200" y="2550"/>
                  <a:pt x="43200" y="3837"/>
                </a:cubicBezTo>
                <a:cubicBezTo>
                  <a:pt x="43200" y="15766"/>
                  <a:pt x="33529" y="25437"/>
                  <a:pt x="21600" y="25437"/>
                </a:cubicBezTo>
                <a:cubicBezTo>
                  <a:pt x="9670" y="25437"/>
                  <a:pt x="0" y="15766"/>
                  <a:pt x="0" y="3837"/>
                </a:cubicBezTo>
                <a:cubicBezTo>
                  <a:pt x="0" y="3663"/>
                  <a:pt x="2" y="3490"/>
                  <a:pt x="6" y="3318"/>
                </a:cubicBezTo>
                <a:lnTo>
                  <a:pt x="21600" y="3837"/>
                </a:lnTo>
                <a:lnTo>
                  <a:pt x="42856" y="0"/>
                </a:lnTo>
                <a:close/>
              </a:path>
            </a:pathLst>
          </a:custGeom>
          <a:solidFill>
            <a:schemeClr val="accent5">
              <a:lumMod val="50000"/>
              <a:alpha val="50000"/>
            </a:schemeClr>
          </a:solidFill>
          <a:ln w="50800">
            <a:solidFill>
              <a:schemeClr val="accent1"/>
            </a:solidFill>
            <a:prstDash val="sysDot"/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Arc 67"/>
          <p:cNvSpPr/>
          <p:nvPr/>
        </p:nvSpPr>
        <p:spPr bwMode="auto">
          <a:xfrm rot="1852177" flipH="1">
            <a:off x="5541963" y="2795588"/>
            <a:ext cx="504825" cy="527050"/>
          </a:xfrm>
          <a:custGeom>
            <a:avLst/>
            <a:gdLst>
              <a:gd name="T0" fmla="*/ 2147483646 w 43200"/>
              <a:gd name="T1" fmla="*/ 0 h 25437"/>
              <a:gd name="T2" fmla="*/ 2083038527 w 43200"/>
              <a:gd name="T3" fmla="*/ 2147483646 h 25437"/>
              <a:gd name="T4" fmla="*/ 2147483646 w 43200"/>
              <a:gd name="T5" fmla="*/ 2147483646 h 2543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25437" fill="none" extrusionOk="0">
                <a:moveTo>
                  <a:pt x="42856" y="0"/>
                </a:moveTo>
                <a:cubicBezTo>
                  <a:pt x="43085" y="1266"/>
                  <a:pt x="43200" y="2550"/>
                  <a:pt x="43200" y="3837"/>
                </a:cubicBezTo>
                <a:cubicBezTo>
                  <a:pt x="43200" y="15766"/>
                  <a:pt x="33529" y="25437"/>
                  <a:pt x="21600" y="25437"/>
                </a:cubicBezTo>
                <a:cubicBezTo>
                  <a:pt x="9670" y="25437"/>
                  <a:pt x="0" y="15766"/>
                  <a:pt x="0" y="3837"/>
                </a:cubicBezTo>
                <a:cubicBezTo>
                  <a:pt x="0" y="3663"/>
                  <a:pt x="2" y="3490"/>
                  <a:pt x="6" y="3318"/>
                </a:cubicBezTo>
              </a:path>
              <a:path w="43200" h="25437" stroke="0" extrusionOk="0">
                <a:moveTo>
                  <a:pt x="42856" y="0"/>
                </a:moveTo>
                <a:cubicBezTo>
                  <a:pt x="43085" y="1266"/>
                  <a:pt x="43200" y="2550"/>
                  <a:pt x="43200" y="3837"/>
                </a:cubicBezTo>
                <a:cubicBezTo>
                  <a:pt x="43200" y="15766"/>
                  <a:pt x="33529" y="25437"/>
                  <a:pt x="21600" y="25437"/>
                </a:cubicBezTo>
                <a:cubicBezTo>
                  <a:pt x="9670" y="25437"/>
                  <a:pt x="0" y="15766"/>
                  <a:pt x="0" y="3837"/>
                </a:cubicBezTo>
                <a:cubicBezTo>
                  <a:pt x="0" y="3663"/>
                  <a:pt x="2" y="3490"/>
                  <a:pt x="6" y="3318"/>
                </a:cubicBezTo>
                <a:lnTo>
                  <a:pt x="21600" y="3837"/>
                </a:lnTo>
                <a:lnTo>
                  <a:pt x="42856" y="0"/>
                </a:lnTo>
                <a:close/>
              </a:path>
            </a:pathLst>
          </a:custGeom>
          <a:solidFill>
            <a:schemeClr val="accent5">
              <a:lumMod val="50000"/>
              <a:alpha val="49000"/>
            </a:schemeClr>
          </a:solidFill>
          <a:ln w="50800">
            <a:solidFill>
              <a:schemeClr val="accent1"/>
            </a:solidFill>
            <a:prstDash val="sysDot"/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Arc 68"/>
          <p:cNvSpPr/>
          <p:nvPr/>
        </p:nvSpPr>
        <p:spPr bwMode="auto">
          <a:xfrm rot="-1852177" flipH="1" flipV="1">
            <a:off x="5592763" y="4710113"/>
            <a:ext cx="504825" cy="527050"/>
          </a:xfrm>
          <a:custGeom>
            <a:avLst/>
            <a:gdLst>
              <a:gd name="T0" fmla="*/ 2147483646 w 43200"/>
              <a:gd name="T1" fmla="*/ 0 h 25437"/>
              <a:gd name="T2" fmla="*/ 2083038527 w 43200"/>
              <a:gd name="T3" fmla="*/ 2147483646 h 25437"/>
              <a:gd name="T4" fmla="*/ 2147483646 w 43200"/>
              <a:gd name="T5" fmla="*/ 2147483646 h 2543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25437" fill="none" extrusionOk="0">
                <a:moveTo>
                  <a:pt x="42856" y="0"/>
                </a:moveTo>
                <a:cubicBezTo>
                  <a:pt x="43085" y="1266"/>
                  <a:pt x="43200" y="2550"/>
                  <a:pt x="43200" y="3837"/>
                </a:cubicBezTo>
                <a:cubicBezTo>
                  <a:pt x="43200" y="15766"/>
                  <a:pt x="33529" y="25437"/>
                  <a:pt x="21600" y="25437"/>
                </a:cubicBezTo>
                <a:cubicBezTo>
                  <a:pt x="9670" y="25437"/>
                  <a:pt x="0" y="15766"/>
                  <a:pt x="0" y="3837"/>
                </a:cubicBezTo>
                <a:cubicBezTo>
                  <a:pt x="0" y="3663"/>
                  <a:pt x="2" y="3490"/>
                  <a:pt x="6" y="3318"/>
                </a:cubicBezTo>
              </a:path>
              <a:path w="43200" h="25437" stroke="0" extrusionOk="0">
                <a:moveTo>
                  <a:pt x="42856" y="0"/>
                </a:moveTo>
                <a:cubicBezTo>
                  <a:pt x="43085" y="1266"/>
                  <a:pt x="43200" y="2550"/>
                  <a:pt x="43200" y="3837"/>
                </a:cubicBezTo>
                <a:cubicBezTo>
                  <a:pt x="43200" y="15766"/>
                  <a:pt x="33529" y="25437"/>
                  <a:pt x="21600" y="25437"/>
                </a:cubicBezTo>
                <a:cubicBezTo>
                  <a:pt x="9670" y="25437"/>
                  <a:pt x="0" y="15766"/>
                  <a:pt x="0" y="3837"/>
                </a:cubicBezTo>
                <a:cubicBezTo>
                  <a:pt x="0" y="3663"/>
                  <a:pt x="2" y="3490"/>
                  <a:pt x="6" y="3318"/>
                </a:cubicBezTo>
                <a:lnTo>
                  <a:pt x="21600" y="3837"/>
                </a:lnTo>
                <a:lnTo>
                  <a:pt x="42856" y="0"/>
                </a:lnTo>
                <a:close/>
              </a:path>
            </a:pathLst>
          </a:custGeom>
          <a:solidFill>
            <a:schemeClr val="accent5">
              <a:lumMod val="50000"/>
              <a:alpha val="50000"/>
            </a:schemeClr>
          </a:solidFill>
          <a:ln w="50800">
            <a:solidFill>
              <a:schemeClr val="accent1"/>
            </a:solidFill>
            <a:prstDash val="sysDot"/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0" name="Oval 69"/>
          <p:cNvSpPr>
            <a:spLocks noChangeArrowheads="1"/>
          </p:cNvSpPr>
          <p:nvPr/>
        </p:nvSpPr>
        <p:spPr bwMode="auto">
          <a:xfrm>
            <a:off x="4081463" y="3471863"/>
            <a:ext cx="423862" cy="1101725"/>
          </a:xfrm>
          <a:prstGeom prst="ellipse">
            <a:avLst/>
          </a:prstGeom>
          <a:solidFill>
            <a:schemeClr val="accent6">
              <a:lumMod val="75000"/>
              <a:alpha val="45000"/>
            </a:schemeClr>
          </a:solidFill>
          <a:ln w="38100">
            <a:solidFill>
              <a:srgbClr val="CC9900"/>
            </a:solidFill>
            <a:prstDash val="sysDot"/>
            <a:rou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" name="Text Box 70"/>
          <p:cNvSpPr txBox="1">
            <a:spLocks noChangeArrowheads="1"/>
          </p:cNvSpPr>
          <p:nvPr/>
        </p:nvSpPr>
        <p:spPr bwMode="auto">
          <a:xfrm>
            <a:off x="2641600" y="5775325"/>
            <a:ext cx="9477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Y=A</a:t>
            </a:r>
          </a:p>
        </p:txBody>
      </p:sp>
      <p:grpSp>
        <p:nvGrpSpPr>
          <p:cNvPr id="72" name="Group 71"/>
          <p:cNvGrpSpPr/>
          <p:nvPr/>
        </p:nvGrpSpPr>
        <p:grpSpPr bwMode="auto">
          <a:xfrm>
            <a:off x="3352800" y="5775325"/>
            <a:ext cx="1270000" cy="519113"/>
            <a:chOff x="597" y="3733"/>
            <a:chExt cx="800" cy="327"/>
          </a:xfrm>
        </p:grpSpPr>
        <p:sp>
          <p:nvSpPr>
            <p:cNvPr id="73" name="Text Box 72"/>
            <p:cNvSpPr txBox="1">
              <a:spLocks noChangeArrowheads="1"/>
            </p:cNvSpPr>
            <p:nvPr/>
          </p:nvSpPr>
          <p:spPr bwMode="auto">
            <a:xfrm>
              <a:off x="597" y="3733"/>
              <a:ext cx="8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+CD</a:t>
              </a:r>
            </a:p>
          </p:txBody>
        </p:sp>
        <p:sp>
          <p:nvSpPr>
            <p:cNvPr id="74" name="Line 73"/>
            <p:cNvSpPr>
              <a:spLocks noChangeShapeType="1"/>
            </p:cNvSpPr>
            <p:nvPr/>
          </p:nvSpPr>
          <p:spPr bwMode="auto">
            <a:xfrm>
              <a:off x="950" y="3785"/>
              <a:ext cx="128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 bwMode="auto">
          <a:xfrm>
            <a:off x="4105274" y="5773381"/>
            <a:ext cx="1017588" cy="519112"/>
            <a:chOff x="437" y="3765"/>
            <a:chExt cx="641" cy="327"/>
          </a:xfrm>
        </p:grpSpPr>
        <p:sp>
          <p:nvSpPr>
            <p:cNvPr id="76" name="Text Box 75"/>
            <p:cNvSpPr txBox="1">
              <a:spLocks noChangeArrowheads="1"/>
            </p:cNvSpPr>
            <p:nvPr/>
          </p:nvSpPr>
          <p:spPr bwMode="auto">
            <a:xfrm>
              <a:off x="437" y="3765"/>
              <a:ext cx="6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+BC</a:t>
              </a:r>
            </a:p>
          </p:txBody>
        </p:sp>
        <p:sp>
          <p:nvSpPr>
            <p:cNvPr id="77" name="Line 76"/>
            <p:cNvSpPr>
              <a:spLocks noChangeShapeType="1"/>
            </p:cNvSpPr>
            <p:nvPr/>
          </p:nvSpPr>
          <p:spPr bwMode="auto">
            <a:xfrm>
              <a:off x="639" y="3835"/>
              <a:ext cx="128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 bwMode="auto">
          <a:xfrm>
            <a:off x="4866479" y="5775325"/>
            <a:ext cx="966788" cy="519113"/>
            <a:chOff x="352" y="3691"/>
            <a:chExt cx="609" cy="327"/>
          </a:xfrm>
        </p:grpSpPr>
        <p:sp>
          <p:nvSpPr>
            <p:cNvPr id="79" name="Text Box 78"/>
            <p:cNvSpPr txBox="1">
              <a:spLocks noChangeArrowheads="1"/>
            </p:cNvSpPr>
            <p:nvPr/>
          </p:nvSpPr>
          <p:spPr bwMode="auto">
            <a:xfrm>
              <a:off x="352" y="3691"/>
              <a:ext cx="60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+BD</a:t>
              </a:r>
            </a:p>
          </p:txBody>
        </p:sp>
        <p:sp>
          <p:nvSpPr>
            <p:cNvPr id="80" name="Line 79"/>
            <p:cNvSpPr>
              <a:spLocks noChangeShapeType="1"/>
            </p:cNvSpPr>
            <p:nvPr/>
          </p:nvSpPr>
          <p:spPr bwMode="auto">
            <a:xfrm>
              <a:off x="544" y="3744"/>
              <a:ext cx="128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Line 80"/>
            <p:cNvSpPr>
              <a:spLocks noChangeShapeType="1"/>
            </p:cNvSpPr>
            <p:nvPr/>
          </p:nvSpPr>
          <p:spPr bwMode="auto">
            <a:xfrm>
              <a:off x="725" y="3743"/>
              <a:ext cx="128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 bwMode="auto">
          <a:xfrm>
            <a:off x="5638798" y="5745742"/>
            <a:ext cx="1303338" cy="519113"/>
            <a:chOff x="-419" y="4061"/>
            <a:chExt cx="821" cy="327"/>
          </a:xfrm>
        </p:grpSpPr>
        <p:sp>
          <p:nvSpPr>
            <p:cNvPr id="83" name="Text Box 82"/>
            <p:cNvSpPr txBox="1">
              <a:spLocks noChangeArrowheads="1"/>
            </p:cNvSpPr>
            <p:nvPr/>
          </p:nvSpPr>
          <p:spPr bwMode="auto">
            <a:xfrm>
              <a:off x="-419" y="4061"/>
              <a:ext cx="8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+BCD</a:t>
              </a:r>
            </a:p>
          </p:txBody>
        </p:sp>
        <p:sp>
          <p:nvSpPr>
            <p:cNvPr id="84" name="Line 83"/>
            <p:cNvSpPr>
              <a:spLocks noChangeShapeType="1"/>
            </p:cNvSpPr>
            <p:nvPr/>
          </p:nvSpPr>
          <p:spPr bwMode="auto">
            <a:xfrm>
              <a:off x="-73" y="4116"/>
              <a:ext cx="128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5" name="灯片编号占位符 17"/>
          <p:cNvSpPr txBox="1"/>
          <p:nvPr/>
        </p:nvSpPr>
        <p:spPr>
          <a:xfrm>
            <a:off x="6781800" y="6324600"/>
            <a:ext cx="1905000" cy="4572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BF64BC1C-5505-46C2-8E42-2B4D14BD16F4}" type="slidenum"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103</a:t>
            </a:fld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日期占位符 18"/>
          <p:cNvSpPr txBox="1"/>
          <p:nvPr/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527D7955-ECE5-495C-A960-317B9DE63A1B}" type="datetime1">
              <a:rPr lang="zh-CN" altLang="en-US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2022/5/23</a:t>
            </a:fld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82880" y="6446711"/>
            <a:ext cx="903288" cy="3381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1760B3BA-79C2-4B7C-B414-832AFB883E45}" type="slidenum">
              <a:rPr lang="en-US" altLang="zh-CN" smtClean="0"/>
              <a:t>104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20687" y="176213"/>
            <a:ext cx="1731963" cy="48736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 kern="1200">
                <a:solidFill>
                  <a:schemeClr val="tx2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1】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684337" y="171450"/>
            <a:ext cx="3562350" cy="107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求：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8421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码中出现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奇数的逻辑函数。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5699125" y="257175"/>
          <a:ext cx="2387600" cy="6477000"/>
        </p:xfrm>
        <a:graphic>
          <a:graphicData uri="http://schemas.openxmlformats.org/drawingml/2006/table">
            <a:tbl>
              <a:tblPr/>
              <a:tblGrid>
                <a:gridCol w="477837"/>
                <a:gridCol w="477838"/>
                <a:gridCol w="476250"/>
                <a:gridCol w="477837"/>
                <a:gridCol w="477838"/>
              </a:tblGrid>
              <a:tr h="239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F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AutoShape 114"/>
          <p:cNvSpPr/>
          <p:nvPr/>
        </p:nvSpPr>
        <p:spPr bwMode="auto">
          <a:xfrm>
            <a:off x="8195252" y="673100"/>
            <a:ext cx="276225" cy="3708400"/>
          </a:xfrm>
          <a:prstGeom prst="rightBrace">
            <a:avLst>
              <a:gd name="adj1" fmla="val 111877"/>
              <a:gd name="adj2" fmla="val 50000"/>
            </a:avLst>
          </a:prstGeom>
          <a:noFill/>
          <a:ln w="38100">
            <a:solidFill>
              <a:srgbClr val="1F08F8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 Box 115"/>
          <p:cNvSpPr txBox="1">
            <a:spLocks noChangeArrowheads="1"/>
          </p:cNvSpPr>
          <p:nvPr/>
        </p:nvSpPr>
        <p:spPr bwMode="auto">
          <a:xfrm>
            <a:off x="8434387" y="1535113"/>
            <a:ext cx="709613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有效状态</a:t>
            </a:r>
          </a:p>
        </p:txBody>
      </p:sp>
      <p:grpSp>
        <p:nvGrpSpPr>
          <p:cNvPr id="8" name="Group 116"/>
          <p:cNvGrpSpPr/>
          <p:nvPr/>
        </p:nvGrpSpPr>
        <p:grpSpPr bwMode="auto">
          <a:xfrm>
            <a:off x="755650" y="1379538"/>
            <a:ext cx="4244975" cy="1074737"/>
            <a:chOff x="415" y="869"/>
            <a:chExt cx="2674" cy="677"/>
          </a:xfrm>
        </p:grpSpPr>
        <p:sp>
          <p:nvSpPr>
            <p:cNvPr id="9" name="Text Box 117"/>
            <p:cNvSpPr txBox="1">
              <a:spLocks noChangeArrowheads="1"/>
            </p:cNvSpPr>
            <p:nvPr/>
          </p:nvSpPr>
          <p:spPr bwMode="auto">
            <a:xfrm>
              <a:off x="415" y="869"/>
              <a:ext cx="2674" cy="6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F=ABCD+ABCD+ABCD</a:t>
              </a:r>
            </a:p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 +ABCD+ABCD</a:t>
              </a:r>
            </a:p>
          </p:txBody>
        </p:sp>
        <p:sp>
          <p:nvSpPr>
            <p:cNvPr id="10" name="Line 118"/>
            <p:cNvSpPr>
              <a:spLocks noChangeShapeType="1"/>
            </p:cNvSpPr>
            <p:nvPr/>
          </p:nvSpPr>
          <p:spPr bwMode="auto">
            <a:xfrm>
              <a:off x="756" y="924"/>
              <a:ext cx="1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Line 119"/>
            <p:cNvSpPr>
              <a:spLocks noChangeShapeType="1"/>
            </p:cNvSpPr>
            <p:nvPr/>
          </p:nvSpPr>
          <p:spPr bwMode="auto">
            <a:xfrm>
              <a:off x="926" y="924"/>
              <a:ext cx="1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Line 120"/>
            <p:cNvSpPr>
              <a:spLocks noChangeShapeType="1"/>
            </p:cNvSpPr>
            <p:nvPr/>
          </p:nvSpPr>
          <p:spPr bwMode="auto">
            <a:xfrm>
              <a:off x="1089" y="924"/>
              <a:ext cx="1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Line 121"/>
            <p:cNvSpPr>
              <a:spLocks noChangeShapeType="1"/>
            </p:cNvSpPr>
            <p:nvPr/>
          </p:nvSpPr>
          <p:spPr bwMode="auto">
            <a:xfrm>
              <a:off x="1533" y="924"/>
              <a:ext cx="1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Line 122"/>
            <p:cNvSpPr>
              <a:spLocks noChangeShapeType="1"/>
            </p:cNvSpPr>
            <p:nvPr/>
          </p:nvSpPr>
          <p:spPr bwMode="auto">
            <a:xfrm>
              <a:off x="1697" y="924"/>
              <a:ext cx="1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Line 123"/>
            <p:cNvSpPr>
              <a:spLocks noChangeShapeType="1"/>
            </p:cNvSpPr>
            <p:nvPr/>
          </p:nvSpPr>
          <p:spPr bwMode="auto">
            <a:xfrm>
              <a:off x="2309" y="935"/>
              <a:ext cx="1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Line 124"/>
            <p:cNvSpPr>
              <a:spLocks noChangeShapeType="1"/>
            </p:cNvSpPr>
            <p:nvPr/>
          </p:nvSpPr>
          <p:spPr bwMode="auto">
            <a:xfrm>
              <a:off x="2613" y="924"/>
              <a:ext cx="1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Line 125"/>
            <p:cNvSpPr>
              <a:spLocks noChangeShapeType="1"/>
            </p:cNvSpPr>
            <p:nvPr/>
          </p:nvSpPr>
          <p:spPr bwMode="auto">
            <a:xfrm>
              <a:off x="860" y="1294"/>
              <a:ext cx="1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Line 126"/>
            <p:cNvSpPr>
              <a:spLocks noChangeShapeType="1"/>
            </p:cNvSpPr>
            <p:nvPr/>
          </p:nvSpPr>
          <p:spPr bwMode="auto">
            <a:xfrm>
              <a:off x="1743" y="1283"/>
              <a:ext cx="1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Line 127"/>
            <p:cNvSpPr>
              <a:spLocks noChangeShapeType="1"/>
            </p:cNvSpPr>
            <p:nvPr/>
          </p:nvSpPr>
          <p:spPr bwMode="auto">
            <a:xfrm>
              <a:off x="1928" y="1283"/>
              <a:ext cx="1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28"/>
          <p:cNvGrpSpPr/>
          <p:nvPr/>
        </p:nvGrpSpPr>
        <p:grpSpPr bwMode="auto">
          <a:xfrm>
            <a:off x="5757862" y="4451350"/>
            <a:ext cx="1881188" cy="2317750"/>
            <a:chOff x="3346" y="2804"/>
            <a:chExt cx="1185" cy="1460"/>
          </a:xfrm>
        </p:grpSpPr>
        <p:sp>
          <p:nvSpPr>
            <p:cNvPr id="21" name="Text Box 129"/>
            <p:cNvSpPr txBox="1">
              <a:spLocks noChangeArrowheads="1"/>
            </p:cNvSpPr>
            <p:nvPr/>
          </p:nvSpPr>
          <p:spPr bwMode="auto">
            <a:xfrm>
              <a:off x="3357" y="2804"/>
              <a:ext cx="117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1     0      1      0                                   </a:t>
              </a:r>
            </a:p>
          </p:txBody>
        </p:sp>
        <p:sp>
          <p:nvSpPr>
            <p:cNvPr id="22" name="Text Box 130"/>
            <p:cNvSpPr txBox="1">
              <a:spLocks noChangeArrowheads="1"/>
            </p:cNvSpPr>
            <p:nvPr/>
          </p:nvSpPr>
          <p:spPr bwMode="auto">
            <a:xfrm>
              <a:off x="3357" y="3044"/>
              <a:ext cx="117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1     0      1      1                                  </a:t>
              </a:r>
            </a:p>
          </p:txBody>
        </p:sp>
        <p:sp>
          <p:nvSpPr>
            <p:cNvPr id="23" name="Text Box 131"/>
            <p:cNvSpPr txBox="1">
              <a:spLocks noChangeArrowheads="1"/>
            </p:cNvSpPr>
            <p:nvPr/>
          </p:nvSpPr>
          <p:spPr bwMode="auto">
            <a:xfrm>
              <a:off x="3346" y="3294"/>
              <a:ext cx="117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1     1      0      0                                  </a:t>
              </a:r>
            </a:p>
          </p:txBody>
        </p:sp>
        <p:sp>
          <p:nvSpPr>
            <p:cNvPr id="24" name="Text Box 132"/>
            <p:cNvSpPr txBox="1">
              <a:spLocks noChangeArrowheads="1"/>
            </p:cNvSpPr>
            <p:nvPr/>
          </p:nvSpPr>
          <p:spPr bwMode="auto">
            <a:xfrm>
              <a:off x="3346" y="3533"/>
              <a:ext cx="117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1     1      0      1                                  </a:t>
              </a:r>
            </a:p>
          </p:txBody>
        </p:sp>
        <p:sp>
          <p:nvSpPr>
            <p:cNvPr id="25" name="Text Box 133"/>
            <p:cNvSpPr txBox="1">
              <a:spLocks noChangeArrowheads="1"/>
            </p:cNvSpPr>
            <p:nvPr/>
          </p:nvSpPr>
          <p:spPr bwMode="auto">
            <a:xfrm>
              <a:off x="3346" y="3761"/>
              <a:ext cx="117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1     1      1      0                                  </a:t>
              </a:r>
            </a:p>
          </p:txBody>
        </p:sp>
        <p:sp>
          <p:nvSpPr>
            <p:cNvPr id="26" name="Text Box 134"/>
            <p:cNvSpPr txBox="1">
              <a:spLocks noChangeArrowheads="1"/>
            </p:cNvSpPr>
            <p:nvPr/>
          </p:nvSpPr>
          <p:spPr bwMode="auto">
            <a:xfrm>
              <a:off x="3346" y="4012"/>
              <a:ext cx="117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1     1      1      1                                  </a:t>
              </a:r>
            </a:p>
          </p:txBody>
        </p:sp>
      </p:grpSp>
      <p:grpSp>
        <p:nvGrpSpPr>
          <p:cNvPr id="27" name="Group 135"/>
          <p:cNvGrpSpPr/>
          <p:nvPr/>
        </p:nvGrpSpPr>
        <p:grpSpPr bwMode="auto">
          <a:xfrm>
            <a:off x="7623175" y="4397375"/>
            <a:ext cx="585787" cy="2312988"/>
            <a:chOff x="4521" y="2770"/>
            <a:chExt cx="369" cy="1457"/>
          </a:xfrm>
        </p:grpSpPr>
        <p:sp>
          <p:nvSpPr>
            <p:cNvPr id="28" name="Text Box 136"/>
            <p:cNvSpPr txBox="1">
              <a:spLocks noChangeArrowheads="1"/>
            </p:cNvSpPr>
            <p:nvPr/>
          </p:nvSpPr>
          <p:spPr bwMode="auto">
            <a:xfrm>
              <a:off x="4542" y="2770"/>
              <a:ext cx="3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×</a:t>
              </a:r>
              <a:endParaRPr kumimoji="1" lang="en-US" altLang="zh-CN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Text Box 137"/>
            <p:cNvSpPr txBox="1">
              <a:spLocks noChangeArrowheads="1"/>
            </p:cNvSpPr>
            <p:nvPr/>
          </p:nvSpPr>
          <p:spPr bwMode="auto">
            <a:xfrm>
              <a:off x="4532" y="2999"/>
              <a:ext cx="3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×</a:t>
              </a:r>
            </a:p>
          </p:txBody>
        </p:sp>
        <p:sp>
          <p:nvSpPr>
            <p:cNvPr id="30" name="Text Box 138"/>
            <p:cNvSpPr txBox="1">
              <a:spLocks noChangeArrowheads="1"/>
            </p:cNvSpPr>
            <p:nvPr/>
          </p:nvSpPr>
          <p:spPr bwMode="auto">
            <a:xfrm>
              <a:off x="4532" y="3271"/>
              <a:ext cx="3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×</a:t>
              </a:r>
            </a:p>
          </p:txBody>
        </p:sp>
        <p:sp>
          <p:nvSpPr>
            <p:cNvPr id="31" name="Text Box 139"/>
            <p:cNvSpPr txBox="1">
              <a:spLocks noChangeArrowheads="1"/>
            </p:cNvSpPr>
            <p:nvPr/>
          </p:nvSpPr>
          <p:spPr bwMode="auto">
            <a:xfrm>
              <a:off x="4521" y="3499"/>
              <a:ext cx="3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×</a:t>
              </a:r>
            </a:p>
          </p:txBody>
        </p:sp>
        <p:sp>
          <p:nvSpPr>
            <p:cNvPr id="32" name="Text Box 140"/>
            <p:cNvSpPr txBox="1">
              <a:spLocks noChangeArrowheads="1"/>
            </p:cNvSpPr>
            <p:nvPr/>
          </p:nvSpPr>
          <p:spPr bwMode="auto">
            <a:xfrm>
              <a:off x="4521" y="3749"/>
              <a:ext cx="3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×</a:t>
              </a:r>
            </a:p>
          </p:txBody>
        </p:sp>
        <p:sp>
          <p:nvSpPr>
            <p:cNvPr id="33" name="Text Box 141"/>
            <p:cNvSpPr txBox="1">
              <a:spLocks noChangeArrowheads="1"/>
            </p:cNvSpPr>
            <p:nvPr/>
          </p:nvSpPr>
          <p:spPr bwMode="auto">
            <a:xfrm>
              <a:off x="4521" y="3977"/>
              <a:ext cx="3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×</a:t>
              </a:r>
            </a:p>
          </p:txBody>
        </p:sp>
      </p:grpSp>
      <p:sp>
        <p:nvSpPr>
          <p:cNvPr id="34" name="AutoShape 142"/>
          <p:cNvSpPr/>
          <p:nvPr/>
        </p:nvSpPr>
        <p:spPr bwMode="auto">
          <a:xfrm>
            <a:off x="8199726" y="4606925"/>
            <a:ext cx="206375" cy="1931988"/>
          </a:xfrm>
          <a:prstGeom prst="rightBrace">
            <a:avLst>
              <a:gd name="adj1" fmla="val 78013"/>
              <a:gd name="adj2" fmla="val 50000"/>
            </a:avLst>
          </a:prstGeom>
          <a:noFill/>
          <a:ln w="3810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 Box 143"/>
          <p:cNvSpPr txBox="1">
            <a:spLocks noChangeArrowheads="1"/>
          </p:cNvSpPr>
          <p:nvPr/>
        </p:nvSpPr>
        <p:spPr bwMode="auto">
          <a:xfrm>
            <a:off x="8382000" y="4622800"/>
            <a:ext cx="5873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无效状态</a:t>
            </a:r>
          </a:p>
        </p:txBody>
      </p:sp>
      <p:grpSp>
        <p:nvGrpSpPr>
          <p:cNvPr id="36" name="Group 144"/>
          <p:cNvGrpSpPr/>
          <p:nvPr/>
        </p:nvGrpSpPr>
        <p:grpSpPr bwMode="auto">
          <a:xfrm>
            <a:off x="893762" y="3017838"/>
            <a:ext cx="4502150" cy="1074737"/>
            <a:chOff x="502" y="1901"/>
            <a:chExt cx="2836" cy="677"/>
          </a:xfrm>
        </p:grpSpPr>
        <p:sp>
          <p:nvSpPr>
            <p:cNvPr id="37" name="Text Box 145"/>
            <p:cNvSpPr txBox="1">
              <a:spLocks noChangeArrowheads="1"/>
            </p:cNvSpPr>
            <p:nvPr/>
          </p:nvSpPr>
          <p:spPr bwMode="auto">
            <a:xfrm>
              <a:off x="502" y="1901"/>
              <a:ext cx="2836" cy="677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ABCD+ABCD+ABCD</a:t>
              </a:r>
            </a:p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+ABCD+ABCD+ABCD=0</a:t>
              </a:r>
            </a:p>
          </p:txBody>
        </p:sp>
        <p:sp>
          <p:nvSpPr>
            <p:cNvPr id="38" name="Line 146"/>
            <p:cNvSpPr>
              <a:spLocks noChangeShapeType="1"/>
            </p:cNvSpPr>
            <p:nvPr/>
          </p:nvSpPr>
          <p:spPr bwMode="auto">
            <a:xfrm>
              <a:off x="721" y="1956"/>
              <a:ext cx="13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Line 147"/>
            <p:cNvSpPr>
              <a:spLocks noChangeShapeType="1"/>
            </p:cNvSpPr>
            <p:nvPr/>
          </p:nvSpPr>
          <p:spPr bwMode="auto">
            <a:xfrm>
              <a:off x="1035" y="1956"/>
              <a:ext cx="13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Line 148"/>
            <p:cNvSpPr>
              <a:spLocks noChangeShapeType="1"/>
            </p:cNvSpPr>
            <p:nvPr/>
          </p:nvSpPr>
          <p:spPr bwMode="auto">
            <a:xfrm>
              <a:off x="1510" y="1956"/>
              <a:ext cx="13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Line 149"/>
            <p:cNvSpPr>
              <a:spLocks noChangeShapeType="1"/>
            </p:cNvSpPr>
            <p:nvPr/>
          </p:nvSpPr>
          <p:spPr bwMode="auto">
            <a:xfrm>
              <a:off x="2421" y="1956"/>
              <a:ext cx="13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Line 150"/>
            <p:cNvSpPr>
              <a:spLocks noChangeShapeType="1"/>
            </p:cNvSpPr>
            <p:nvPr/>
          </p:nvSpPr>
          <p:spPr bwMode="auto">
            <a:xfrm>
              <a:off x="2572" y="1956"/>
              <a:ext cx="13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Line 151"/>
            <p:cNvSpPr>
              <a:spLocks noChangeShapeType="1"/>
            </p:cNvSpPr>
            <p:nvPr/>
          </p:nvSpPr>
          <p:spPr bwMode="auto">
            <a:xfrm>
              <a:off x="1027" y="2325"/>
              <a:ext cx="13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Line 152"/>
            <p:cNvSpPr>
              <a:spLocks noChangeShapeType="1"/>
            </p:cNvSpPr>
            <p:nvPr/>
          </p:nvSpPr>
          <p:spPr bwMode="auto">
            <a:xfrm>
              <a:off x="1932" y="2325"/>
              <a:ext cx="13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Text Box 153"/>
          <p:cNvSpPr txBox="1">
            <a:spLocks noChangeArrowheads="1"/>
          </p:cNvSpPr>
          <p:nvPr/>
        </p:nvSpPr>
        <p:spPr bwMode="auto">
          <a:xfrm>
            <a:off x="515937" y="4038600"/>
            <a:ext cx="930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或：</a:t>
            </a:r>
          </a:p>
        </p:txBody>
      </p:sp>
      <p:sp>
        <p:nvSpPr>
          <p:cNvPr id="46" name="Text Box 154"/>
          <p:cNvSpPr txBox="1">
            <a:spLocks noChangeArrowheads="1"/>
          </p:cNvSpPr>
          <p:nvPr/>
        </p:nvSpPr>
        <p:spPr bwMode="auto">
          <a:xfrm>
            <a:off x="1308100" y="4175125"/>
            <a:ext cx="34337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F=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m(1,3,5,7,9)</a:t>
            </a: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 Box 155"/>
          <p:cNvSpPr txBox="1">
            <a:spLocks noChangeArrowheads="1"/>
          </p:cNvSpPr>
          <p:nvPr/>
        </p:nvSpPr>
        <p:spPr bwMode="auto">
          <a:xfrm>
            <a:off x="1201737" y="4813300"/>
            <a:ext cx="42799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</a:t>
            </a:r>
            <a:r>
              <a:rPr kumimoji="1" lang="en-US" altLang="zh-CN" sz="2800" b="1" i="0" u="none" strike="noStrike" kern="1200" cap="none" spc="0" normalizeH="0" baseline="-2500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kumimoji="1" lang="en-US" altLang="zh-CN" sz="2800" b="1" i="0" u="none" strike="noStrike" kern="1200" cap="none" spc="0" normalizeH="0" baseline="3000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(10,11,12,13,14,15)=0</a:t>
            </a: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 Box 156"/>
          <p:cNvSpPr txBox="1">
            <a:spLocks noChangeArrowheads="1"/>
          </p:cNvSpPr>
          <p:nvPr/>
        </p:nvSpPr>
        <p:spPr bwMode="auto">
          <a:xfrm>
            <a:off x="533400" y="5383213"/>
            <a:ext cx="9302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或：</a:t>
            </a:r>
          </a:p>
        </p:txBody>
      </p:sp>
      <p:sp>
        <p:nvSpPr>
          <p:cNvPr id="49" name="Text Box 157"/>
          <p:cNvSpPr txBox="1">
            <a:spLocks noChangeArrowheads="1"/>
          </p:cNvSpPr>
          <p:nvPr/>
        </p:nvSpPr>
        <p:spPr bwMode="auto">
          <a:xfrm>
            <a:off x="1325562" y="5435600"/>
            <a:ext cx="3898900" cy="108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F=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</a:t>
            </a:r>
            <a:r>
              <a:rPr kumimoji="1" lang="en-US" altLang="zh-CN" sz="2800" b="1" i="0" u="none" strike="noStrike" kern="1200" cap="none" spc="0" normalizeH="0" baseline="-2500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(1,3,5,7,9)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+ </a:t>
            </a:r>
            <a:r>
              <a:rPr kumimoji="1" lang="en-US" altLang="zh-CN" sz="2800" b="1" i="0" u="none" strike="noStrike" kern="1200" cap="none" spc="0" normalizeH="0" baseline="-2500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(10,11,12,13,14,15)</a:t>
            </a:r>
          </a:p>
        </p:txBody>
      </p:sp>
      <p:sp>
        <p:nvSpPr>
          <p:cNvPr id="50" name="Text Box 158"/>
          <p:cNvSpPr txBox="1">
            <a:spLocks noChangeArrowheads="1"/>
          </p:cNvSpPr>
          <p:nvPr/>
        </p:nvSpPr>
        <p:spPr bwMode="auto">
          <a:xfrm>
            <a:off x="619125" y="2466975"/>
            <a:ext cx="220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约束方程：</a:t>
            </a:r>
          </a:p>
        </p:txBody>
      </p:sp>
      <p:sp>
        <p:nvSpPr>
          <p:cNvPr id="51" name="灯片编号占位符 1"/>
          <p:cNvSpPr txBox="1"/>
          <p:nvPr/>
        </p:nvSpPr>
        <p:spPr>
          <a:xfrm>
            <a:off x="6781800" y="6324600"/>
            <a:ext cx="1905000" cy="4572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BF64BC1C-5505-46C2-8E42-2B4D14BD16F4}" type="slidenum"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104</a:t>
            </a:fld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日期占位符 2"/>
          <p:cNvSpPr txBox="1"/>
          <p:nvPr/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488AA974-70F8-4C29-9FB9-12CABA9477B5}" type="datetime1">
              <a:rPr lang="zh-CN" altLang="en-US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2022/5/23</a:t>
            </a:fld>
            <a:endParaRPr lang="en-US" altLang="zh-CN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82880" y="6446711"/>
            <a:ext cx="903288" cy="3381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1760B3BA-79C2-4B7C-B414-832AFB883E45}" type="slidenum">
              <a:rPr lang="en-US" altLang="zh-CN" smtClean="0"/>
              <a:t>105</a:t>
            </a:fld>
            <a:endParaRPr lang="en-US" altLang="zh-CN" dirty="0">
              <a:solidFill>
                <a:schemeClr val="bg2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09905" y="359284"/>
            <a:ext cx="5994400" cy="48736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 kern="1200">
                <a:solidFill>
                  <a:schemeClr val="tx2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/>
              <a:t>用卡诺图化简包含无关项的逻辑函数</a:t>
            </a:r>
            <a:endParaRPr lang="zh-CN" altLang="en-US" sz="2800" dirty="0"/>
          </a:p>
        </p:txBody>
      </p:sp>
      <p:grpSp>
        <p:nvGrpSpPr>
          <p:cNvPr id="4" name="Group 3"/>
          <p:cNvGrpSpPr/>
          <p:nvPr/>
        </p:nvGrpSpPr>
        <p:grpSpPr bwMode="auto">
          <a:xfrm>
            <a:off x="6264630" y="349250"/>
            <a:ext cx="2509838" cy="6508750"/>
            <a:chOff x="3529" y="162"/>
            <a:chExt cx="1581" cy="41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732" y="400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431" y="400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4131" y="4002"/>
              <a:ext cx="300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830" y="400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529" y="400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732" y="376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4431" y="376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4131" y="3762"/>
              <a:ext cx="300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3830" y="376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529" y="376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4732" y="352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431" y="352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4131" y="3522"/>
              <a:ext cx="300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830" y="352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529" y="352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732" y="328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4431" y="328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131" y="3282"/>
              <a:ext cx="300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3830" y="328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3529" y="328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4732" y="304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4431" y="304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4131" y="3042"/>
              <a:ext cx="300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3830" y="304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529" y="304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4732" y="280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4431" y="280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4131" y="2802"/>
              <a:ext cx="300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3830" y="280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3529" y="280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endParaRPr kumimoji="1" lang="zh-CN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4732" y="256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431" y="256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4131" y="2562"/>
              <a:ext cx="300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3830" y="256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3529" y="256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4732" y="232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4431" y="232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4131" y="2322"/>
              <a:ext cx="300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3830" y="232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3529" y="232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4732" y="208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4431" y="208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4131" y="2082"/>
              <a:ext cx="300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3830" y="208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3529" y="208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4732" y="184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4431" y="184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4131" y="1842"/>
              <a:ext cx="300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3830" y="184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3529" y="184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4732" y="160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4431" y="160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4131" y="1602"/>
              <a:ext cx="300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3830" y="160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3529" y="160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4732" y="136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4431" y="136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4131" y="1362"/>
              <a:ext cx="300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3830" y="136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3529" y="136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4732" y="112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4431" y="112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131" y="1122"/>
              <a:ext cx="300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3830" y="112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69" name="Rectangle 68"/>
            <p:cNvSpPr>
              <a:spLocks noChangeArrowheads="1"/>
            </p:cNvSpPr>
            <p:nvPr/>
          </p:nvSpPr>
          <p:spPr bwMode="auto">
            <a:xfrm>
              <a:off x="3529" y="112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4732" y="88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4431" y="88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4131" y="882"/>
              <a:ext cx="300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3830" y="88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3529" y="88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4732" y="64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4431" y="64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4131" y="642"/>
              <a:ext cx="300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8" name="Rectangle 77"/>
            <p:cNvSpPr>
              <a:spLocks noChangeArrowheads="1"/>
            </p:cNvSpPr>
            <p:nvPr/>
          </p:nvSpPr>
          <p:spPr bwMode="auto">
            <a:xfrm>
              <a:off x="3830" y="64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3529" y="64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auto">
            <a:xfrm>
              <a:off x="4732" y="40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4431" y="40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4131" y="402"/>
              <a:ext cx="300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3830" y="40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3529" y="40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4732" y="16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F</a:t>
              </a:r>
            </a:p>
          </p:txBody>
        </p:sp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4431" y="16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D</a:t>
              </a: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4131" y="162"/>
              <a:ext cx="300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3830" y="16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3529" y="162"/>
              <a:ext cx="301" cy="240"/>
            </a:xfrm>
            <a:prstGeom prst="rect">
              <a:avLst/>
            </a:pr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A</a:t>
              </a:r>
            </a:p>
          </p:txBody>
        </p:sp>
        <p:sp>
          <p:nvSpPr>
            <p:cNvPr id="90" name="Line 89"/>
            <p:cNvSpPr>
              <a:spLocks noChangeShapeType="1"/>
            </p:cNvSpPr>
            <p:nvPr/>
          </p:nvSpPr>
          <p:spPr bwMode="auto">
            <a:xfrm>
              <a:off x="3529" y="402"/>
              <a:ext cx="1504" cy="0"/>
            </a:xfrm>
            <a:prstGeom prst="line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Line 90"/>
            <p:cNvSpPr>
              <a:spLocks noChangeShapeType="1"/>
            </p:cNvSpPr>
            <p:nvPr/>
          </p:nvSpPr>
          <p:spPr bwMode="auto">
            <a:xfrm>
              <a:off x="3529" y="642"/>
              <a:ext cx="1504" cy="0"/>
            </a:xfrm>
            <a:prstGeom prst="line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Line 91"/>
            <p:cNvSpPr>
              <a:spLocks noChangeShapeType="1"/>
            </p:cNvSpPr>
            <p:nvPr/>
          </p:nvSpPr>
          <p:spPr bwMode="auto">
            <a:xfrm>
              <a:off x="3529" y="882"/>
              <a:ext cx="1504" cy="0"/>
            </a:xfrm>
            <a:prstGeom prst="line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Line 92"/>
            <p:cNvSpPr>
              <a:spLocks noChangeShapeType="1"/>
            </p:cNvSpPr>
            <p:nvPr/>
          </p:nvSpPr>
          <p:spPr bwMode="auto">
            <a:xfrm>
              <a:off x="3529" y="1122"/>
              <a:ext cx="1504" cy="0"/>
            </a:xfrm>
            <a:prstGeom prst="line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Line 93"/>
            <p:cNvSpPr>
              <a:spLocks noChangeShapeType="1"/>
            </p:cNvSpPr>
            <p:nvPr/>
          </p:nvSpPr>
          <p:spPr bwMode="auto">
            <a:xfrm>
              <a:off x="3529" y="1362"/>
              <a:ext cx="1504" cy="0"/>
            </a:xfrm>
            <a:prstGeom prst="line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Line 94"/>
            <p:cNvSpPr>
              <a:spLocks noChangeShapeType="1"/>
            </p:cNvSpPr>
            <p:nvPr/>
          </p:nvSpPr>
          <p:spPr bwMode="auto">
            <a:xfrm>
              <a:off x="3529" y="1602"/>
              <a:ext cx="1504" cy="0"/>
            </a:xfrm>
            <a:prstGeom prst="line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Line 95"/>
            <p:cNvSpPr>
              <a:spLocks noChangeShapeType="1"/>
            </p:cNvSpPr>
            <p:nvPr/>
          </p:nvSpPr>
          <p:spPr bwMode="auto">
            <a:xfrm>
              <a:off x="3529" y="1842"/>
              <a:ext cx="1504" cy="0"/>
            </a:xfrm>
            <a:prstGeom prst="line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Line 96"/>
            <p:cNvSpPr>
              <a:spLocks noChangeShapeType="1"/>
            </p:cNvSpPr>
            <p:nvPr/>
          </p:nvSpPr>
          <p:spPr bwMode="auto">
            <a:xfrm>
              <a:off x="3529" y="2082"/>
              <a:ext cx="1504" cy="0"/>
            </a:xfrm>
            <a:prstGeom prst="line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Line 97"/>
            <p:cNvSpPr>
              <a:spLocks noChangeShapeType="1"/>
            </p:cNvSpPr>
            <p:nvPr/>
          </p:nvSpPr>
          <p:spPr bwMode="auto">
            <a:xfrm>
              <a:off x="3529" y="2322"/>
              <a:ext cx="1504" cy="0"/>
            </a:xfrm>
            <a:prstGeom prst="line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Line 98"/>
            <p:cNvSpPr>
              <a:spLocks noChangeShapeType="1"/>
            </p:cNvSpPr>
            <p:nvPr/>
          </p:nvSpPr>
          <p:spPr bwMode="auto">
            <a:xfrm>
              <a:off x="3529" y="2562"/>
              <a:ext cx="1504" cy="0"/>
            </a:xfrm>
            <a:prstGeom prst="line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Line 99"/>
            <p:cNvSpPr>
              <a:spLocks noChangeShapeType="1"/>
            </p:cNvSpPr>
            <p:nvPr/>
          </p:nvSpPr>
          <p:spPr bwMode="auto">
            <a:xfrm>
              <a:off x="3529" y="2802"/>
              <a:ext cx="1504" cy="0"/>
            </a:xfrm>
            <a:prstGeom prst="line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Line 100"/>
            <p:cNvSpPr>
              <a:spLocks noChangeShapeType="1"/>
            </p:cNvSpPr>
            <p:nvPr/>
          </p:nvSpPr>
          <p:spPr bwMode="auto">
            <a:xfrm>
              <a:off x="3529" y="3042"/>
              <a:ext cx="1504" cy="0"/>
            </a:xfrm>
            <a:prstGeom prst="line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Line 101"/>
            <p:cNvSpPr>
              <a:spLocks noChangeShapeType="1"/>
            </p:cNvSpPr>
            <p:nvPr/>
          </p:nvSpPr>
          <p:spPr bwMode="auto">
            <a:xfrm>
              <a:off x="3529" y="3282"/>
              <a:ext cx="1504" cy="0"/>
            </a:xfrm>
            <a:prstGeom prst="line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" name="Line 102"/>
            <p:cNvSpPr>
              <a:spLocks noChangeShapeType="1"/>
            </p:cNvSpPr>
            <p:nvPr/>
          </p:nvSpPr>
          <p:spPr bwMode="auto">
            <a:xfrm>
              <a:off x="3529" y="3522"/>
              <a:ext cx="1504" cy="0"/>
            </a:xfrm>
            <a:prstGeom prst="line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" name="Line 103"/>
            <p:cNvSpPr>
              <a:spLocks noChangeShapeType="1"/>
            </p:cNvSpPr>
            <p:nvPr/>
          </p:nvSpPr>
          <p:spPr bwMode="auto">
            <a:xfrm>
              <a:off x="3529" y="3762"/>
              <a:ext cx="1504" cy="0"/>
            </a:xfrm>
            <a:prstGeom prst="line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Line 104"/>
            <p:cNvSpPr>
              <a:spLocks noChangeShapeType="1"/>
            </p:cNvSpPr>
            <p:nvPr/>
          </p:nvSpPr>
          <p:spPr bwMode="auto">
            <a:xfrm>
              <a:off x="3529" y="4002"/>
              <a:ext cx="1504" cy="0"/>
            </a:xfrm>
            <a:prstGeom prst="line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Line 105"/>
            <p:cNvSpPr>
              <a:spLocks noChangeShapeType="1"/>
            </p:cNvSpPr>
            <p:nvPr/>
          </p:nvSpPr>
          <p:spPr bwMode="auto">
            <a:xfrm>
              <a:off x="3830" y="162"/>
              <a:ext cx="0" cy="4080"/>
            </a:xfrm>
            <a:prstGeom prst="line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Line 106"/>
            <p:cNvSpPr>
              <a:spLocks noChangeShapeType="1"/>
            </p:cNvSpPr>
            <p:nvPr/>
          </p:nvSpPr>
          <p:spPr bwMode="auto">
            <a:xfrm>
              <a:off x="4131" y="162"/>
              <a:ext cx="0" cy="4080"/>
            </a:xfrm>
            <a:prstGeom prst="line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Line 107"/>
            <p:cNvSpPr>
              <a:spLocks noChangeShapeType="1"/>
            </p:cNvSpPr>
            <p:nvPr/>
          </p:nvSpPr>
          <p:spPr bwMode="auto">
            <a:xfrm>
              <a:off x="4431" y="162"/>
              <a:ext cx="0" cy="4080"/>
            </a:xfrm>
            <a:prstGeom prst="line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Line 108"/>
            <p:cNvSpPr>
              <a:spLocks noChangeShapeType="1"/>
            </p:cNvSpPr>
            <p:nvPr/>
          </p:nvSpPr>
          <p:spPr bwMode="auto">
            <a:xfrm>
              <a:off x="4732" y="162"/>
              <a:ext cx="0" cy="4080"/>
            </a:xfrm>
            <a:prstGeom prst="line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Line 109"/>
            <p:cNvSpPr>
              <a:spLocks noChangeShapeType="1"/>
            </p:cNvSpPr>
            <p:nvPr/>
          </p:nvSpPr>
          <p:spPr bwMode="auto">
            <a:xfrm>
              <a:off x="3529" y="162"/>
              <a:ext cx="1504" cy="0"/>
            </a:xfrm>
            <a:prstGeom prst="line">
              <a:avLst/>
            </a:prstGeom>
            <a:noFill/>
            <a:ln w="38100" cap="sq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Line 110"/>
            <p:cNvSpPr>
              <a:spLocks noChangeShapeType="1"/>
            </p:cNvSpPr>
            <p:nvPr/>
          </p:nvSpPr>
          <p:spPr bwMode="auto">
            <a:xfrm>
              <a:off x="3529" y="162"/>
              <a:ext cx="0" cy="4080"/>
            </a:xfrm>
            <a:prstGeom prst="line">
              <a:avLst/>
            </a:prstGeom>
            <a:noFill/>
            <a:ln w="38100" cap="sq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Line 111"/>
            <p:cNvSpPr>
              <a:spLocks noChangeShapeType="1"/>
            </p:cNvSpPr>
            <p:nvPr/>
          </p:nvSpPr>
          <p:spPr bwMode="auto">
            <a:xfrm>
              <a:off x="5033" y="162"/>
              <a:ext cx="0" cy="4080"/>
            </a:xfrm>
            <a:prstGeom prst="line">
              <a:avLst/>
            </a:prstGeom>
            <a:noFill/>
            <a:ln w="38100" cap="sq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" name="Line 112"/>
            <p:cNvSpPr>
              <a:spLocks noChangeShapeType="1"/>
            </p:cNvSpPr>
            <p:nvPr/>
          </p:nvSpPr>
          <p:spPr bwMode="auto">
            <a:xfrm>
              <a:off x="3529" y="4242"/>
              <a:ext cx="1504" cy="0"/>
            </a:xfrm>
            <a:prstGeom prst="line">
              <a:avLst/>
            </a:prstGeom>
            <a:noFill/>
            <a:ln w="38100" cap="sq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" name="Text Box 113"/>
            <p:cNvSpPr txBox="1">
              <a:spLocks noChangeArrowheads="1"/>
            </p:cNvSpPr>
            <p:nvPr/>
          </p:nvSpPr>
          <p:spPr bwMode="auto">
            <a:xfrm>
              <a:off x="3577" y="2804"/>
              <a:ext cx="1174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1     0      1      0                                   </a:t>
              </a:r>
            </a:p>
          </p:txBody>
        </p:sp>
        <p:sp>
          <p:nvSpPr>
            <p:cNvPr id="115" name="Text Box 114"/>
            <p:cNvSpPr txBox="1">
              <a:spLocks noChangeArrowheads="1"/>
            </p:cNvSpPr>
            <p:nvPr/>
          </p:nvSpPr>
          <p:spPr bwMode="auto">
            <a:xfrm>
              <a:off x="3577" y="3044"/>
              <a:ext cx="1174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1     0      1      1                                  </a:t>
              </a:r>
            </a:p>
          </p:txBody>
        </p:sp>
        <p:sp>
          <p:nvSpPr>
            <p:cNvPr id="116" name="Text Box 115"/>
            <p:cNvSpPr txBox="1">
              <a:spLocks noChangeArrowheads="1"/>
            </p:cNvSpPr>
            <p:nvPr/>
          </p:nvSpPr>
          <p:spPr bwMode="auto">
            <a:xfrm>
              <a:off x="3566" y="3294"/>
              <a:ext cx="1174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1     1      0      0                                  </a:t>
              </a:r>
            </a:p>
          </p:txBody>
        </p:sp>
        <p:sp>
          <p:nvSpPr>
            <p:cNvPr id="117" name="Text Box 116"/>
            <p:cNvSpPr txBox="1">
              <a:spLocks noChangeArrowheads="1"/>
            </p:cNvSpPr>
            <p:nvPr/>
          </p:nvSpPr>
          <p:spPr bwMode="auto">
            <a:xfrm>
              <a:off x="3566" y="3533"/>
              <a:ext cx="1174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1     1      0      1                                  </a:t>
              </a:r>
            </a:p>
          </p:txBody>
        </p:sp>
        <p:sp>
          <p:nvSpPr>
            <p:cNvPr id="118" name="Text Box 117"/>
            <p:cNvSpPr txBox="1">
              <a:spLocks noChangeArrowheads="1"/>
            </p:cNvSpPr>
            <p:nvPr/>
          </p:nvSpPr>
          <p:spPr bwMode="auto">
            <a:xfrm>
              <a:off x="3566" y="3761"/>
              <a:ext cx="1174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1     1      1      0                                  </a:t>
              </a:r>
            </a:p>
          </p:txBody>
        </p:sp>
        <p:sp>
          <p:nvSpPr>
            <p:cNvPr id="119" name="Text Box 118"/>
            <p:cNvSpPr txBox="1">
              <a:spLocks noChangeArrowheads="1"/>
            </p:cNvSpPr>
            <p:nvPr/>
          </p:nvSpPr>
          <p:spPr bwMode="auto">
            <a:xfrm>
              <a:off x="3566" y="4012"/>
              <a:ext cx="1174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1     1      1      1                                  </a:t>
              </a:r>
            </a:p>
          </p:txBody>
        </p:sp>
        <p:sp>
          <p:nvSpPr>
            <p:cNvPr id="120" name="Text Box 119"/>
            <p:cNvSpPr txBox="1">
              <a:spLocks noChangeArrowheads="1"/>
            </p:cNvSpPr>
            <p:nvPr/>
          </p:nvSpPr>
          <p:spPr bwMode="auto">
            <a:xfrm>
              <a:off x="4762" y="2770"/>
              <a:ext cx="348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×</a:t>
              </a:r>
            </a:p>
          </p:txBody>
        </p:sp>
        <p:sp>
          <p:nvSpPr>
            <p:cNvPr id="121" name="Text Box 120"/>
            <p:cNvSpPr txBox="1">
              <a:spLocks noChangeArrowheads="1"/>
            </p:cNvSpPr>
            <p:nvPr/>
          </p:nvSpPr>
          <p:spPr bwMode="auto">
            <a:xfrm>
              <a:off x="4752" y="2999"/>
              <a:ext cx="348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×</a:t>
              </a:r>
            </a:p>
          </p:txBody>
        </p:sp>
        <p:sp>
          <p:nvSpPr>
            <p:cNvPr id="122" name="Text Box 121"/>
            <p:cNvSpPr txBox="1">
              <a:spLocks noChangeArrowheads="1"/>
            </p:cNvSpPr>
            <p:nvPr/>
          </p:nvSpPr>
          <p:spPr bwMode="auto">
            <a:xfrm>
              <a:off x="4752" y="3271"/>
              <a:ext cx="348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×</a:t>
              </a:r>
            </a:p>
          </p:txBody>
        </p:sp>
        <p:sp>
          <p:nvSpPr>
            <p:cNvPr id="123" name="Text Box 122"/>
            <p:cNvSpPr txBox="1">
              <a:spLocks noChangeArrowheads="1"/>
            </p:cNvSpPr>
            <p:nvPr/>
          </p:nvSpPr>
          <p:spPr bwMode="auto">
            <a:xfrm>
              <a:off x="4741" y="3499"/>
              <a:ext cx="348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×</a:t>
              </a:r>
            </a:p>
          </p:txBody>
        </p:sp>
        <p:sp>
          <p:nvSpPr>
            <p:cNvPr id="124" name="Text Box 123"/>
            <p:cNvSpPr txBox="1">
              <a:spLocks noChangeArrowheads="1"/>
            </p:cNvSpPr>
            <p:nvPr/>
          </p:nvSpPr>
          <p:spPr bwMode="auto">
            <a:xfrm>
              <a:off x="4741" y="3749"/>
              <a:ext cx="348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×</a:t>
              </a:r>
            </a:p>
          </p:txBody>
        </p:sp>
        <p:sp>
          <p:nvSpPr>
            <p:cNvPr id="125" name="Text Box 124"/>
            <p:cNvSpPr txBox="1">
              <a:spLocks noChangeArrowheads="1"/>
            </p:cNvSpPr>
            <p:nvPr/>
          </p:nvSpPr>
          <p:spPr bwMode="auto">
            <a:xfrm>
              <a:off x="4741" y="3977"/>
              <a:ext cx="348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×</a:t>
              </a:r>
            </a:p>
          </p:txBody>
        </p:sp>
      </p:grpSp>
      <p:grpSp>
        <p:nvGrpSpPr>
          <p:cNvPr id="126" name="Group 125"/>
          <p:cNvGrpSpPr/>
          <p:nvPr/>
        </p:nvGrpSpPr>
        <p:grpSpPr bwMode="auto">
          <a:xfrm>
            <a:off x="843317" y="972059"/>
            <a:ext cx="3660775" cy="3470275"/>
            <a:chOff x="734" y="694"/>
            <a:chExt cx="2306" cy="2186"/>
          </a:xfrm>
        </p:grpSpPr>
        <p:grpSp>
          <p:nvGrpSpPr>
            <p:cNvPr id="127" name="Group 126"/>
            <p:cNvGrpSpPr/>
            <p:nvPr/>
          </p:nvGrpSpPr>
          <p:grpSpPr bwMode="auto">
            <a:xfrm>
              <a:off x="734" y="694"/>
              <a:ext cx="2306" cy="2186"/>
              <a:chOff x="366" y="1055"/>
              <a:chExt cx="2306" cy="2186"/>
            </a:xfrm>
          </p:grpSpPr>
          <p:grpSp>
            <p:nvGrpSpPr>
              <p:cNvPr id="133" name="Group 127"/>
              <p:cNvGrpSpPr/>
              <p:nvPr/>
            </p:nvGrpSpPr>
            <p:grpSpPr bwMode="auto">
              <a:xfrm>
                <a:off x="816" y="1570"/>
                <a:ext cx="1856" cy="1671"/>
                <a:chOff x="816" y="1570"/>
                <a:chExt cx="1994" cy="1969"/>
              </a:xfrm>
            </p:grpSpPr>
            <p:sp>
              <p:nvSpPr>
                <p:cNvPr id="148" name="Rectangle 128"/>
                <p:cNvSpPr>
                  <a:spLocks noChangeArrowheads="1"/>
                </p:cNvSpPr>
                <p:nvPr/>
              </p:nvSpPr>
              <p:spPr bwMode="auto">
                <a:xfrm>
                  <a:off x="2312" y="3047"/>
                  <a:ext cx="498" cy="4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9" name="Rectangle 129"/>
                <p:cNvSpPr>
                  <a:spLocks noChangeArrowheads="1"/>
                </p:cNvSpPr>
                <p:nvPr/>
              </p:nvSpPr>
              <p:spPr bwMode="auto">
                <a:xfrm>
                  <a:off x="1814" y="3047"/>
                  <a:ext cx="498" cy="4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0" name="Rectangle 130"/>
                <p:cNvSpPr>
                  <a:spLocks noChangeArrowheads="1"/>
                </p:cNvSpPr>
                <p:nvPr/>
              </p:nvSpPr>
              <p:spPr bwMode="auto">
                <a:xfrm>
                  <a:off x="1315" y="3047"/>
                  <a:ext cx="499" cy="4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1" name="Rectangle 131"/>
                <p:cNvSpPr>
                  <a:spLocks noChangeArrowheads="1"/>
                </p:cNvSpPr>
                <p:nvPr/>
              </p:nvSpPr>
              <p:spPr bwMode="auto">
                <a:xfrm>
                  <a:off x="816" y="3047"/>
                  <a:ext cx="499" cy="4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2" name="Rectangle 132"/>
                <p:cNvSpPr>
                  <a:spLocks noChangeArrowheads="1"/>
                </p:cNvSpPr>
                <p:nvPr/>
              </p:nvSpPr>
              <p:spPr bwMode="auto">
                <a:xfrm>
                  <a:off x="2312" y="2554"/>
                  <a:ext cx="498" cy="49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3" name="Rectangle 133"/>
                <p:cNvSpPr>
                  <a:spLocks noChangeArrowheads="1"/>
                </p:cNvSpPr>
                <p:nvPr/>
              </p:nvSpPr>
              <p:spPr bwMode="auto">
                <a:xfrm>
                  <a:off x="1814" y="2554"/>
                  <a:ext cx="498" cy="49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4" name="Rectangle 134"/>
                <p:cNvSpPr>
                  <a:spLocks noChangeArrowheads="1"/>
                </p:cNvSpPr>
                <p:nvPr/>
              </p:nvSpPr>
              <p:spPr bwMode="auto">
                <a:xfrm>
                  <a:off x="1315" y="2554"/>
                  <a:ext cx="499" cy="49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5" name="Rectangle 135"/>
                <p:cNvSpPr>
                  <a:spLocks noChangeArrowheads="1"/>
                </p:cNvSpPr>
                <p:nvPr/>
              </p:nvSpPr>
              <p:spPr bwMode="auto">
                <a:xfrm>
                  <a:off x="816" y="2554"/>
                  <a:ext cx="499" cy="49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6" name="Rectangle 136"/>
                <p:cNvSpPr>
                  <a:spLocks noChangeArrowheads="1"/>
                </p:cNvSpPr>
                <p:nvPr/>
              </p:nvSpPr>
              <p:spPr bwMode="auto">
                <a:xfrm>
                  <a:off x="2312" y="2061"/>
                  <a:ext cx="498" cy="49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7" name="Rectangle 137"/>
                <p:cNvSpPr>
                  <a:spLocks noChangeArrowheads="1"/>
                </p:cNvSpPr>
                <p:nvPr/>
              </p:nvSpPr>
              <p:spPr bwMode="auto">
                <a:xfrm>
                  <a:off x="1814" y="2061"/>
                  <a:ext cx="498" cy="49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8" name="Rectangle 138"/>
                <p:cNvSpPr>
                  <a:spLocks noChangeArrowheads="1"/>
                </p:cNvSpPr>
                <p:nvPr/>
              </p:nvSpPr>
              <p:spPr bwMode="auto">
                <a:xfrm>
                  <a:off x="1315" y="2061"/>
                  <a:ext cx="499" cy="49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9" name="Rectangle 139"/>
                <p:cNvSpPr>
                  <a:spLocks noChangeArrowheads="1"/>
                </p:cNvSpPr>
                <p:nvPr/>
              </p:nvSpPr>
              <p:spPr bwMode="auto">
                <a:xfrm>
                  <a:off x="816" y="2061"/>
                  <a:ext cx="499" cy="49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0" name="Rectangle 140"/>
                <p:cNvSpPr>
                  <a:spLocks noChangeArrowheads="1"/>
                </p:cNvSpPr>
                <p:nvPr/>
              </p:nvSpPr>
              <p:spPr bwMode="auto">
                <a:xfrm>
                  <a:off x="2312" y="1570"/>
                  <a:ext cx="498" cy="49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1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4" y="1570"/>
                  <a:ext cx="498" cy="49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2" name="Rectangle 142"/>
                <p:cNvSpPr>
                  <a:spLocks noChangeArrowheads="1"/>
                </p:cNvSpPr>
                <p:nvPr/>
              </p:nvSpPr>
              <p:spPr bwMode="auto">
                <a:xfrm>
                  <a:off x="1315" y="1570"/>
                  <a:ext cx="499" cy="49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3" name="Rectangle 143"/>
                <p:cNvSpPr>
                  <a:spLocks noChangeArrowheads="1"/>
                </p:cNvSpPr>
                <p:nvPr/>
              </p:nvSpPr>
              <p:spPr bwMode="auto">
                <a:xfrm>
                  <a:off x="816" y="1570"/>
                  <a:ext cx="499" cy="49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4" name="Line 144"/>
                <p:cNvSpPr>
                  <a:spLocks noChangeShapeType="1"/>
                </p:cNvSpPr>
                <p:nvPr/>
              </p:nvSpPr>
              <p:spPr bwMode="auto">
                <a:xfrm>
                  <a:off x="816" y="1570"/>
                  <a:ext cx="1994" cy="0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5" name="Line 145"/>
                <p:cNvSpPr>
                  <a:spLocks noChangeShapeType="1"/>
                </p:cNvSpPr>
                <p:nvPr/>
              </p:nvSpPr>
              <p:spPr bwMode="auto">
                <a:xfrm>
                  <a:off x="816" y="2061"/>
                  <a:ext cx="199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6" name="Line 146"/>
                <p:cNvSpPr>
                  <a:spLocks noChangeShapeType="1"/>
                </p:cNvSpPr>
                <p:nvPr/>
              </p:nvSpPr>
              <p:spPr bwMode="auto">
                <a:xfrm>
                  <a:off x="816" y="2554"/>
                  <a:ext cx="199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7" name="Line 147"/>
                <p:cNvSpPr>
                  <a:spLocks noChangeShapeType="1"/>
                </p:cNvSpPr>
                <p:nvPr/>
              </p:nvSpPr>
              <p:spPr bwMode="auto">
                <a:xfrm>
                  <a:off x="816" y="3047"/>
                  <a:ext cx="199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8" name="Line 148"/>
                <p:cNvSpPr>
                  <a:spLocks noChangeShapeType="1"/>
                </p:cNvSpPr>
                <p:nvPr/>
              </p:nvSpPr>
              <p:spPr bwMode="auto">
                <a:xfrm>
                  <a:off x="816" y="3539"/>
                  <a:ext cx="1994" cy="0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9" name="Line 149"/>
                <p:cNvSpPr>
                  <a:spLocks noChangeShapeType="1"/>
                </p:cNvSpPr>
                <p:nvPr/>
              </p:nvSpPr>
              <p:spPr bwMode="auto">
                <a:xfrm>
                  <a:off x="816" y="1570"/>
                  <a:ext cx="0" cy="1969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0" name="Line 150"/>
                <p:cNvSpPr>
                  <a:spLocks noChangeShapeType="1"/>
                </p:cNvSpPr>
                <p:nvPr/>
              </p:nvSpPr>
              <p:spPr bwMode="auto">
                <a:xfrm>
                  <a:off x="1315" y="1570"/>
                  <a:ext cx="0" cy="19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1" name="Line 151"/>
                <p:cNvSpPr>
                  <a:spLocks noChangeShapeType="1"/>
                </p:cNvSpPr>
                <p:nvPr/>
              </p:nvSpPr>
              <p:spPr bwMode="auto">
                <a:xfrm>
                  <a:off x="1814" y="1570"/>
                  <a:ext cx="0" cy="19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2" name="Line 152"/>
                <p:cNvSpPr>
                  <a:spLocks noChangeShapeType="1"/>
                </p:cNvSpPr>
                <p:nvPr/>
              </p:nvSpPr>
              <p:spPr bwMode="auto">
                <a:xfrm>
                  <a:off x="2312" y="1570"/>
                  <a:ext cx="0" cy="19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3" name="Line 153"/>
                <p:cNvSpPr>
                  <a:spLocks noChangeShapeType="1"/>
                </p:cNvSpPr>
                <p:nvPr/>
              </p:nvSpPr>
              <p:spPr bwMode="auto">
                <a:xfrm>
                  <a:off x="2810" y="1570"/>
                  <a:ext cx="0" cy="1969"/>
                </a:xfrm>
                <a:prstGeom prst="line">
                  <a:avLst/>
                </a:prstGeom>
                <a:noFill/>
                <a:ln w="38100" cap="sq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34" name="Line 154"/>
              <p:cNvSpPr>
                <a:spLocks noChangeShapeType="1"/>
              </p:cNvSpPr>
              <p:nvPr/>
            </p:nvSpPr>
            <p:spPr bwMode="auto">
              <a:xfrm flipH="1" flipV="1">
                <a:off x="460" y="1241"/>
                <a:ext cx="343" cy="33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35" name="Group 155"/>
              <p:cNvGrpSpPr/>
              <p:nvPr/>
            </p:nvGrpSpPr>
            <p:grpSpPr bwMode="auto">
              <a:xfrm>
                <a:off x="366" y="1055"/>
                <a:ext cx="556" cy="678"/>
                <a:chOff x="1326" y="1162"/>
                <a:chExt cx="556" cy="678"/>
              </a:xfrm>
            </p:grpSpPr>
            <p:sp>
              <p:nvSpPr>
                <p:cNvPr id="144" name="Text Box 156"/>
                <p:cNvSpPr txBox="1">
                  <a:spLocks noChangeArrowheads="1"/>
                </p:cNvSpPr>
                <p:nvPr/>
              </p:nvSpPr>
              <p:spPr bwMode="auto">
                <a:xfrm>
                  <a:off x="1472" y="1162"/>
                  <a:ext cx="27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ahoma" panose="020B0604030504040204" pitchFamily="34" charset="0"/>
                      <a:ea typeface="宋体" panose="02010600030101010101" pitchFamily="2" charset="-122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145" name="Text Box 157"/>
                <p:cNvSpPr txBox="1">
                  <a:spLocks noChangeArrowheads="1"/>
                </p:cNvSpPr>
                <p:nvPr/>
              </p:nvSpPr>
              <p:spPr bwMode="auto">
                <a:xfrm>
                  <a:off x="1609" y="1344"/>
                  <a:ext cx="27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ahoma" panose="020B0604030504040204" pitchFamily="34" charset="0"/>
                      <a:ea typeface="宋体" panose="02010600030101010101" pitchFamily="2" charset="-122"/>
                      <a:cs typeface="+mn-cs"/>
                    </a:rPr>
                    <a:t>D</a:t>
                  </a:r>
                </a:p>
              </p:txBody>
            </p:sp>
            <p:sp>
              <p:nvSpPr>
                <p:cNvPr id="146" name="Text Box 158"/>
                <p:cNvSpPr txBox="1">
                  <a:spLocks noChangeArrowheads="1"/>
                </p:cNvSpPr>
                <p:nvPr/>
              </p:nvSpPr>
              <p:spPr bwMode="auto">
                <a:xfrm>
                  <a:off x="1326" y="1416"/>
                  <a:ext cx="27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ahoma" panose="020B0604030504040204" pitchFamily="34" charset="0"/>
                      <a:ea typeface="宋体" panose="02010600030101010101" pitchFamily="2" charset="-122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147" name="Text Box 159"/>
                <p:cNvSpPr txBox="1">
                  <a:spLocks noChangeArrowheads="1"/>
                </p:cNvSpPr>
                <p:nvPr/>
              </p:nvSpPr>
              <p:spPr bwMode="auto">
                <a:xfrm>
                  <a:off x="1473" y="1552"/>
                  <a:ext cx="27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400" b="1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Tahoma" panose="020B0604030504040204" pitchFamily="34" charset="0"/>
                      <a:ea typeface="宋体" panose="02010600030101010101" pitchFamily="2" charset="-122"/>
                      <a:cs typeface="+mn-cs"/>
                    </a:rPr>
                    <a:t>B</a:t>
                  </a:r>
                </a:p>
              </p:txBody>
            </p:sp>
          </p:grpSp>
          <p:sp>
            <p:nvSpPr>
              <p:cNvPr id="136" name="Text Box 160"/>
              <p:cNvSpPr txBox="1">
                <a:spLocks noChangeArrowheads="1"/>
              </p:cNvSpPr>
              <p:nvPr/>
            </p:nvSpPr>
            <p:spPr bwMode="auto">
              <a:xfrm>
                <a:off x="868" y="1314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00</a:t>
                </a:r>
              </a:p>
            </p:txBody>
          </p:sp>
          <p:sp>
            <p:nvSpPr>
              <p:cNvPr id="137" name="Text Box 161"/>
              <p:cNvSpPr txBox="1">
                <a:spLocks noChangeArrowheads="1"/>
              </p:cNvSpPr>
              <p:nvPr/>
            </p:nvSpPr>
            <p:spPr bwMode="auto">
              <a:xfrm>
                <a:off x="1794" y="1304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11</a:t>
                </a:r>
              </a:p>
            </p:txBody>
          </p:sp>
          <p:sp>
            <p:nvSpPr>
              <p:cNvPr id="138" name="Text Box 162"/>
              <p:cNvSpPr txBox="1">
                <a:spLocks noChangeArrowheads="1"/>
              </p:cNvSpPr>
              <p:nvPr/>
            </p:nvSpPr>
            <p:spPr bwMode="auto">
              <a:xfrm>
                <a:off x="1338" y="1314"/>
                <a:ext cx="363" cy="288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01</a:t>
                </a:r>
              </a:p>
            </p:txBody>
          </p:sp>
          <p:sp>
            <p:nvSpPr>
              <p:cNvPr id="139" name="Text Box 163"/>
              <p:cNvSpPr txBox="1">
                <a:spLocks noChangeArrowheads="1"/>
              </p:cNvSpPr>
              <p:nvPr/>
            </p:nvSpPr>
            <p:spPr bwMode="auto">
              <a:xfrm>
                <a:off x="2273" y="1303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10</a:t>
                </a:r>
              </a:p>
            </p:txBody>
          </p:sp>
          <p:sp>
            <p:nvSpPr>
              <p:cNvPr id="140" name="Text Box 164"/>
              <p:cNvSpPr txBox="1">
                <a:spLocks noChangeArrowheads="1"/>
              </p:cNvSpPr>
              <p:nvPr/>
            </p:nvSpPr>
            <p:spPr bwMode="auto">
              <a:xfrm>
                <a:off x="503" y="1644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00</a:t>
                </a:r>
              </a:p>
            </p:txBody>
          </p:sp>
          <p:sp>
            <p:nvSpPr>
              <p:cNvPr id="141" name="Text Box 165"/>
              <p:cNvSpPr txBox="1">
                <a:spLocks noChangeArrowheads="1"/>
              </p:cNvSpPr>
              <p:nvPr/>
            </p:nvSpPr>
            <p:spPr bwMode="auto">
              <a:xfrm>
                <a:off x="492" y="2451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11</a:t>
                </a:r>
              </a:p>
            </p:txBody>
          </p:sp>
          <p:sp>
            <p:nvSpPr>
              <p:cNvPr id="142" name="Text Box 166"/>
              <p:cNvSpPr txBox="1">
                <a:spLocks noChangeArrowheads="1"/>
              </p:cNvSpPr>
              <p:nvPr/>
            </p:nvSpPr>
            <p:spPr bwMode="auto">
              <a:xfrm>
                <a:off x="513" y="2036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01</a:t>
                </a:r>
              </a:p>
            </p:txBody>
          </p:sp>
          <p:sp>
            <p:nvSpPr>
              <p:cNvPr id="143" name="Text Box 167"/>
              <p:cNvSpPr txBox="1">
                <a:spLocks noChangeArrowheads="1"/>
              </p:cNvSpPr>
              <p:nvPr/>
            </p:nvSpPr>
            <p:spPr bwMode="auto">
              <a:xfrm>
                <a:off x="503" y="2866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10</a:t>
                </a:r>
              </a:p>
            </p:txBody>
          </p:sp>
        </p:grpSp>
        <p:sp>
          <p:nvSpPr>
            <p:cNvPr id="128" name="Text Box 168"/>
            <p:cNvSpPr txBox="1">
              <a:spLocks noChangeArrowheads="1"/>
            </p:cNvSpPr>
            <p:nvPr/>
          </p:nvSpPr>
          <p:spPr bwMode="auto">
            <a:xfrm>
              <a:off x="2207" y="1227"/>
              <a:ext cx="370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129" name="Text Box 169"/>
            <p:cNvSpPr txBox="1">
              <a:spLocks noChangeArrowheads="1"/>
            </p:cNvSpPr>
            <p:nvPr/>
          </p:nvSpPr>
          <p:spPr bwMode="auto">
            <a:xfrm>
              <a:off x="1752" y="1238"/>
              <a:ext cx="370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130" name="Text Box 170"/>
            <p:cNvSpPr txBox="1">
              <a:spLocks noChangeArrowheads="1"/>
            </p:cNvSpPr>
            <p:nvPr/>
          </p:nvSpPr>
          <p:spPr bwMode="auto">
            <a:xfrm>
              <a:off x="1762" y="1684"/>
              <a:ext cx="370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131" name="Text Box 171"/>
            <p:cNvSpPr txBox="1">
              <a:spLocks noChangeArrowheads="1"/>
            </p:cNvSpPr>
            <p:nvPr/>
          </p:nvSpPr>
          <p:spPr bwMode="auto">
            <a:xfrm>
              <a:off x="1762" y="2510"/>
              <a:ext cx="370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1</a:t>
              </a:r>
            </a:p>
          </p:txBody>
        </p:sp>
        <p:sp>
          <p:nvSpPr>
            <p:cNvPr id="132" name="Text Box 172"/>
            <p:cNvSpPr txBox="1">
              <a:spLocks noChangeArrowheads="1"/>
            </p:cNvSpPr>
            <p:nvPr/>
          </p:nvSpPr>
          <p:spPr bwMode="auto">
            <a:xfrm>
              <a:off x="2229" y="1684"/>
              <a:ext cx="370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</p:grpSp>
      <p:grpSp>
        <p:nvGrpSpPr>
          <p:cNvPr id="174" name="Group 173"/>
          <p:cNvGrpSpPr/>
          <p:nvPr/>
        </p:nvGrpSpPr>
        <p:grpSpPr bwMode="auto">
          <a:xfrm>
            <a:off x="1679930" y="3148521"/>
            <a:ext cx="2813050" cy="1208088"/>
            <a:chOff x="1065" y="1902"/>
            <a:chExt cx="1772" cy="761"/>
          </a:xfrm>
        </p:grpSpPr>
        <p:sp>
          <p:nvSpPr>
            <p:cNvPr id="175" name="Text Box 174"/>
            <p:cNvSpPr txBox="1">
              <a:spLocks noChangeArrowheads="1"/>
            </p:cNvSpPr>
            <p:nvPr/>
          </p:nvSpPr>
          <p:spPr bwMode="auto">
            <a:xfrm>
              <a:off x="1989" y="2326"/>
              <a:ext cx="35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×</a:t>
              </a:r>
            </a:p>
          </p:txBody>
        </p:sp>
        <p:sp>
          <p:nvSpPr>
            <p:cNvPr id="176" name="Text Box 175"/>
            <p:cNvSpPr txBox="1">
              <a:spLocks noChangeArrowheads="1"/>
            </p:cNvSpPr>
            <p:nvPr/>
          </p:nvSpPr>
          <p:spPr bwMode="auto">
            <a:xfrm>
              <a:off x="2478" y="2336"/>
              <a:ext cx="35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×</a:t>
              </a:r>
            </a:p>
          </p:txBody>
        </p:sp>
        <p:sp>
          <p:nvSpPr>
            <p:cNvPr id="177" name="Text Box 176"/>
            <p:cNvSpPr txBox="1">
              <a:spLocks noChangeArrowheads="1"/>
            </p:cNvSpPr>
            <p:nvPr/>
          </p:nvSpPr>
          <p:spPr bwMode="auto">
            <a:xfrm>
              <a:off x="2467" y="1913"/>
              <a:ext cx="35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×</a:t>
              </a:r>
            </a:p>
          </p:txBody>
        </p:sp>
        <p:sp>
          <p:nvSpPr>
            <p:cNvPr id="178" name="Text Box 177"/>
            <p:cNvSpPr txBox="1">
              <a:spLocks noChangeArrowheads="1"/>
            </p:cNvSpPr>
            <p:nvPr/>
          </p:nvSpPr>
          <p:spPr bwMode="auto">
            <a:xfrm>
              <a:off x="1978" y="1913"/>
              <a:ext cx="35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×</a:t>
              </a:r>
            </a:p>
          </p:txBody>
        </p:sp>
        <p:sp>
          <p:nvSpPr>
            <p:cNvPr id="179" name="Text Box 178"/>
            <p:cNvSpPr txBox="1">
              <a:spLocks noChangeArrowheads="1"/>
            </p:cNvSpPr>
            <p:nvPr/>
          </p:nvSpPr>
          <p:spPr bwMode="auto">
            <a:xfrm>
              <a:off x="1543" y="1913"/>
              <a:ext cx="35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×</a:t>
              </a:r>
            </a:p>
          </p:txBody>
        </p:sp>
        <p:sp>
          <p:nvSpPr>
            <p:cNvPr id="180" name="Text Box 179"/>
            <p:cNvSpPr txBox="1">
              <a:spLocks noChangeArrowheads="1"/>
            </p:cNvSpPr>
            <p:nvPr/>
          </p:nvSpPr>
          <p:spPr bwMode="auto">
            <a:xfrm>
              <a:off x="1065" y="1902"/>
              <a:ext cx="35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×</a:t>
              </a:r>
            </a:p>
          </p:txBody>
        </p:sp>
      </p:grpSp>
      <p:sp>
        <p:nvSpPr>
          <p:cNvPr id="181" name="AutoShape 180"/>
          <p:cNvSpPr>
            <a:spLocks noChangeArrowheads="1"/>
          </p:cNvSpPr>
          <p:nvPr/>
        </p:nvSpPr>
        <p:spPr bwMode="auto">
          <a:xfrm>
            <a:off x="2421292" y="1872171"/>
            <a:ext cx="1157288" cy="2449513"/>
          </a:xfrm>
          <a:prstGeom prst="roundRect">
            <a:avLst>
              <a:gd name="adj" fmla="val 16667"/>
            </a:avLst>
          </a:prstGeom>
          <a:solidFill>
            <a:srgbClr val="FF0000">
              <a:alpha val="45000"/>
            </a:srgbClr>
          </a:solidFill>
          <a:ln w="38100">
            <a:solidFill>
              <a:srgbClr val="FF0000"/>
            </a:solidFill>
            <a:prstDash val="sysDot"/>
            <a:rou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2" name="Text Box 181"/>
          <p:cNvSpPr txBox="1">
            <a:spLocks noChangeArrowheads="1"/>
          </p:cNvSpPr>
          <p:nvPr/>
        </p:nvSpPr>
        <p:spPr bwMode="auto">
          <a:xfrm>
            <a:off x="1144942" y="4632834"/>
            <a:ext cx="9826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F=D</a:t>
            </a:r>
          </a:p>
        </p:txBody>
      </p:sp>
      <p:sp>
        <p:nvSpPr>
          <p:cNvPr id="183" name="Text Box 182"/>
          <p:cNvSpPr txBox="1">
            <a:spLocks noChangeArrowheads="1"/>
          </p:cNvSpPr>
          <p:nvPr/>
        </p:nvSpPr>
        <p:spPr bwMode="auto">
          <a:xfrm>
            <a:off x="1111605" y="5113846"/>
            <a:ext cx="4227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</a:t>
            </a:r>
            <a:r>
              <a:rPr kumimoji="1" lang="en-US" altLang="zh-CN" sz="2800" b="1" i="0" u="none" strike="noStrike" kern="1200" cap="none" spc="0" normalizeH="0" baseline="-2500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(10,11,12,13,14,15)=0</a:t>
            </a:r>
          </a:p>
        </p:txBody>
      </p:sp>
      <p:sp>
        <p:nvSpPr>
          <p:cNvPr id="184" name="AutoShape 183"/>
          <p:cNvSpPr/>
          <p:nvPr/>
        </p:nvSpPr>
        <p:spPr bwMode="auto">
          <a:xfrm>
            <a:off x="851255" y="4648709"/>
            <a:ext cx="327025" cy="1001712"/>
          </a:xfrm>
          <a:prstGeom prst="leftBrace">
            <a:avLst>
              <a:gd name="adj1" fmla="val 25526"/>
              <a:gd name="adj2" fmla="val 51824"/>
            </a:avLst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85" name="Group 184"/>
          <p:cNvGrpSpPr/>
          <p:nvPr/>
        </p:nvGrpSpPr>
        <p:grpSpPr bwMode="auto">
          <a:xfrm>
            <a:off x="886180" y="5721859"/>
            <a:ext cx="3090862" cy="1055687"/>
            <a:chOff x="271" y="3556"/>
            <a:chExt cx="1947" cy="665"/>
          </a:xfrm>
        </p:grpSpPr>
        <p:sp>
          <p:nvSpPr>
            <p:cNvPr id="186" name="Text Box 185"/>
            <p:cNvSpPr txBox="1">
              <a:spLocks noChangeArrowheads="1"/>
            </p:cNvSpPr>
            <p:nvPr/>
          </p:nvSpPr>
          <p:spPr bwMode="auto">
            <a:xfrm>
              <a:off x="271" y="3663"/>
              <a:ext cx="5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或：</a:t>
              </a:r>
            </a:p>
          </p:txBody>
        </p:sp>
        <p:sp>
          <p:nvSpPr>
            <p:cNvPr id="187" name="AutoShape 186"/>
            <p:cNvSpPr/>
            <p:nvPr/>
          </p:nvSpPr>
          <p:spPr bwMode="auto">
            <a:xfrm>
              <a:off x="739" y="3630"/>
              <a:ext cx="227" cy="533"/>
            </a:xfrm>
            <a:prstGeom prst="leftBrace">
              <a:avLst>
                <a:gd name="adj1" fmla="val 19567"/>
                <a:gd name="adj2" fmla="val 51824"/>
              </a:avLst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8" name="Text Box 187"/>
            <p:cNvSpPr txBox="1">
              <a:spLocks noChangeArrowheads="1"/>
            </p:cNvSpPr>
            <p:nvPr/>
          </p:nvSpPr>
          <p:spPr bwMode="auto">
            <a:xfrm>
              <a:off x="956" y="3556"/>
              <a:ext cx="61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F=D</a:t>
              </a:r>
            </a:p>
          </p:txBody>
        </p:sp>
        <p:sp>
          <p:nvSpPr>
            <p:cNvPr id="189" name="Text Box 188"/>
            <p:cNvSpPr txBox="1">
              <a:spLocks noChangeArrowheads="1"/>
            </p:cNvSpPr>
            <p:nvPr/>
          </p:nvSpPr>
          <p:spPr bwMode="auto">
            <a:xfrm>
              <a:off x="924" y="3894"/>
              <a:ext cx="129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AB+AC=0</a:t>
              </a: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83344" y="6336506"/>
            <a:ext cx="903288" cy="338137"/>
          </a:xfrm>
        </p:spPr>
        <p:txBody>
          <a:bodyPr/>
          <a:lstStyle/>
          <a:p>
            <a:pPr>
              <a:defRPr/>
            </a:pPr>
            <a:fld id="{D786AB32-464C-401F-BFCA-223EB6557C7E}" type="slidenum">
              <a:rPr lang="en-US" altLang="zh-CN" smtClean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106</a:t>
            </a:fld>
            <a:endParaRPr lang="en-US" altLang="zh-CN" dirty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4000" y="212725"/>
            <a:ext cx="2434590" cy="50482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 kern="1200">
                <a:solidFill>
                  <a:schemeClr val="tx2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函数最佳化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】</a:t>
            </a:r>
          </a:p>
        </p:txBody>
      </p:sp>
      <p:grpSp>
        <p:nvGrpSpPr>
          <p:cNvPr id="6" name="Group 3"/>
          <p:cNvGrpSpPr/>
          <p:nvPr/>
        </p:nvGrpSpPr>
        <p:grpSpPr bwMode="auto">
          <a:xfrm>
            <a:off x="1585913" y="482600"/>
            <a:ext cx="2846387" cy="1211263"/>
            <a:chOff x="1141" y="1098"/>
            <a:chExt cx="1793" cy="763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1304" y="1130"/>
              <a:ext cx="1630" cy="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F=AB+BC+AC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G=AB+BC</a:t>
              </a:r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782" y="1185"/>
              <a:ext cx="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2239" y="1185"/>
              <a:ext cx="12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543" y="1185"/>
              <a:ext cx="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1684" y="1598"/>
              <a:ext cx="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107" y="1598"/>
              <a:ext cx="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AutoShape 10"/>
            <p:cNvSpPr/>
            <p:nvPr/>
          </p:nvSpPr>
          <p:spPr bwMode="auto">
            <a:xfrm>
              <a:off x="1141" y="1098"/>
              <a:ext cx="196" cy="761"/>
            </a:xfrm>
            <a:prstGeom prst="leftBrace">
              <a:avLst>
                <a:gd name="adj1" fmla="val 32355"/>
                <a:gd name="adj2" fmla="val 50000"/>
              </a:avLst>
            </a:prstGeom>
            <a:noFill/>
            <a:ln w="3810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AutoShape 11"/>
          <p:cNvSpPr>
            <a:spLocks noChangeArrowheads="1"/>
          </p:cNvSpPr>
          <p:nvPr/>
        </p:nvSpPr>
        <p:spPr bwMode="auto">
          <a:xfrm>
            <a:off x="4381500" y="1050925"/>
            <a:ext cx="846138" cy="120650"/>
          </a:xfrm>
          <a:prstGeom prst="rightArrow">
            <a:avLst>
              <a:gd name="adj1" fmla="val 50000"/>
              <a:gd name="adj2" fmla="val 175329"/>
            </a:avLst>
          </a:prstGeom>
          <a:solidFill>
            <a:srgbClr val="FF0000"/>
          </a:solidFill>
          <a:ln w="3810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5" name="Group 12"/>
          <p:cNvGrpSpPr/>
          <p:nvPr/>
        </p:nvGrpSpPr>
        <p:grpSpPr bwMode="auto">
          <a:xfrm>
            <a:off x="5641975" y="395288"/>
            <a:ext cx="2811463" cy="1316037"/>
            <a:chOff x="1066" y="2282"/>
            <a:chExt cx="1771" cy="829"/>
          </a:xfrm>
        </p:grpSpPr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1228" y="2380"/>
              <a:ext cx="1609" cy="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F=AB BC AC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G=AB BC</a:t>
              </a:r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1706" y="2434"/>
              <a:ext cx="131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2087" y="2434"/>
              <a:ext cx="131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2326" y="2434"/>
              <a:ext cx="131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1608" y="2847"/>
              <a:ext cx="13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1956" y="2847"/>
              <a:ext cx="13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1587" y="2391"/>
              <a:ext cx="2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1935" y="2391"/>
              <a:ext cx="271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2326" y="2391"/>
              <a:ext cx="271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>
              <a:off x="1598" y="2804"/>
              <a:ext cx="271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1956" y="2804"/>
              <a:ext cx="2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>
              <a:off x="1587" y="2347"/>
              <a:ext cx="1021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>
              <a:off x="1587" y="2760"/>
              <a:ext cx="68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AutoShape 26"/>
            <p:cNvSpPr/>
            <p:nvPr/>
          </p:nvSpPr>
          <p:spPr bwMode="auto">
            <a:xfrm>
              <a:off x="1066" y="2282"/>
              <a:ext cx="184" cy="772"/>
            </a:xfrm>
            <a:prstGeom prst="leftBrace">
              <a:avLst>
                <a:gd name="adj1" fmla="val 34964"/>
                <a:gd name="adj2" fmla="val 50000"/>
              </a:avLst>
            </a:prstGeom>
            <a:noFill/>
            <a:ln w="3810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2830513" y="1846263"/>
            <a:ext cx="447674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共需要七个“与非”门</a:t>
            </a:r>
          </a:p>
        </p:txBody>
      </p:sp>
      <p:grpSp>
        <p:nvGrpSpPr>
          <p:cNvPr id="31" name="Group 28"/>
          <p:cNvGrpSpPr/>
          <p:nvPr/>
        </p:nvGrpSpPr>
        <p:grpSpPr bwMode="auto">
          <a:xfrm>
            <a:off x="355600" y="2276475"/>
            <a:ext cx="3722688" cy="1985963"/>
            <a:chOff x="514" y="886"/>
            <a:chExt cx="2345" cy="1251"/>
          </a:xfrm>
        </p:grpSpPr>
        <p:grpSp>
          <p:nvGrpSpPr>
            <p:cNvPr id="32" name="Group 29"/>
            <p:cNvGrpSpPr/>
            <p:nvPr/>
          </p:nvGrpSpPr>
          <p:grpSpPr bwMode="auto">
            <a:xfrm>
              <a:off x="514" y="886"/>
              <a:ext cx="2345" cy="1251"/>
              <a:chOff x="1037" y="886"/>
              <a:chExt cx="2345" cy="1251"/>
            </a:xfrm>
          </p:grpSpPr>
          <p:sp>
            <p:nvSpPr>
              <p:cNvPr id="39" name="Rectangle 30"/>
              <p:cNvSpPr>
                <a:spLocks noChangeArrowheads="1"/>
              </p:cNvSpPr>
              <p:nvPr/>
            </p:nvSpPr>
            <p:spPr bwMode="auto">
              <a:xfrm>
                <a:off x="2885" y="1740"/>
                <a:ext cx="497" cy="39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ectangle 31"/>
              <p:cNvSpPr>
                <a:spLocks noChangeArrowheads="1"/>
              </p:cNvSpPr>
              <p:nvPr/>
            </p:nvSpPr>
            <p:spPr bwMode="auto">
              <a:xfrm>
                <a:off x="2387" y="1740"/>
                <a:ext cx="498" cy="39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32"/>
              <p:cNvSpPr>
                <a:spLocks noChangeArrowheads="1"/>
              </p:cNvSpPr>
              <p:nvPr/>
            </p:nvSpPr>
            <p:spPr bwMode="auto">
              <a:xfrm>
                <a:off x="1890" y="1740"/>
                <a:ext cx="497" cy="39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Rectangle 33"/>
              <p:cNvSpPr>
                <a:spLocks noChangeArrowheads="1"/>
              </p:cNvSpPr>
              <p:nvPr/>
            </p:nvSpPr>
            <p:spPr bwMode="auto">
              <a:xfrm>
                <a:off x="1392" y="1740"/>
                <a:ext cx="498" cy="39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 34"/>
              <p:cNvSpPr>
                <a:spLocks noChangeArrowheads="1"/>
              </p:cNvSpPr>
              <p:nvPr/>
            </p:nvSpPr>
            <p:spPr bwMode="auto">
              <a:xfrm>
                <a:off x="2885" y="1343"/>
                <a:ext cx="497" cy="39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35"/>
              <p:cNvSpPr>
                <a:spLocks noChangeArrowheads="1"/>
              </p:cNvSpPr>
              <p:nvPr/>
            </p:nvSpPr>
            <p:spPr bwMode="auto">
              <a:xfrm>
                <a:off x="2387" y="1343"/>
                <a:ext cx="498" cy="39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Rectangle 36"/>
              <p:cNvSpPr>
                <a:spLocks noChangeArrowheads="1"/>
              </p:cNvSpPr>
              <p:nvPr/>
            </p:nvSpPr>
            <p:spPr bwMode="auto">
              <a:xfrm>
                <a:off x="1890" y="1343"/>
                <a:ext cx="497" cy="39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Rectangle 37"/>
              <p:cNvSpPr>
                <a:spLocks noChangeArrowheads="1"/>
              </p:cNvSpPr>
              <p:nvPr/>
            </p:nvSpPr>
            <p:spPr bwMode="auto">
              <a:xfrm>
                <a:off x="1392" y="1343"/>
                <a:ext cx="498" cy="39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anose="05000000000000000000" pitchFamily="2" charset="2"/>
                  <a:buNone/>
                  <a:defRPr/>
                </a:pPr>
                <a:endParaRPr kumimoji="1" lang="zh-CN" altLang="zh-CN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Line 38"/>
              <p:cNvSpPr>
                <a:spLocks noChangeShapeType="1"/>
              </p:cNvSpPr>
              <p:nvPr/>
            </p:nvSpPr>
            <p:spPr bwMode="auto">
              <a:xfrm>
                <a:off x="1392" y="1343"/>
                <a:ext cx="1990" cy="0"/>
              </a:xfrm>
              <a:prstGeom prst="line">
                <a:avLst/>
              </a:prstGeom>
              <a:noFill/>
              <a:ln w="38100" cap="sq">
                <a:solidFill>
                  <a:schemeClr val="bg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Line 39"/>
              <p:cNvSpPr>
                <a:spLocks noChangeShapeType="1"/>
              </p:cNvSpPr>
              <p:nvPr/>
            </p:nvSpPr>
            <p:spPr bwMode="auto">
              <a:xfrm>
                <a:off x="1392" y="1740"/>
                <a:ext cx="199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Line 40"/>
              <p:cNvSpPr>
                <a:spLocks noChangeShapeType="1"/>
              </p:cNvSpPr>
              <p:nvPr/>
            </p:nvSpPr>
            <p:spPr bwMode="auto">
              <a:xfrm>
                <a:off x="1392" y="2137"/>
                <a:ext cx="1990" cy="0"/>
              </a:xfrm>
              <a:prstGeom prst="line">
                <a:avLst/>
              </a:prstGeom>
              <a:noFill/>
              <a:ln w="38100" cap="sq">
                <a:solidFill>
                  <a:schemeClr val="bg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Line 41"/>
              <p:cNvSpPr>
                <a:spLocks noChangeShapeType="1"/>
              </p:cNvSpPr>
              <p:nvPr/>
            </p:nvSpPr>
            <p:spPr bwMode="auto">
              <a:xfrm>
                <a:off x="1392" y="1343"/>
                <a:ext cx="0" cy="794"/>
              </a:xfrm>
              <a:prstGeom prst="line">
                <a:avLst/>
              </a:prstGeom>
              <a:noFill/>
              <a:ln w="38100" cap="sq">
                <a:solidFill>
                  <a:schemeClr val="bg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Line 42"/>
              <p:cNvSpPr>
                <a:spLocks noChangeShapeType="1"/>
              </p:cNvSpPr>
              <p:nvPr/>
            </p:nvSpPr>
            <p:spPr bwMode="auto">
              <a:xfrm>
                <a:off x="1890" y="1343"/>
                <a:ext cx="0" cy="794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Line 43"/>
              <p:cNvSpPr>
                <a:spLocks noChangeShapeType="1"/>
              </p:cNvSpPr>
              <p:nvPr/>
            </p:nvSpPr>
            <p:spPr bwMode="auto">
              <a:xfrm>
                <a:off x="2387" y="1343"/>
                <a:ext cx="0" cy="794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Line 44"/>
              <p:cNvSpPr>
                <a:spLocks noChangeShapeType="1"/>
              </p:cNvSpPr>
              <p:nvPr/>
            </p:nvSpPr>
            <p:spPr bwMode="auto">
              <a:xfrm>
                <a:off x="2885" y="1343"/>
                <a:ext cx="0" cy="794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Line 45"/>
              <p:cNvSpPr>
                <a:spLocks noChangeShapeType="1"/>
              </p:cNvSpPr>
              <p:nvPr/>
            </p:nvSpPr>
            <p:spPr bwMode="auto">
              <a:xfrm>
                <a:off x="3382" y="1343"/>
                <a:ext cx="0" cy="794"/>
              </a:xfrm>
              <a:prstGeom prst="line">
                <a:avLst/>
              </a:prstGeom>
              <a:noFill/>
              <a:ln w="38100" cap="sq">
                <a:solidFill>
                  <a:schemeClr val="bg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Line 46"/>
              <p:cNvSpPr>
                <a:spLocks noChangeShapeType="1"/>
              </p:cNvSpPr>
              <p:nvPr/>
            </p:nvSpPr>
            <p:spPr bwMode="auto">
              <a:xfrm>
                <a:off x="1113" y="1065"/>
                <a:ext cx="279" cy="278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Text Box 47"/>
              <p:cNvSpPr txBox="1">
                <a:spLocks noChangeArrowheads="1"/>
              </p:cNvSpPr>
              <p:nvPr/>
            </p:nvSpPr>
            <p:spPr bwMode="auto">
              <a:xfrm>
                <a:off x="1150" y="886"/>
                <a:ext cx="273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57" name="Text Box 48"/>
              <p:cNvSpPr txBox="1">
                <a:spLocks noChangeArrowheads="1"/>
              </p:cNvSpPr>
              <p:nvPr/>
            </p:nvSpPr>
            <p:spPr bwMode="auto">
              <a:xfrm>
                <a:off x="1266" y="1024"/>
                <a:ext cx="273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58" name="Text Box 49"/>
              <p:cNvSpPr txBox="1">
                <a:spLocks noChangeArrowheads="1"/>
              </p:cNvSpPr>
              <p:nvPr/>
            </p:nvSpPr>
            <p:spPr bwMode="auto">
              <a:xfrm>
                <a:off x="1037" y="1160"/>
                <a:ext cx="273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59" name="Text Box 50"/>
              <p:cNvSpPr txBox="1">
                <a:spLocks noChangeArrowheads="1"/>
              </p:cNvSpPr>
              <p:nvPr/>
            </p:nvSpPr>
            <p:spPr bwMode="auto">
              <a:xfrm>
                <a:off x="1163" y="1784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60" name="Text Box 51"/>
              <p:cNvSpPr txBox="1">
                <a:spLocks noChangeArrowheads="1"/>
              </p:cNvSpPr>
              <p:nvPr/>
            </p:nvSpPr>
            <p:spPr bwMode="auto">
              <a:xfrm>
                <a:off x="1183" y="1382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61" name="Text Box 52"/>
              <p:cNvSpPr txBox="1">
                <a:spLocks noChangeArrowheads="1"/>
              </p:cNvSpPr>
              <p:nvPr/>
            </p:nvSpPr>
            <p:spPr bwMode="auto">
              <a:xfrm>
                <a:off x="1453" y="1101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00</a:t>
                </a:r>
              </a:p>
            </p:txBody>
          </p:sp>
          <p:sp>
            <p:nvSpPr>
              <p:cNvPr id="62" name="Text Box 53"/>
              <p:cNvSpPr txBox="1">
                <a:spLocks noChangeArrowheads="1"/>
              </p:cNvSpPr>
              <p:nvPr/>
            </p:nvSpPr>
            <p:spPr bwMode="auto">
              <a:xfrm>
                <a:off x="2446" y="1102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63" name="Text Box 54"/>
              <p:cNvSpPr txBox="1">
                <a:spLocks noChangeArrowheads="1"/>
              </p:cNvSpPr>
              <p:nvPr/>
            </p:nvSpPr>
            <p:spPr bwMode="auto">
              <a:xfrm>
                <a:off x="1970" y="1091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01</a:t>
                </a:r>
              </a:p>
            </p:txBody>
          </p:sp>
          <p:sp>
            <p:nvSpPr>
              <p:cNvPr id="64" name="Text Box 55"/>
              <p:cNvSpPr txBox="1">
                <a:spLocks noChangeArrowheads="1"/>
              </p:cNvSpPr>
              <p:nvPr/>
            </p:nvSpPr>
            <p:spPr bwMode="auto">
              <a:xfrm>
                <a:off x="2939" y="1091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10</a:t>
                </a:r>
              </a:p>
            </p:txBody>
          </p:sp>
        </p:grpSp>
        <p:sp>
          <p:nvSpPr>
            <p:cNvPr id="33" name="Text Box 56"/>
            <p:cNvSpPr txBox="1">
              <a:spLocks noChangeArrowheads="1"/>
            </p:cNvSpPr>
            <p:nvPr/>
          </p:nvSpPr>
          <p:spPr bwMode="auto">
            <a:xfrm>
              <a:off x="1472" y="1376"/>
              <a:ext cx="320" cy="327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4" name="Text Box 57"/>
            <p:cNvSpPr txBox="1">
              <a:spLocks noChangeArrowheads="1"/>
            </p:cNvSpPr>
            <p:nvPr/>
          </p:nvSpPr>
          <p:spPr bwMode="auto">
            <a:xfrm>
              <a:off x="1984" y="1376"/>
              <a:ext cx="320" cy="327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5" name="Text Box 58"/>
            <p:cNvSpPr txBox="1">
              <a:spLocks noChangeArrowheads="1"/>
            </p:cNvSpPr>
            <p:nvPr/>
          </p:nvSpPr>
          <p:spPr bwMode="auto">
            <a:xfrm>
              <a:off x="2486" y="1376"/>
              <a:ext cx="320" cy="327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6" name="Text Box 59"/>
            <p:cNvSpPr txBox="1">
              <a:spLocks noChangeArrowheads="1"/>
            </p:cNvSpPr>
            <p:nvPr/>
          </p:nvSpPr>
          <p:spPr bwMode="auto">
            <a:xfrm>
              <a:off x="2475" y="1760"/>
              <a:ext cx="320" cy="327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7" name="Text Box 60"/>
            <p:cNvSpPr txBox="1">
              <a:spLocks noChangeArrowheads="1"/>
            </p:cNvSpPr>
            <p:nvPr/>
          </p:nvSpPr>
          <p:spPr bwMode="auto">
            <a:xfrm>
              <a:off x="1462" y="1771"/>
              <a:ext cx="320" cy="327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8" name="Text Box 61"/>
            <p:cNvSpPr txBox="1">
              <a:spLocks noChangeArrowheads="1"/>
            </p:cNvSpPr>
            <p:nvPr/>
          </p:nvSpPr>
          <p:spPr bwMode="auto">
            <a:xfrm>
              <a:off x="960" y="1771"/>
              <a:ext cx="320" cy="327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65" name="Group 133"/>
          <p:cNvGrpSpPr/>
          <p:nvPr/>
        </p:nvGrpSpPr>
        <p:grpSpPr bwMode="auto">
          <a:xfrm>
            <a:off x="4443413" y="2293938"/>
            <a:ext cx="3722687" cy="1985962"/>
            <a:chOff x="2799" y="1445"/>
            <a:chExt cx="2345" cy="1251"/>
          </a:xfrm>
        </p:grpSpPr>
        <p:grpSp>
          <p:nvGrpSpPr>
            <p:cNvPr id="66" name="Group 131"/>
            <p:cNvGrpSpPr/>
            <p:nvPr/>
          </p:nvGrpSpPr>
          <p:grpSpPr bwMode="auto">
            <a:xfrm>
              <a:off x="2799" y="1445"/>
              <a:ext cx="2345" cy="1251"/>
              <a:chOff x="2799" y="1445"/>
              <a:chExt cx="2345" cy="1251"/>
            </a:xfrm>
          </p:grpSpPr>
          <p:grpSp>
            <p:nvGrpSpPr>
              <p:cNvPr id="70" name="Group 63"/>
              <p:cNvGrpSpPr/>
              <p:nvPr/>
            </p:nvGrpSpPr>
            <p:grpSpPr bwMode="auto">
              <a:xfrm>
                <a:off x="2799" y="1445"/>
                <a:ext cx="2345" cy="1251"/>
                <a:chOff x="1037" y="886"/>
                <a:chExt cx="2345" cy="1251"/>
              </a:xfrm>
            </p:grpSpPr>
            <p:sp>
              <p:nvSpPr>
                <p:cNvPr id="75" name="Rectangle 64"/>
                <p:cNvSpPr>
                  <a:spLocks noChangeArrowheads="1"/>
                </p:cNvSpPr>
                <p:nvPr/>
              </p:nvSpPr>
              <p:spPr bwMode="auto">
                <a:xfrm>
                  <a:off x="2885" y="1740"/>
                  <a:ext cx="497" cy="397"/>
                </a:xfrm>
                <a:prstGeom prst="rect">
                  <a:avLst/>
                </a:prstGeom>
                <a:noFill/>
                <a:ln w="38100">
                  <a:solidFill>
                    <a:schemeClr val="bg2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Rectangle 65"/>
                <p:cNvSpPr>
                  <a:spLocks noChangeArrowheads="1"/>
                </p:cNvSpPr>
                <p:nvPr/>
              </p:nvSpPr>
              <p:spPr bwMode="auto">
                <a:xfrm>
                  <a:off x="2387" y="1740"/>
                  <a:ext cx="498" cy="397"/>
                </a:xfrm>
                <a:prstGeom prst="rect">
                  <a:avLst/>
                </a:prstGeom>
                <a:noFill/>
                <a:ln w="38100">
                  <a:solidFill>
                    <a:schemeClr val="bg2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7" name="Rectangle 66"/>
                <p:cNvSpPr>
                  <a:spLocks noChangeArrowheads="1"/>
                </p:cNvSpPr>
                <p:nvPr/>
              </p:nvSpPr>
              <p:spPr bwMode="auto">
                <a:xfrm>
                  <a:off x="1890" y="1740"/>
                  <a:ext cx="497" cy="397"/>
                </a:xfrm>
                <a:prstGeom prst="rect">
                  <a:avLst/>
                </a:prstGeom>
                <a:noFill/>
                <a:ln w="38100">
                  <a:solidFill>
                    <a:schemeClr val="bg2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8" name="Rectangle 67"/>
                <p:cNvSpPr>
                  <a:spLocks noChangeArrowheads="1"/>
                </p:cNvSpPr>
                <p:nvPr/>
              </p:nvSpPr>
              <p:spPr bwMode="auto">
                <a:xfrm>
                  <a:off x="1392" y="1740"/>
                  <a:ext cx="498" cy="397"/>
                </a:xfrm>
                <a:prstGeom prst="rect">
                  <a:avLst/>
                </a:prstGeom>
                <a:noFill/>
                <a:ln w="38100">
                  <a:solidFill>
                    <a:schemeClr val="bg2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Rectangle 68"/>
                <p:cNvSpPr>
                  <a:spLocks noChangeArrowheads="1"/>
                </p:cNvSpPr>
                <p:nvPr/>
              </p:nvSpPr>
              <p:spPr bwMode="auto">
                <a:xfrm>
                  <a:off x="2885" y="1343"/>
                  <a:ext cx="497" cy="397"/>
                </a:xfrm>
                <a:prstGeom prst="rect">
                  <a:avLst/>
                </a:prstGeom>
                <a:noFill/>
                <a:ln w="38100">
                  <a:solidFill>
                    <a:schemeClr val="bg2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r>
                    <a:rPr kumimoji="1" lang="en-US" altLang="zh-CN" sz="2800" b="1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80" name="Rectangle 69"/>
                <p:cNvSpPr>
                  <a:spLocks noChangeArrowheads="1"/>
                </p:cNvSpPr>
                <p:nvPr/>
              </p:nvSpPr>
              <p:spPr bwMode="auto">
                <a:xfrm>
                  <a:off x="2387" y="1343"/>
                  <a:ext cx="498" cy="397"/>
                </a:xfrm>
                <a:prstGeom prst="rect">
                  <a:avLst/>
                </a:prstGeom>
                <a:noFill/>
                <a:ln w="38100">
                  <a:solidFill>
                    <a:schemeClr val="bg2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Rectangle 70"/>
                <p:cNvSpPr>
                  <a:spLocks noChangeArrowheads="1"/>
                </p:cNvSpPr>
                <p:nvPr/>
              </p:nvSpPr>
              <p:spPr bwMode="auto">
                <a:xfrm>
                  <a:off x="1890" y="1343"/>
                  <a:ext cx="497" cy="397"/>
                </a:xfrm>
                <a:prstGeom prst="rect">
                  <a:avLst/>
                </a:prstGeom>
                <a:noFill/>
                <a:ln w="38100">
                  <a:solidFill>
                    <a:schemeClr val="bg2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Rectangle 71"/>
                <p:cNvSpPr>
                  <a:spLocks noChangeArrowheads="1"/>
                </p:cNvSpPr>
                <p:nvPr/>
              </p:nvSpPr>
              <p:spPr bwMode="auto">
                <a:xfrm>
                  <a:off x="1392" y="1343"/>
                  <a:ext cx="498" cy="397"/>
                </a:xfrm>
                <a:prstGeom prst="rect">
                  <a:avLst/>
                </a:prstGeom>
                <a:noFill/>
                <a:ln w="38100">
                  <a:solidFill>
                    <a:schemeClr val="bg2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60000"/>
                    <a:buFont typeface="Wingdings" panose="05000000000000000000" pitchFamily="2" charset="2"/>
                    <a:buNone/>
                    <a:defRPr/>
                  </a:pPr>
                  <a:endParaRPr kumimoji="1" lang="zh-CN" altLang="zh-CN" sz="2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Line 72"/>
                <p:cNvSpPr>
                  <a:spLocks noChangeShapeType="1"/>
                </p:cNvSpPr>
                <p:nvPr/>
              </p:nvSpPr>
              <p:spPr bwMode="auto">
                <a:xfrm>
                  <a:off x="1392" y="1343"/>
                  <a:ext cx="1990" cy="0"/>
                </a:xfrm>
                <a:prstGeom prst="line">
                  <a:avLst/>
                </a:prstGeom>
                <a:noFill/>
                <a:ln w="38100" cap="sq">
                  <a:solidFill>
                    <a:schemeClr val="bg2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Line 73"/>
                <p:cNvSpPr>
                  <a:spLocks noChangeShapeType="1"/>
                </p:cNvSpPr>
                <p:nvPr/>
              </p:nvSpPr>
              <p:spPr bwMode="auto">
                <a:xfrm>
                  <a:off x="1392" y="1740"/>
                  <a:ext cx="1990" cy="0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Line 74"/>
                <p:cNvSpPr>
                  <a:spLocks noChangeShapeType="1"/>
                </p:cNvSpPr>
                <p:nvPr/>
              </p:nvSpPr>
              <p:spPr bwMode="auto">
                <a:xfrm>
                  <a:off x="1392" y="2137"/>
                  <a:ext cx="1990" cy="0"/>
                </a:xfrm>
                <a:prstGeom prst="line">
                  <a:avLst/>
                </a:prstGeom>
                <a:noFill/>
                <a:ln w="38100" cap="sq">
                  <a:solidFill>
                    <a:schemeClr val="bg2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Line 75"/>
                <p:cNvSpPr>
                  <a:spLocks noChangeShapeType="1"/>
                </p:cNvSpPr>
                <p:nvPr/>
              </p:nvSpPr>
              <p:spPr bwMode="auto">
                <a:xfrm>
                  <a:off x="1392" y="1343"/>
                  <a:ext cx="0" cy="794"/>
                </a:xfrm>
                <a:prstGeom prst="line">
                  <a:avLst/>
                </a:prstGeom>
                <a:noFill/>
                <a:ln w="38100" cap="sq">
                  <a:solidFill>
                    <a:schemeClr val="bg2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Line 76"/>
                <p:cNvSpPr>
                  <a:spLocks noChangeShapeType="1"/>
                </p:cNvSpPr>
                <p:nvPr/>
              </p:nvSpPr>
              <p:spPr bwMode="auto">
                <a:xfrm>
                  <a:off x="1890" y="1343"/>
                  <a:ext cx="0" cy="79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" name="Line 77"/>
                <p:cNvSpPr>
                  <a:spLocks noChangeShapeType="1"/>
                </p:cNvSpPr>
                <p:nvPr/>
              </p:nvSpPr>
              <p:spPr bwMode="auto">
                <a:xfrm>
                  <a:off x="2387" y="1343"/>
                  <a:ext cx="0" cy="79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9" name="Line 78"/>
                <p:cNvSpPr>
                  <a:spLocks noChangeShapeType="1"/>
                </p:cNvSpPr>
                <p:nvPr/>
              </p:nvSpPr>
              <p:spPr bwMode="auto">
                <a:xfrm>
                  <a:off x="2885" y="1343"/>
                  <a:ext cx="0" cy="79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0" name="Line 79"/>
                <p:cNvSpPr>
                  <a:spLocks noChangeShapeType="1"/>
                </p:cNvSpPr>
                <p:nvPr/>
              </p:nvSpPr>
              <p:spPr bwMode="auto">
                <a:xfrm>
                  <a:off x="3382" y="1343"/>
                  <a:ext cx="0" cy="794"/>
                </a:xfrm>
                <a:prstGeom prst="line">
                  <a:avLst/>
                </a:prstGeom>
                <a:noFill/>
                <a:ln w="38100" cap="sq">
                  <a:solidFill>
                    <a:schemeClr val="bg2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1" name="Line 80"/>
                <p:cNvSpPr>
                  <a:spLocks noChangeShapeType="1"/>
                </p:cNvSpPr>
                <p:nvPr/>
              </p:nvSpPr>
              <p:spPr bwMode="auto">
                <a:xfrm>
                  <a:off x="1113" y="1065"/>
                  <a:ext cx="279" cy="278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Text Box 81"/>
                <p:cNvSpPr txBox="1">
                  <a:spLocks noChangeArrowheads="1"/>
                </p:cNvSpPr>
                <p:nvPr/>
              </p:nvSpPr>
              <p:spPr bwMode="auto">
                <a:xfrm>
                  <a:off x="1150" y="886"/>
                  <a:ext cx="27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B</a:t>
                  </a:r>
                </a:p>
              </p:txBody>
            </p:sp>
            <p:sp>
              <p:nvSpPr>
                <p:cNvPr id="93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1266" y="1024"/>
                  <a:ext cx="27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C</a:t>
                  </a:r>
                </a:p>
              </p:txBody>
            </p:sp>
            <p:sp>
              <p:nvSpPr>
                <p:cNvPr id="94" name="Text Box 83"/>
                <p:cNvSpPr txBox="1">
                  <a:spLocks noChangeArrowheads="1"/>
                </p:cNvSpPr>
                <p:nvPr/>
              </p:nvSpPr>
              <p:spPr bwMode="auto">
                <a:xfrm>
                  <a:off x="1037" y="1160"/>
                  <a:ext cx="27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A</a:t>
                  </a:r>
                </a:p>
              </p:txBody>
            </p:sp>
            <p:sp>
              <p:nvSpPr>
                <p:cNvPr id="95" name="Text Box 84"/>
                <p:cNvSpPr txBox="1">
                  <a:spLocks noChangeArrowheads="1"/>
                </p:cNvSpPr>
                <p:nvPr/>
              </p:nvSpPr>
              <p:spPr bwMode="auto">
                <a:xfrm>
                  <a:off x="1163" y="1784"/>
                  <a:ext cx="36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96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1183" y="1382"/>
                  <a:ext cx="36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97" name="Text Box 86"/>
                <p:cNvSpPr txBox="1">
                  <a:spLocks noChangeArrowheads="1"/>
                </p:cNvSpPr>
                <p:nvPr/>
              </p:nvSpPr>
              <p:spPr bwMode="auto">
                <a:xfrm>
                  <a:off x="1453" y="1101"/>
                  <a:ext cx="36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400" b="1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00</a:t>
                  </a:r>
                </a:p>
              </p:txBody>
            </p:sp>
            <p:sp>
              <p:nvSpPr>
                <p:cNvPr id="98" name="Text Box 87"/>
                <p:cNvSpPr txBox="1">
                  <a:spLocks noChangeArrowheads="1"/>
                </p:cNvSpPr>
                <p:nvPr/>
              </p:nvSpPr>
              <p:spPr bwMode="auto">
                <a:xfrm>
                  <a:off x="2446" y="1102"/>
                  <a:ext cx="36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11</a:t>
                  </a:r>
                </a:p>
              </p:txBody>
            </p:sp>
            <p:sp>
              <p:nvSpPr>
                <p:cNvPr id="99" name="Text Box 88"/>
                <p:cNvSpPr txBox="1">
                  <a:spLocks noChangeArrowheads="1"/>
                </p:cNvSpPr>
                <p:nvPr/>
              </p:nvSpPr>
              <p:spPr bwMode="auto">
                <a:xfrm>
                  <a:off x="1970" y="1091"/>
                  <a:ext cx="36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01</a:t>
                  </a:r>
                </a:p>
              </p:txBody>
            </p:sp>
            <p:sp>
              <p:nvSpPr>
                <p:cNvPr id="100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2939" y="1091"/>
                  <a:ext cx="36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10</a:t>
                  </a:r>
                </a:p>
              </p:txBody>
            </p:sp>
          </p:grpSp>
          <p:sp>
            <p:nvSpPr>
              <p:cNvPr id="71" name="Text Box 90"/>
              <p:cNvSpPr txBox="1">
                <a:spLocks noChangeArrowheads="1"/>
              </p:cNvSpPr>
              <p:nvPr/>
            </p:nvSpPr>
            <p:spPr bwMode="auto">
              <a:xfrm>
                <a:off x="3757" y="1935"/>
                <a:ext cx="320" cy="327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Text Box 91"/>
              <p:cNvSpPr txBox="1">
                <a:spLocks noChangeArrowheads="1"/>
              </p:cNvSpPr>
              <p:nvPr/>
            </p:nvSpPr>
            <p:spPr bwMode="auto">
              <a:xfrm>
                <a:off x="3754" y="2338"/>
                <a:ext cx="320" cy="327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73" name="Text Box 92"/>
              <p:cNvSpPr txBox="1">
                <a:spLocks noChangeArrowheads="1"/>
              </p:cNvSpPr>
              <p:nvPr/>
            </p:nvSpPr>
            <p:spPr bwMode="auto">
              <a:xfrm>
                <a:off x="4259" y="1928"/>
                <a:ext cx="320" cy="327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74" name="Text Box 93"/>
              <p:cNvSpPr txBox="1">
                <a:spLocks noChangeArrowheads="1"/>
              </p:cNvSpPr>
              <p:nvPr/>
            </p:nvSpPr>
            <p:spPr bwMode="auto">
              <a:xfrm>
                <a:off x="3739" y="1928"/>
                <a:ext cx="320" cy="327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67" name="Group 132"/>
            <p:cNvGrpSpPr/>
            <p:nvPr/>
          </p:nvGrpSpPr>
          <p:grpSpPr bwMode="auto">
            <a:xfrm>
              <a:off x="3735" y="1971"/>
              <a:ext cx="1261" cy="675"/>
              <a:chOff x="3735" y="1971"/>
              <a:chExt cx="1261" cy="675"/>
            </a:xfrm>
          </p:grpSpPr>
          <p:sp>
            <p:nvSpPr>
              <p:cNvPr id="68" name="AutoShape 95"/>
              <p:cNvSpPr>
                <a:spLocks noChangeArrowheads="1"/>
              </p:cNvSpPr>
              <p:nvPr/>
            </p:nvSpPr>
            <p:spPr bwMode="auto">
              <a:xfrm>
                <a:off x="3735" y="2005"/>
                <a:ext cx="260" cy="641"/>
              </a:xfrm>
              <a:prstGeom prst="roundRect">
                <a:avLst>
                  <a:gd name="adj" fmla="val 16667"/>
                </a:avLst>
              </a:prstGeom>
              <a:solidFill>
                <a:srgbClr val="FF0000">
                  <a:alpha val="44000"/>
                </a:srgbClr>
              </a:solidFill>
              <a:ln w="38100">
                <a:solidFill>
                  <a:schemeClr val="bg2"/>
                </a:solidFill>
                <a:prstDash val="sysDot"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AutoShape 96"/>
              <p:cNvSpPr>
                <a:spLocks noChangeArrowheads="1"/>
              </p:cNvSpPr>
              <p:nvPr/>
            </p:nvSpPr>
            <p:spPr bwMode="auto">
              <a:xfrm>
                <a:off x="4232" y="1971"/>
                <a:ext cx="764" cy="238"/>
              </a:xfrm>
              <a:prstGeom prst="roundRect">
                <a:avLst>
                  <a:gd name="adj" fmla="val 16667"/>
                </a:avLst>
              </a:prstGeom>
              <a:solidFill>
                <a:srgbClr val="FF0000">
                  <a:alpha val="42000"/>
                </a:srgbClr>
              </a:solidFill>
              <a:ln w="38100">
                <a:solidFill>
                  <a:schemeClr val="bg2"/>
                </a:solidFill>
                <a:prstDash val="sysDot"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1" name="Group 102"/>
          <p:cNvGrpSpPr/>
          <p:nvPr/>
        </p:nvGrpSpPr>
        <p:grpSpPr bwMode="auto">
          <a:xfrm>
            <a:off x="834453" y="4524375"/>
            <a:ext cx="2846388" cy="1211263"/>
            <a:chOff x="521" y="2868"/>
            <a:chExt cx="1793" cy="763"/>
          </a:xfrm>
        </p:grpSpPr>
        <p:sp>
          <p:nvSpPr>
            <p:cNvPr id="102" name="Text Box 103"/>
            <p:cNvSpPr txBox="1">
              <a:spLocks noChangeArrowheads="1"/>
            </p:cNvSpPr>
            <p:nvPr/>
          </p:nvSpPr>
          <p:spPr bwMode="auto">
            <a:xfrm>
              <a:off x="684" y="2900"/>
              <a:ext cx="1630" cy="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F=AB+BC+AC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G=AB+BC</a:t>
              </a:r>
            </a:p>
          </p:txBody>
        </p:sp>
        <p:sp>
          <p:nvSpPr>
            <p:cNvPr id="103" name="Line 104"/>
            <p:cNvSpPr>
              <a:spLocks noChangeShapeType="1"/>
            </p:cNvSpPr>
            <p:nvPr/>
          </p:nvSpPr>
          <p:spPr bwMode="auto">
            <a:xfrm>
              <a:off x="1030" y="2955"/>
              <a:ext cx="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" name="Line 105"/>
            <p:cNvSpPr>
              <a:spLocks noChangeShapeType="1"/>
            </p:cNvSpPr>
            <p:nvPr/>
          </p:nvSpPr>
          <p:spPr bwMode="auto">
            <a:xfrm>
              <a:off x="1454" y="2955"/>
              <a:ext cx="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5" name="Line 106"/>
            <p:cNvSpPr>
              <a:spLocks noChangeShapeType="1"/>
            </p:cNvSpPr>
            <p:nvPr/>
          </p:nvSpPr>
          <p:spPr bwMode="auto">
            <a:xfrm>
              <a:off x="2077" y="2955"/>
              <a:ext cx="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Line 107"/>
            <p:cNvSpPr>
              <a:spLocks noChangeShapeType="1"/>
            </p:cNvSpPr>
            <p:nvPr/>
          </p:nvSpPr>
          <p:spPr bwMode="auto">
            <a:xfrm>
              <a:off x="1064" y="3368"/>
              <a:ext cx="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Line 108"/>
            <p:cNvSpPr>
              <a:spLocks noChangeShapeType="1"/>
            </p:cNvSpPr>
            <p:nvPr/>
          </p:nvSpPr>
          <p:spPr bwMode="auto">
            <a:xfrm>
              <a:off x="1487" y="3368"/>
              <a:ext cx="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AutoShape 109"/>
            <p:cNvSpPr/>
            <p:nvPr/>
          </p:nvSpPr>
          <p:spPr bwMode="auto">
            <a:xfrm>
              <a:off x="521" y="2868"/>
              <a:ext cx="196" cy="761"/>
            </a:xfrm>
            <a:prstGeom prst="leftBrace">
              <a:avLst>
                <a:gd name="adj1" fmla="val 32355"/>
                <a:gd name="adj2" fmla="val 50000"/>
              </a:avLst>
            </a:prstGeom>
            <a:noFill/>
            <a:ln w="3810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9" name="AutoShape 110"/>
          <p:cNvSpPr>
            <a:spLocks noChangeArrowheads="1"/>
          </p:cNvSpPr>
          <p:nvPr/>
        </p:nvSpPr>
        <p:spPr bwMode="auto">
          <a:xfrm>
            <a:off x="4172966" y="5191125"/>
            <a:ext cx="846137" cy="120650"/>
          </a:xfrm>
          <a:prstGeom prst="rightArrow">
            <a:avLst>
              <a:gd name="adj1" fmla="val 50000"/>
              <a:gd name="adj2" fmla="val 175329"/>
            </a:avLst>
          </a:prstGeom>
          <a:solidFill>
            <a:srgbClr val="FF0000"/>
          </a:solidFill>
          <a:ln w="3810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10" name="Group 111"/>
          <p:cNvGrpSpPr/>
          <p:nvPr/>
        </p:nvGrpSpPr>
        <p:grpSpPr bwMode="auto">
          <a:xfrm>
            <a:off x="5209603" y="4500563"/>
            <a:ext cx="2811463" cy="1316037"/>
            <a:chOff x="2935" y="2814"/>
            <a:chExt cx="1771" cy="829"/>
          </a:xfrm>
        </p:grpSpPr>
        <p:sp>
          <p:nvSpPr>
            <p:cNvPr id="111" name="Text Box 112"/>
            <p:cNvSpPr txBox="1">
              <a:spLocks noChangeArrowheads="1"/>
            </p:cNvSpPr>
            <p:nvPr/>
          </p:nvSpPr>
          <p:spPr bwMode="auto">
            <a:xfrm>
              <a:off x="3097" y="2912"/>
              <a:ext cx="1609" cy="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F=AB BC AC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G=AB BC</a:t>
              </a:r>
            </a:p>
          </p:txBody>
        </p:sp>
        <p:sp>
          <p:nvSpPr>
            <p:cNvPr id="112" name="Line 113"/>
            <p:cNvSpPr>
              <a:spLocks noChangeShapeType="1"/>
            </p:cNvSpPr>
            <p:nvPr/>
          </p:nvSpPr>
          <p:spPr bwMode="auto">
            <a:xfrm>
              <a:off x="3443" y="2966"/>
              <a:ext cx="13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Line 114"/>
            <p:cNvSpPr>
              <a:spLocks noChangeShapeType="1"/>
            </p:cNvSpPr>
            <p:nvPr/>
          </p:nvSpPr>
          <p:spPr bwMode="auto">
            <a:xfrm>
              <a:off x="3780" y="2966"/>
              <a:ext cx="13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4" name="Line 115"/>
            <p:cNvSpPr>
              <a:spLocks noChangeShapeType="1"/>
            </p:cNvSpPr>
            <p:nvPr/>
          </p:nvSpPr>
          <p:spPr bwMode="auto">
            <a:xfrm>
              <a:off x="4338" y="2966"/>
              <a:ext cx="13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" name="Line 116"/>
            <p:cNvSpPr>
              <a:spLocks noChangeShapeType="1"/>
            </p:cNvSpPr>
            <p:nvPr/>
          </p:nvSpPr>
          <p:spPr bwMode="auto">
            <a:xfrm>
              <a:off x="3477" y="3379"/>
              <a:ext cx="13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6" name="Line 117"/>
            <p:cNvSpPr>
              <a:spLocks noChangeShapeType="1"/>
            </p:cNvSpPr>
            <p:nvPr/>
          </p:nvSpPr>
          <p:spPr bwMode="auto">
            <a:xfrm>
              <a:off x="3825" y="3379"/>
              <a:ext cx="13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7" name="Line 118"/>
            <p:cNvSpPr>
              <a:spLocks noChangeShapeType="1"/>
            </p:cNvSpPr>
            <p:nvPr/>
          </p:nvSpPr>
          <p:spPr bwMode="auto">
            <a:xfrm>
              <a:off x="3456" y="2923"/>
              <a:ext cx="2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8" name="Line 119"/>
            <p:cNvSpPr>
              <a:spLocks noChangeShapeType="1"/>
            </p:cNvSpPr>
            <p:nvPr/>
          </p:nvSpPr>
          <p:spPr bwMode="auto">
            <a:xfrm>
              <a:off x="3804" y="2923"/>
              <a:ext cx="271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9" name="Line 120"/>
            <p:cNvSpPr>
              <a:spLocks noChangeShapeType="1"/>
            </p:cNvSpPr>
            <p:nvPr/>
          </p:nvSpPr>
          <p:spPr bwMode="auto">
            <a:xfrm>
              <a:off x="4195" y="2923"/>
              <a:ext cx="2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0" name="Line 121"/>
            <p:cNvSpPr>
              <a:spLocks noChangeShapeType="1"/>
            </p:cNvSpPr>
            <p:nvPr/>
          </p:nvSpPr>
          <p:spPr bwMode="auto">
            <a:xfrm>
              <a:off x="3467" y="3336"/>
              <a:ext cx="2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1" name="Line 122"/>
            <p:cNvSpPr>
              <a:spLocks noChangeShapeType="1"/>
            </p:cNvSpPr>
            <p:nvPr/>
          </p:nvSpPr>
          <p:spPr bwMode="auto">
            <a:xfrm>
              <a:off x="3825" y="3336"/>
              <a:ext cx="2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2" name="Line 123"/>
            <p:cNvSpPr>
              <a:spLocks noChangeShapeType="1"/>
            </p:cNvSpPr>
            <p:nvPr/>
          </p:nvSpPr>
          <p:spPr bwMode="auto">
            <a:xfrm>
              <a:off x="3477" y="2871"/>
              <a:ext cx="1021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" name="Line 124"/>
            <p:cNvSpPr>
              <a:spLocks noChangeShapeType="1"/>
            </p:cNvSpPr>
            <p:nvPr/>
          </p:nvSpPr>
          <p:spPr bwMode="auto">
            <a:xfrm>
              <a:off x="3456" y="3292"/>
              <a:ext cx="6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AutoShape 125"/>
            <p:cNvSpPr/>
            <p:nvPr/>
          </p:nvSpPr>
          <p:spPr bwMode="auto">
            <a:xfrm>
              <a:off x="2935" y="2814"/>
              <a:ext cx="184" cy="772"/>
            </a:xfrm>
            <a:prstGeom prst="leftBrace">
              <a:avLst>
                <a:gd name="adj1" fmla="val 34964"/>
                <a:gd name="adj2" fmla="val 50000"/>
              </a:avLst>
            </a:prstGeom>
            <a:noFill/>
            <a:ln w="3810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5" name="Text Box 126"/>
          <p:cNvSpPr txBox="1">
            <a:spLocks noChangeArrowheads="1"/>
          </p:cNvSpPr>
          <p:nvPr/>
        </p:nvSpPr>
        <p:spPr bwMode="auto">
          <a:xfrm>
            <a:off x="2691828" y="5986463"/>
            <a:ext cx="4327526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只需要五个“与非”门</a:t>
            </a:r>
          </a:p>
        </p:txBody>
      </p:sp>
      <p:grpSp>
        <p:nvGrpSpPr>
          <p:cNvPr id="128" name="Group 130"/>
          <p:cNvGrpSpPr/>
          <p:nvPr/>
        </p:nvGrpSpPr>
        <p:grpSpPr bwMode="auto">
          <a:xfrm>
            <a:off x="904875" y="3119438"/>
            <a:ext cx="3203575" cy="1035050"/>
            <a:chOff x="570" y="1965"/>
            <a:chExt cx="2018" cy="652"/>
          </a:xfrm>
        </p:grpSpPr>
        <p:sp>
          <p:nvSpPr>
            <p:cNvPr id="129" name="AutoShape 99"/>
            <p:cNvSpPr>
              <a:spLocks noChangeArrowheads="1"/>
            </p:cNvSpPr>
            <p:nvPr/>
          </p:nvSpPr>
          <p:spPr bwMode="auto">
            <a:xfrm>
              <a:off x="1164" y="1976"/>
              <a:ext cx="260" cy="641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47000"/>
              </a:srgbClr>
            </a:solidFill>
            <a:ln w="38100">
              <a:solidFill>
                <a:srgbClr val="FF0000"/>
              </a:solidFill>
              <a:prstDash val="sysDot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AutoShape 100"/>
            <p:cNvSpPr>
              <a:spLocks noChangeArrowheads="1"/>
            </p:cNvSpPr>
            <p:nvPr/>
          </p:nvSpPr>
          <p:spPr bwMode="auto">
            <a:xfrm>
              <a:off x="2170" y="2362"/>
              <a:ext cx="418" cy="238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  <a:alpha val="46000"/>
              </a:schemeClr>
            </a:solidFill>
            <a:ln w="38100">
              <a:solidFill>
                <a:srgbClr val="FF0000"/>
              </a:solidFill>
              <a:prstDash val="sysDot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AutoShape 101"/>
            <p:cNvSpPr>
              <a:spLocks noChangeArrowheads="1"/>
            </p:cNvSpPr>
            <p:nvPr/>
          </p:nvSpPr>
          <p:spPr bwMode="auto">
            <a:xfrm>
              <a:off x="1742" y="1965"/>
              <a:ext cx="696" cy="261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46000"/>
              </a:srgbClr>
            </a:solidFill>
            <a:ln w="38100">
              <a:solidFill>
                <a:srgbClr val="FF0000"/>
              </a:solidFill>
              <a:prstDash val="sysDot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2" name="AutoShape 129"/>
            <p:cNvSpPr>
              <a:spLocks noChangeArrowheads="1"/>
            </p:cNvSpPr>
            <p:nvPr/>
          </p:nvSpPr>
          <p:spPr bwMode="auto">
            <a:xfrm>
              <a:off x="570" y="2371"/>
              <a:ext cx="418" cy="238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  <a:alpha val="43000"/>
              </a:schemeClr>
            </a:solidFill>
            <a:ln w="38100">
              <a:solidFill>
                <a:srgbClr val="FF0000"/>
              </a:solidFill>
              <a:prstDash val="sysDot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14" grpId="0" bldLvl="0" animBg="1"/>
      <p:bldP spid="30" grpId="0" bldLvl="0" animBg="1" autoUpdateAnimBg="0"/>
      <p:bldP spid="109" grpId="0" bldLvl="0" animBg="1"/>
      <p:bldP spid="125" grpId="0" bldLvl="0" animBg="1" autoUpdateAnimBg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0" y="6359767"/>
            <a:ext cx="813816" cy="351929"/>
          </a:xfrm>
        </p:spPr>
        <p:txBody>
          <a:bodyPr/>
          <a:lstStyle/>
          <a:p>
            <a:pPr>
              <a:defRPr/>
            </a:pPr>
            <a:fld id="{1760B3BA-79C2-4B7C-B414-832AFB883E45}" type="slidenum">
              <a:rPr lang="en-US" altLang="zh-CN" smtClean="0"/>
              <a:t>107</a:t>
            </a:fld>
            <a:endParaRPr lang="en-US" altLang="zh-CN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92760" y="1005205"/>
            <a:ext cx="8032750" cy="1383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由最小项和函数式表达的逻辑函数要用逻辑电路来实现。实现时要考虑的问题包括可用集成电路的种类、逻辑函数的形式、集成电路的级数等。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434234" y="3125522"/>
            <a:ext cx="3949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常用“门电路”结构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310731" y="3797974"/>
            <a:ext cx="37957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与非－与非实现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310731" y="4428260"/>
            <a:ext cx="3640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与－或－非实现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262312" y="5065185"/>
            <a:ext cx="32940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或非－或非实现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55688" y="5749296"/>
            <a:ext cx="66786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上面三种，“与非－与非”结构最常用。</a:t>
            </a:r>
          </a:p>
        </p:txBody>
      </p:sp>
      <p:sp>
        <p:nvSpPr>
          <p:cNvPr id="11" name="灯片编号占位符 1"/>
          <p:cNvSpPr txBox="1"/>
          <p:nvPr/>
        </p:nvSpPr>
        <p:spPr>
          <a:xfrm>
            <a:off x="6781800" y="6324600"/>
            <a:ext cx="1905000" cy="4572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BF64BC1C-5505-46C2-8E42-2B4D14BD16F4}" type="slidenum">
              <a:rPr lang="en-US" altLang="zh-CN" smtClean="0">
                <a:latin typeface="黑体" panose="02010609060101010101" pitchFamily="49" charset="-122"/>
                <a:ea typeface="黑体" panose="02010609060101010101" pitchFamily="49" charset="-122"/>
              </a:rPr>
              <a:t>107</a:t>
            </a:fld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日期占位符 2"/>
          <p:cNvSpPr txBox="1"/>
          <p:nvPr/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98C61712-DBA3-4F02-BDE7-3CC983A15C2B}" type="datetime1"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2022/5/23</a:t>
            </a:fld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 autoUpdateAnimBg="0"/>
      <p:bldP spid="6" grpId="0" bldLvl="0" animBg="1" autoUpdateAnimBg="0"/>
      <p:bldP spid="7" grpId="0" bldLvl="0" animBg="1" autoUpdateAnimBg="0"/>
      <p:bldP spid="8" grpId="0" bldLvl="0" animBg="1" autoUpdateAnimBg="0"/>
      <p:bldP spid="9" grpId="0" bldLvl="0" animBg="1" autoUpdateAnimBg="0"/>
      <p:bldP spid="10" grpId="0" bldLvl="0" animBg="1" autoUpdateAnimBg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52896" y="6282119"/>
            <a:ext cx="903288" cy="338137"/>
          </a:xfrm>
        </p:spPr>
        <p:txBody>
          <a:bodyPr/>
          <a:lstStyle/>
          <a:p>
            <a:pPr>
              <a:defRPr/>
            </a:pPr>
            <a:fld id="{D786AB32-464C-401F-BFCA-223EB6557C7E}" type="slidenum">
              <a:rPr lang="en-US" altLang="zh-CN" smtClean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108</a:t>
            </a:fld>
            <a:endParaRPr lang="en-US" altLang="zh-CN" dirty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007140" y="985043"/>
            <a:ext cx="1482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与或式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1649413" y="982518"/>
            <a:ext cx="1898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649413" y="915988"/>
            <a:ext cx="1898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427538" y="1907237"/>
            <a:ext cx="2570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与非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与非式</a:t>
            </a:r>
          </a:p>
        </p:txBody>
      </p:sp>
      <p:grpSp>
        <p:nvGrpSpPr>
          <p:cNvPr id="9" name="Group 7"/>
          <p:cNvGrpSpPr/>
          <p:nvPr/>
        </p:nvGrpSpPr>
        <p:grpSpPr bwMode="auto">
          <a:xfrm>
            <a:off x="1182687" y="1090469"/>
            <a:ext cx="2640013" cy="519113"/>
            <a:chOff x="667" y="806"/>
            <a:chExt cx="1663" cy="327"/>
          </a:xfrm>
        </p:grpSpPr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667" y="806"/>
              <a:ext cx="166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F=BC+BD+AC</a:t>
              </a: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1141" y="815"/>
              <a:ext cx="152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1423" y="815"/>
              <a:ext cx="1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1"/>
          <p:cNvGrpSpPr/>
          <p:nvPr/>
        </p:nvGrpSpPr>
        <p:grpSpPr bwMode="auto">
          <a:xfrm>
            <a:off x="1389063" y="1909763"/>
            <a:ext cx="2328862" cy="571500"/>
            <a:chOff x="836" y="1314"/>
            <a:chExt cx="1467" cy="360"/>
          </a:xfrm>
        </p:grpSpPr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836" y="1347"/>
              <a:ext cx="146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=BC•BD•AC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1021" y="1358"/>
              <a:ext cx="31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1412" y="1358"/>
              <a:ext cx="31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1814" y="1358"/>
              <a:ext cx="31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021" y="1314"/>
              <a:ext cx="109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185" y="1402"/>
              <a:ext cx="14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414" y="1402"/>
              <a:ext cx="141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19"/>
          <p:cNvGrpSpPr/>
          <p:nvPr/>
        </p:nvGrpSpPr>
        <p:grpSpPr bwMode="auto">
          <a:xfrm>
            <a:off x="1390650" y="2773363"/>
            <a:ext cx="3379788" cy="519112"/>
            <a:chOff x="1076" y="2315"/>
            <a:chExt cx="2129" cy="327"/>
          </a:xfrm>
        </p:grpSpPr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1076" y="2315"/>
              <a:ext cx="212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=(B+C)(B+D)(A+C)</a:t>
              </a: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1326" y="2369"/>
              <a:ext cx="13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2195" y="2369"/>
              <a:ext cx="13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2543" y="2369"/>
              <a:ext cx="13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2826" y="2369"/>
              <a:ext cx="13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1315" y="2326"/>
              <a:ext cx="167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6"/>
          <p:cNvGrpSpPr/>
          <p:nvPr/>
        </p:nvGrpSpPr>
        <p:grpSpPr bwMode="auto">
          <a:xfrm>
            <a:off x="1392238" y="3532188"/>
            <a:ext cx="4156075" cy="641350"/>
            <a:chOff x="805" y="2304"/>
            <a:chExt cx="2618" cy="404"/>
          </a:xfrm>
        </p:grpSpPr>
        <p:sp>
          <p:nvSpPr>
            <p:cNvPr id="29" name="Text Box 27"/>
            <p:cNvSpPr txBox="1">
              <a:spLocks noChangeArrowheads="1"/>
            </p:cNvSpPr>
            <p:nvPr/>
          </p:nvSpPr>
          <p:spPr bwMode="auto">
            <a:xfrm>
              <a:off x="805" y="2381"/>
              <a:ext cx="26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=ABD+ABC+ACD+BCD</a:t>
              </a:r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>
              <a:off x="1011" y="2436"/>
              <a:ext cx="109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1163" y="2436"/>
              <a:ext cx="109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1315" y="2436"/>
              <a:ext cx="109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1631" y="2436"/>
              <a:ext cx="109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>
              <a:off x="2228" y="2436"/>
              <a:ext cx="109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2521" y="2436"/>
              <a:ext cx="109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2804" y="2436"/>
              <a:ext cx="1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2978" y="2436"/>
              <a:ext cx="10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3119" y="2436"/>
              <a:ext cx="109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1000" y="2304"/>
              <a:ext cx="22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Text Box 38"/>
          <p:cNvSpPr txBox="1">
            <a:spLocks noChangeArrowheads="1"/>
          </p:cNvSpPr>
          <p:nvPr/>
        </p:nvSpPr>
        <p:spPr bwMode="auto">
          <a:xfrm>
            <a:off x="5549900" y="3429000"/>
            <a:ext cx="17065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与或非式</a:t>
            </a:r>
          </a:p>
        </p:txBody>
      </p:sp>
      <p:grpSp>
        <p:nvGrpSpPr>
          <p:cNvPr id="41" name="Group 39"/>
          <p:cNvGrpSpPr/>
          <p:nvPr/>
        </p:nvGrpSpPr>
        <p:grpSpPr bwMode="auto">
          <a:xfrm>
            <a:off x="1684338" y="3600450"/>
            <a:ext cx="3536950" cy="69850"/>
            <a:chOff x="989" y="2347"/>
            <a:chExt cx="2228" cy="44"/>
          </a:xfrm>
        </p:grpSpPr>
        <p:grpSp>
          <p:nvGrpSpPr>
            <p:cNvPr id="42" name="Group 40"/>
            <p:cNvGrpSpPr/>
            <p:nvPr/>
          </p:nvGrpSpPr>
          <p:grpSpPr bwMode="auto">
            <a:xfrm>
              <a:off x="989" y="2347"/>
              <a:ext cx="435" cy="44"/>
              <a:chOff x="989" y="2347"/>
              <a:chExt cx="435" cy="44"/>
            </a:xfrm>
          </p:grpSpPr>
          <p:sp>
            <p:nvSpPr>
              <p:cNvPr id="52" name="Line 41"/>
              <p:cNvSpPr>
                <a:spLocks noChangeShapeType="1"/>
              </p:cNvSpPr>
              <p:nvPr/>
            </p:nvSpPr>
            <p:spPr bwMode="auto">
              <a:xfrm>
                <a:off x="989" y="2391"/>
                <a:ext cx="43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Line 42"/>
              <p:cNvSpPr>
                <a:spLocks noChangeShapeType="1"/>
              </p:cNvSpPr>
              <p:nvPr/>
            </p:nvSpPr>
            <p:spPr bwMode="auto">
              <a:xfrm>
                <a:off x="989" y="2347"/>
                <a:ext cx="43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Group 43"/>
            <p:cNvGrpSpPr/>
            <p:nvPr/>
          </p:nvGrpSpPr>
          <p:grpSpPr bwMode="auto">
            <a:xfrm>
              <a:off x="1609" y="2347"/>
              <a:ext cx="435" cy="44"/>
              <a:chOff x="989" y="2347"/>
              <a:chExt cx="435" cy="44"/>
            </a:xfrm>
          </p:grpSpPr>
          <p:sp>
            <p:nvSpPr>
              <p:cNvPr id="50" name="Line 44"/>
              <p:cNvSpPr>
                <a:spLocks noChangeShapeType="1"/>
              </p:cNvSpPr>
              <p:nvPr/>
            </p:nvSpPr>
            <p:spPr bwMode="auto">
              <a:xfrm>
                <a:off x="989" y="2391"/>
                <a:ext cx="43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Line 45"/>
              <p:cNvSpPr>
                <a:spLocks noChangeShapeType="1"/>
              </p:cNvSpPr>
              <p:nvPr/>
            </p:nvSpPr>
            <p:spPr bwMode="auto">
              <a:xfrm>
                <a:off x="989" y="2347"/>
                <a:ext cx="43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4" name="Group 46"/>
            <p:cNvGrpSpPr/>
            <p:nvPr/>
          </p:nvGrpSpPr>
          <p:grpSpPr bwMode="auto">
            <a:xfrm>
              <a:off x="2206" y="2347"/>
              <a:ext cx="435" cy="44"/>
              <a:chOff x="989" y="2347"/>
              <a:chExt cx="435" cy="44"/>
            </a:xfrm>
          </p:grpSpPr>
          <p:sp>
            <p:nvSpPr>
              <p:cNvPr id="48" name="Line 47"/>
              <p:cNvSpPr>
                <a:spLocks noChangeShapeType="1"/>
              </p:cNvSpPr>
              <p:nvPr/>
            </p:nvSpPr>
            <p:spPr bwMode="auto">
              <a:xfrm>
                <a:off x="989" y="2391"/>
                <a:ext cx="43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Line 48"/>
              <p:cNvSpPr>
                <a:spLocks noChangeShapeType="1"/>
              </p:cNvSpPr>
              <p:nvPr/>
            </p:nvSpPr>
            <p:spPr bwMode="auto">
              <a:xfrm>
                <a:off x="989" y="2347"/>
                <a:ext cx="43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Group 49"/>
            <p:cNvGrpSpPr/>
            <p:nvPr/>
          </p:nvGrpSpPr>
          <p:grpSpPr bwMode="auto">
            <a:xfrm>
              <a:off x="2782" y="2347"/>
              <a:ext cx="435" cy="44"/>
              <a:chOff x="989" y="2347"/>
              <a:chExt cx="435" cy="44"/>
            </a:xfrm>
          </p:grpSpPr>
          <p:sp>
            <p:nvSpPr>
              <p:cNvPr id="46" name="Line 50"/>
              <p:cNvSpPr>
                <a:spLocks noChangeShapeType="1"/>
              </p:cNvSpPr>
              <p:nvPr/>
            </p:nvSpPr>
            <p:spPr bwMode="auto">
              <a:xfrm>
                <a:off x="989" y="2391"/>
                <a:ext cx="43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Line 51"/>
              <p:cNvSpPr>
                <a:spLocks noChangeShapeType="1"/>
              </p:cNvSpPr>
              <p:nvPr/>
            </p:nvSpPr>
            <p:spPr bwMode="auto">
              <a:xfrm>
                <a:off x="989" y="2347"/>
                <a:ext cx="43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4" name="Group 52"/>
          <p:cNvGrpSpPr/>
          <p:nvPr/>
        </p:nvGrpSpPr>
        <p:grpSpPr bwMode="auto">
          <a:xfrm>
            <a:off x="1392238" y="4464050"/>
            <a:ext cx="5811837" cy="569913"/>
            <a:chOff x="1022" y="3163"/>
            <a:chExt cx="3661" cy="359"/>
          </a:xfrm>
        </p:grpSpPr>
        <p:sp>
          <p:nvSpPr>
            <p:cNvPr id="55" name="Text Box 53"/>
            <p:cNvSpPr txBox="1">
              <a:spLocks noChangeArrowheads="1"/>
            </p:cNvSpPr>
            <p:nvPr/>
          </p:nvSpPr>
          <p:spPr bwMode="auto">
            <a:xfrm>
              <a:off x="1022" y="3195"/>
              <a:ext cx="366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=A+B+D+A+B+C+A+C+D+B+C+D</a:t>
              </a:r>
            </a:p>
          </p:txBody>
        </p:sp>
        <p:sp>
          <p:nvSpPr>
            <p:cNvPr id="56" name="Line 54"/>
            <p:cNvSpPr>
              <a:spLocks noChangeShapeType="1"/>
            </p:cNvSpPr>
            <p:nvPr/>
          </p:nvSpPr>
          <p:spPr bwMode="auto">
            <a:xfrm>
              <a:off x="2347" y="3250"/>
              <a:ext cx="142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Line 55"/>
            <p:cNvSpPr>
              <a:spLocks noChangeShapeType="1"/>
            </p:cNvSpPr>
            <p:nvPr/>
          </p:nvSpPr>
          <p:spPr bwMode="auto">
            <a:xfrm>
              <a:off x="2662" y="3250"/>
              <a:ext cx="142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Line 56"/>
            <p:cNvSpPr>
              <a:spLocks noChangeShapeType="1"/>
            </p:cNvSpPr>
            <p:nvPr/>
          </p:nvSpPr>
          <p:spPr bwMode="auto">
            <a:xfrm>
              <a:off x="3238" y="3250"/>
              <a:ext cx="142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Line 57"/>
            <p:cNvSpPr>
              <a:spLocks noChangeShapeType="1"/>
            </p:cNvSpPr>
            <p:nvPr/>
          </p:nvSpPr>
          <p:spPr bwMode="auto">
            <a:xfrm>
              <a:off x="1228" y="3217"/>
              <a:ext cx="70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Line 58"/>
            <p:cNvSpPr>
              <a:spLocks noChangeShapeType="1"/>
            </p:cNvSpPr>
            <p:nvPr/>
          </p:nvSpPr>
          <p:spPr bwMode="auto">
            <a:xfrm>
              <a:off x="2130" y="3205"/>
              <a:ext cx="70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Line 59"/>
            <p:cNvSpPr>
              <a:spLocks noChangeShapeType="1"/>
            </p:cNvSpPr>
            <p:nvPr/>
          </p:nvSpPr>
          <p:spPr bwMode="auto">
            <a:xfrm>
              <a:off x="2967" y="3205"/>
              <a:ext cx="70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>
              <a:off x="3804" y="3227"/>
              <a:ext cx="706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>
              <a:off x="1228" y="3163"/>
              <a:ext cx="329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Text Box 62"/>
          <p:cNvSpPr txBox="1">
            <a:spLocks noChangeArrowheads="1"/>
          </p:cNvSpPr>
          <p:nvPr/>
        </p:nvSpPr>
        <p:spPr bwMode="auto">
          <a:xfrm>
            <a:off x="5600700" y="5222875"/>
            <a:ext cx="2570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或非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或非式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 autoUpdateAnimBg="0"/>
      <p:bldP spid="8" grpId="0" bldLvl="0" animBg="1" autoUpdateAnimBg="0"/>
      <p:bldP spid="40" grpId="0" bldLvl="0" animBg="1" autoUpdateAnimBg="0"/>
      <p:bldP spid="64" grpId="0" bldLvl="0" animBg="1" autoUpdateAnimBg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96332" y="949434"/>
            <a:ext cx="4271963" cy="5457825"/>
            <a:chOff x="1819275" y="1246188"/>
            <a:chExt cx="4271963" cy="5457825"/>
          </a:xfrm>
        </p:grpSpPr>
        <p:sp>
          <p:nvSpPr>
            <p:cNvPr id="69" name="矩形 68"/>
            <p:cNvSpPr/>
            <p:nvPr/>
          </p:nvSpPr>
          <p:spPr bwMode="auto">
            <a:xfrm>
              <a:off x="1819275" y="1246188"/>
              <a:ext cx="4271941" cy="5457824"/>
            </a:xfrm>
            <a:prstGeom prst="rect">
              <a:avLst/>
            </a:prstGeom>
            <a:solidFill>
              <a:srgbClr val="1F08F8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0" name="Group 245"/>
            <p:cNvGrpSpPr/>
            <p:nvPr/>
          </p:nvGrpSpPr>
          <p:grpSpPr bwMode="auto">
            <a:xfrm>
              <a:off x="1819275" y="1246188"/>
              <a:ext cx="4271963" cy="5457825"/>
              <a:chOff x="211" y="675"/>
              <a:chExt cx="2691" cy="3438"/>
            </a:xfrm>
          </p:grpSpPr>
          <p:sp>
            <p:nvSpPr>
              <p:cNvPr id="71" name="Rectangle 62"/>
              <p:cNvSpPr>
                <a:spLocks noChangeArrowheads="1"/>
              </p:cNvSpPr>
              <p:nvPr/>
            </p:nvSpPr>
            <p:spPr bwMode="auto">
              <a:xfrm>
                <a:off x="821" y="3922"/>
                <a:ext cx="1099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  1  0  0  0  1  1  1  0</a:t>
                </a:r>
              </a:p>
            </p:txBody>
          </p:sp>
          <p:sp>
            <p:nvSpPr>
              <p:cNvPr id="72" name="Rectangle 61"/>
              <p:cNvSpPr>
                <a:spLocks noChangeArrowheads="1"/>
              </p:cNvSpPr>
              <p:nvPr/>
            </p:nvSpPr>
            <p:spPr bwMode="auto">
              <a:xfrm>
                <a:off x="211" y="3922"/>
                <a:ext cx="610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1   1   1   1</a:t>
                </a:r>
              </a:p>
            </p:txBody>
          </p:sp>
          <p:sp>
            <p:nvSpPr>
              <p:cNvPr id="73" name="Rectangle 59"/>
              <p:cNvSpPr>
                <a:spLocks noChangeArrowheads="1"/>
              </p:cNvSpPr>
              <p:nvPr/>
            </p:nvSpPr>
            <p:spPr bwMode="auto">
              <a:xfrm>
                <a:off x="821" y="3731"/>
                <a:ext cx="1099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  1  1  0  1  1  1  1  0</a:t>
                </a:r>
              </a:p>
            </p:txBody>
          </p:sp>
          <p:sp>
            <p:nvSpPr>
              <p:cNvPr id="74" name="Rectangle 58"/>
              <p:cNvSpPr>
                <a:spLocks noChangeArrowheads="1"/>
              </p:cNvSpPr>
              <p:nvPr/>
            </p:nvSpPr>
            <p:spPr bwMode="auto">
              <a:xfrm>
                <a:off x="211" y="3731"/>
                <a:ext cx="610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1   1   1   0</a:t>
                </a:r>
              </a:p>
            </p:txBody>
          </p:sp>
          <p:sp>
            <p:nvSpPr>
              <p:cNvPr id="75" name="Rectangle 56"/>
              <p:cNvSpPr>
                <a:spLocks noChangeArrowheads="1"/>
              </p:cNvSpPr>
              <p:nvPr/>
            </p:nvSpPr>
            <p:spPr bwMode="auto">
              <a:xfrm>
                <a:off x="821" y="3540"/>
                <a:ext cx="1099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  0  1  1  1  1  0  1  0</a:t>
                </a:r>
              </a:p>
            </p:txBody>
          </p:sp>
          <p:sp>
            <p:nvSpPr>
              <p:cNvPr id="76" name="Rectangle 55"/>
              <p:cNvSpPr>
                <a:spLocks noChangeArrowheads="1"/>
              </p:cNvSpPr>
              <p:nvPr/>
            </p:nvSpPr>
            <p:spPr bwMode="auto">
              <a:xfrm>
                <a:off x="211" y="3540"/>
                <a:ext cx="610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1   1   0   1</a:t>
                </a:r>
              </a:p>
            </p:txBody>
          </p:sp>
          <p:sp>
            <p:nvSpPr>
              <p:cNvPr id="77" name="Rectangle 53"/>
              <p:cNvSpPr>
                <a:spLocks noChangeArrowheads="1"/>
              </p:cNvSpPr>
              <p:nvPr/>
            </p:nvSpPr>
            <p:spPr bwMode="auto">
              <a:xfrm>
                <a:off x="821" y="3349"/>
                <a:ext cx="1099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  0  0  0  1  1  0  1  0</a:t>
                </a:r>
              </a:p>
            </p:txBody>
          </p:sp>
          <p:sp>
            <p:nvSpPr>
              <p:cNvPr id="78" name="Rectangle 52"/>
              <p:cNvSpPr>
                <a:spLocks noChangeArrowheads="1"/>
              </p:cNvSpPr>
              <p:nvPr/>
            </p:nvSpPr>
            <p:spPr bwMode="auto">
              <a:xfrm>
                <a:off x="211" y="3349"/>
                <a:ext cx="610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1   1   0   0</a:t>
                </a:r>
              </a:p>
            </p:txBody>
          </p:sp>
          <p:sp>
            <p:nvSpPr>
              <p:cNvPr id="79" name="Rectangle 50"/>
              <p:cNvSpPr>
                <a:spLocks noChangeArrowheads="1"/>
              </p:cNvSpPr>
              <p:nvPr/>
            </p:nvSpPr>
            <p:spPr bwMode="auto">
              <a:xfrm>
                <a:off x="821" y="3158"/>
                <a:ext cx="1099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  0  0  1  1  1  1  1  0</a:t>
                </a:r>
              </a:p>
            </p:txBody>
          </p:sp>
          <p:sp>
            <p:nvSpPr>
              <p:cNvPr id="80" name="Rectangle 49"/>
              <p:cNvSpPr>
                <a:spLocks noChangeArrowheads="1"/>
              </p:cNvSpPr>
              <p:nvPr/>
            </p:nvSpPr>
            <p:spPr bwMode="auto">
              <a:xfrm>
                <a:off x="211" y="3158"/>
                <a:ext cx="610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1   0   1   1</a:t>
                </a:r>
              </a:p>
            </p:txBody>
          </p:sp>
          <p:sp>
            <p:nvSpPr>
              <p:cNvPr id="81" name="Rectangle 47"/>
              <p:cNvSpPr>
                <a:spLocks noChangeArrowheads="1"/>
              </p:cNvSpPr>
              <p:nvPr/>
            </p:nvSpPr>
            <p:spPr bwMode="auto">
              <a:xfrm>
                <a:off x="821" y="2967"/>
                <a:ext cx="1099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  1  1  1  1  1  0  1  0</a:t>
                </a:r>
              </a:p>
            </p:txBody>
          </p:sp>
          <p:sp>
            <p:nvSpPr>
              <p:cNvPr id="82" name="Rectangle 46"/>
              <p:cNvSpPr>
                <a:spLocks noChangeArrowheads="1"/>
              </p:cNvSpPr>
              <p:nvPr/>
            </p:nvSpPr>
            <p:spPr bwMode="auto">
              <a:xfrm>
                <a:off x="211" y="2967"/>
                <a:ext cx="610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1   0   1   0</a:t>
                </a:r>
              </a:p>
            </p:txBody>
          </p:sp>
          <p:sp>
            <p:nvSpPr>
              <p:cNvPr id="83" name="Rectangle 44"/>
              <p:cNvSpPr>
                <a:spLocks noChangeArrowheads="1"/>
              </p:cNvSpPr>
              <p:nvPr/>
            </p:nvSpPr>
            <p:spPr bwMode="auto">
              <a:xfrm>
                <a:off x="821" y="2776"/>
                <a:ext cx="1099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  1  1  1  1  0  1  1  1</a:t>
                </a:r>
              </a:p>
            </p:txBody>
          </p:sp>
          <p:sp>
            <p:nvSpPr>
              <p:cNvPr id="84" name="Rectangle 43"/>
              <p:cNvSpPr>
                <a:spLocks noChangeArrowheads="1"/>
              </p:cNvSpPr>
              <p:nvPr/>
            </p:nvSpPr>
            <p:spPr bwMode="auto">
              <a:xfrm>
                <a:off x="211" y="2776"/>
                <a:ext cx="610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1   0   0   1</a:t>
                </a:r>
              </a:p>
            </p:txBody>
          </p:sp>
          <p:sp>
            <p:nvSpPr>
              <p:cNvPr id="85" name="Rectangle 41"/>
              <p:cNvSpPr>
                <a:spLocks noChangeArrowheads="1"/>
              </p:cNvSpPr>
              <p:nvPr/>
            </p:nvSpPr>
            <p:spPr bwMode="auto">
              <a:xfrm>
                <a:off x="821" y="2585"/>
                <a:ext cx="1099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  1  1  1  1  1  1  1  1</a:t>
                </a:r>
              </a:p>
            </p:txBody>
          </p:sp>
          <p:sp>
            <p:nvSpPr>
              <p:cNvPr id="86" name="Rectangle 40"/>
              <p:cNvSpPr>
                <a:spLocks noChangeArrowheads="1"/>
              </p:cNvSpPr>
              <p:nvPr/>
            </p:nvSpPr>
            <p:spPr bwMode="auto">
              <a:xfrm>
                <a:off x="211" y="2585"/>
                <a:ext cx="610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1   0   0   0</a:t>
                </a:r>
              </a:p>
            </p:txBody>
          </p:sp>
          <p:sp>
            <p:nvSpPr>
              <p:cNvPr id="87" name="Rectangle 38"/>
              <p:cNvSpPr>
                <a:spLocks noChangeArrowheads="1"/>
              </p:cNvSpPr>
              <p:nvPr/>
            </p:nvSpPr>
            <p:spPr bwMode="auto">
              <a:xfrm>
                <a:off x="821" y="2394"/>
                <a:ext cx="1099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  1  1  1  0  0  0  0  1</a:t>
                </a:r>
              </a:p>
            </p:txBody>
          </p:sp>
          <p:sp>
            <p:nvSpPr>
              <p:cNvPr id="88" name="Rectangle 37"/>
              <p:cNvSpPr>
                <a:spLocks noChangeArrowheads="1"/>
              </p:cNvSpPr>
              <p:nvPr/>
            </p:nvSpPr>
            <p:spPr bwMode="auto">
              <a:xfrm>
                <a:off x="211" y="2394"/>
                <a:ext cx="610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0   1   1   1</a:t>
                </a:r>
              </a:p>
            </p:txBody>
          </p:sp>
          <p:sp>
            <p:nvSpPr>
              <p:cNvPr id="89" name="Rectangle 35"/>
              <p:cNvSpPr>
                <a:spLocks noChangeArrowheads="1"/>
              </p:cNvSpPr>
              <p:nvPr/>
            </p:nvSpPr>
            <p:spPr bwMode="auto">
              <a:xfrm>
                <a:off x="821" y="2203"/>
                <a:ext cx="1099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  1  0  1  1  1  1  1  1  </a:t>
                </a:r>
              </a:p>
            </p:txBody>
          </p:sp>
          <p:sp>
            <p:nvSpPr>
              <p:cNvPr id="90" name="Rectangle 34"/>
              <p:cNvSpPr>
                <a:spLocks noChangeArrowheads="1"/>
              </p:cNvSpPr>
              <p:nvPr/>
            </p:nvSpPr>
            <p:spPr bwMode="auto">
              <a:xfrm>
                <a:off x="211" y="2203"/>
                <a:ext cx="610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0   1   1   0</a:t>
                </a:r>
              </a:p>
            </p:txBody>
          </p:sp>
          <p:sp>
            <p:nvSpPr>
              <p:cNvPr id="91" name="Rectangle 32"/>
              <p:cNvSpPr>
                <a:spLocks noChangeArrowheads="1"/>
              </p:cNvSpPr>
              <p:nvPr/>
            </p:nvSpPr>
            <p:spPr bwMode="auto">
              <a:xfrm>
                <a:off x="821" y="2012"/>
                <a:ext cx="1099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  1  0  1  1  0  1  1  1</a:t>
                </a:r>
              </a:p>
            </p:txBody>
          </p:sp>
          <p:sp>
            <p:nvSpPr>
              <p:cNvPr id="92" name="Rectangle 31"/>
              <p:cNvSpPr>
                <a:spLocks noChangeArrowheads="1"/>
              </p:cNvSpPr>
              <p:nvPr/>
            </p:nvSpPr>
            <p:spPr bwMode="auto">
              <a:xfrm>
                <a:off x="211" y="2012"/>
                <a:ext cx="610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0   1   0   1</a:t>
                </a:r>
              </a:p>
            </p:txBody>
          </p:sp>
          <p:sp>
            <p:nvSpPr>
              <p:cNvPr id="93" name="Rectangle 29"/>
              <p:cNvSpPr>
                <a:spLocks noChangeArrowheads="1"/>
              </p:cNvSpPr>
              <p:nvPr/>
            </p:nvSpPr>
            <p:spPr bwMode="auto">
              <a:xfrm>
                <a:off x="821" y="1821"/>
                <a:ext cx="1099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  0  1  1  0  0  1  1  1  </a:t>
                </a:r>
              </a:p>
            </p:txBody>
          </p:sp>
          <p:sp>
            <p:nvSpPr>
              <p:cNvPr id="94" name="Rectangle 28"/>
              <p:cNvSpPr>
                <a:spLocks noChangeArrowheads="1"/>
              </p:cNvSpPr>
              <p:nvPr/>
            </p:nvSpPr>
            <p:spPr bwMode="auto">
              <a:xfrm>
                <a:off x="211" y="1821"/>
                <a:ext cx="610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0   1   0   0</a:t>
                </a:r>
              </a:p>
            </p:txBody>
          </p:sp>
          <p:sp>
            <p:nvSpPr>
              <p:cNvPr id="95" name="Rectangle 26"/>
              <p:cNvSpPr>
                <a:spLocks noChangeArrowheads="1"/>
              </p:cNvSpPr>
              <p:nvPr/>
            </p:nvSpPr>
            <p:spPr bwMode="auto">
              <a:xfrm>
                <a:off x="821" y="1630"/>
                <a:ext cx="1099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  1  1  1  1  0  0  1  1</a:t>
                </a:r>
              </a:p>
            </p:txBody>
          </p:sp>
          <p:sp>
            <p:nvSpPr>
              <p:cNvPr id="96" name="Rectangle 25"/>
              <p:cNvSpPr>
                <a:spLocks noChangeArrowheads="1"/>
              </p:cNvSpPr>
              <p:nvPr/>
            </p:nvSpPr>
            <p:spPr bwMode="auto">
              <a:xfrm>
                <a:off x="211" y="1630"/>
                <a:ext cx="610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0   0   1   1</a:t>
                </a:r>
              </a:p>
            </p:txBody>
          </p:sp>
          <p:sp>
            <p:nvSpPr>
              <p:cNvPr id="97" name="Rectangle 23"/>
              <p:cNvSpPr>
                <a:spLocks noChangeArrowheads="1"/>
              </p:cNvSpPr>
              <p:nvPr/>
            </p:nvSpPr>
            <p:spPr bwMode="auto">
              <a:xfrm>
                <a:off x="821" y="1439"/>
                <a:ext cx="1099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  1  1  0  1  1  0  1  1</a:t>
                </a:r>
              </a:p>
            </p:txBody>
          </p:sp>
          <p:sp>
            <p:nvSpPr>
              <p:cNvPr id="98" name="Rectangle 22"/>
              <p:cNvSpPr>
                <a:spLocks noChangeArrowheads="1"/>
              </p:cNvSpPr>
              <p:nvPr/>
            </p:nvSpPr>
            <p:spPr bwMode="auto">
              <a:xfrm>
                <a:off x="211" y="1439"/>
                <a:ext cx="610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0   0   1   0</a:t>
                </a:r>
              </a:p>
            </p:txBody>
          </p:sp>
          <p:sp>
            <p:nvSpPr>
              <p:cNvPr id="99" name="Rectangle 20"/>
              <p:cNvSpPr>
                <a:spLocks noChangeArrowheads="1"/>
              </p:cNvSpPr>
              <p:nvPr/>
            </p:nvSpPr>
            <p:spPr bwMode="auto">
              <a:xfrm>
                <a:off x="821" y="1248"/>
                <a:ext cx="1099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  0  1  1  0  0  0  0  1</a:t>
                </a:r>
              </a:p>
            </p:txBody>
          </p:sp>
          <p:sp>
            <p:nvSpPr>
              <p:cNvPr id="100" name="Rectangle 19"/>
              <p:cNvSpPr>
                <a:spLocks noChangeArrowheads="1"/>
              </p:cNvSpPr>
              <p:nvPr/>
            </p:nvSpPr>
            <p:spPr bwMode="auto">
              <a:xfrm>
                <a:off x="211" y="1248"/>
                <a:ext cx="610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0   0   0   1</a:t>
                </a:r>
              </a:p>
            </p:txBody>
          </p:sp>
          <p:sp>
            <p:nvSpPr>
              <p:cNvPr id="101" name="Rectangle 18"/>
              <p:cNvSpPr>
                <a:spLocks noChangeArrowheads="1"/>
              </p:cNvSpPr>
              <p:nvPr/>
            </p:nvSpPr>
            <p:spPr bwMode="auto">
              <a:xfrm>
                <a:off x="1920" y="1057"/>
                <a:ext cx="982" cy="3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endParaRPr lang="zh-CN" altLang="zh-CN" sz="1400"/>
              </a:p>
            </p:txBody>
          </p:sp>
          <p:sp>
            <p:nvSpPr>
              <p:cNvPr id="102" name="Rectangle 17"/>
              <p:cNvSpPr>
                <a:spLocks noChangeArrowheads="1"/>
              </p:cNvSpPr>
              <p:nvPr/>
            </p:nvSpPr>
            <p:spPr bwMode="auto">
              <a:xfrm>
                <a:off x="821" y="1057"/>
                <a:ext cx="1099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  1  1  1  1  1  1  0  1</a:t>
                </a:r>
              </a:p>
            </p:txBody>
          </p:sp>
          <p:sp>
            <p:nvSpPr>
              <p:cNvPr id="103" name="Rectangle 16"/>
              <p:cNvSpPr>
                <a:spLocks noChangeArrowheads="1"/>
              </p:cNvSpPr>
              <p:nvPr/>
            </p:nvSpPr>
            <p:spPr bwMode="auto">
              <a:xfrm>
                <a:off x="211" y="1057"/>
                <a:ext cx="610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400"/>
                  <a:t>0   0   0   0</a:t>
                </a:r>
              </a:p>
            </p:txBody>
          </p:sp>
          <p:sp>
            <p:nvSpPr>
              <p:cNvPr id="104" name="Rectangle 14"/>
              <p:cNvSpPr>
                <a:spLocks noChangeArrowheads="1"/>
              </p:cNvSpPr>
              <p:nvPr/>
            </p:nvSpPr>
            <p:spPr bwMode="auto">
              <a:xfrm>
                <a:off x="821" y="866"/>
                <a:ext cx="1099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1400">
                    <a:solidFill>
                      <a:srgbClr val="FFFF00"/>
                    </a:solidFill>
                  </a:rPr>
                  <a:t>a  b  c  d  e  f  g   h</a:t>
                </a:r>
              </a:p>
            </p:txBody>
          </p:sp>
          <p:sp>
            <p:nvSpPr>
              <p:cNvPr id="105" name="Rectangle 13"/>
              <p:cNvSpPr>
                <a:spLocks noChangeArrowheads="1"/>
              </p:cNvSpPr>
              <p:nvPr/>
            </p:nvSpPr>
            <p:spPr bwMode="auto">
              <a:xfrm>
                <a:off x="211" y="866"/>
                <a:ext cx="610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1400">
                    <a:solidFill>
                      <a:srgbClr val="FFFF00"/>
                    </a:solidFill>
                  </a:rPr>
                  <a:t>D  C  B  A</a:t>
                </a:r>
              </a:p>
            </p:txBody>
          </p:sp>
          <p:sp>
            <p:nvSpPr>
              <p:cNvPr id="106" name="Rectangle 12"/>
              <p:cNvSpPr>
                <a:spLocks noChangeArrowheads="1"/>
              </p:cNvSpPr>
              <p:nvPr/>
            </p:nvSpPr>
            <p:spPr bwMode="auto">
              <a:xfrm>
                <a:off x="1920" y="675"/>
                <a:ext cx="982" cy="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2000">
                    <a:solidFill>
                      <a:srgbClr val="FFFF00"/>
                    </a:solidFill>
                  </a:rPr>
                  <a:t>显    示</a:t>
                </a:r>
              </a:p>
            </p:txBody>
          </p:sp>
          <p:sp>
            <p:nvSpPr>
              <p:cNvPr id="107" name="Rectangle 11"/>
              <p:cNvSpPr>
                <a:spLocks noChangeArrowheads="1"/>
              </p:cNvSpPr>
              <p:nvPr/>
            </p:nvSpPr>
            <p:spPr bwMode="auto">
              <a:xfrm>
                <a:off x="821" y="675"/>
                <a:ext cx="1099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400">
                    <a:solidFill>
                      <a:srgbClr val="FFFF00"/>
                    </a:solidFill>
                  </a:rPr>
                  <a:t>输      出</a:t>
                </a:r>
              </a:p>
            </p:txBody>
          </p:sp>
          <p:sp>
            <p:nvSpPr>
              <p:cNvPr id="108" name="Rectangle 10"/>
              <p:cNvSpPr>
                <a:spLocks noChangeArrowheads="1"/>
              </p:cNvSpPr>
              <p:nvPr/>
            </p:nvSpPr>
            <p:spPr bwMode="auto">
              <a:xfrm>
                <a:off x="211" y="675"/>
                <a:ext cx="610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400">
                    <a:solidFill>
                      <a:srgbClr val="FFFF00"/>
                    </a:solidFill>
                  </a:rPr>
                  <a:t>输     入</a:t>
                </a:r>
              </a:p>
            </p:txBody>
          </p:sp>
          <p:sp>
            <p:nvSpPr>
              <p:cNvPr id="109" name="Line 65"/>
              <p:cNvSpPr>
                <a:spLocks noChangeShapeType="1"/>
              </p:cNvSpPr>
              <p:nvPr/>
            </p:nvSpPr>
            <p:spPr bwMode="auto">
              <a:xfrm>
                <a:off x="211" y="866"/>
                <a:ext cx="1709" cy="0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Line 66"/>
              <p:cNvSpPr>
                <a:spLocks noChangeShapeType="1"/>
              </p:cNvSpPr>
              <p:nvPr/>
            </p:nvSpPr>
            <p:spPr bwMode="auto">
              <a:xfrm>
                <a:off x="211" y="1057"/>
                <a:ext cx="2691" cy="0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" name="Line 67"/>
              <p:cNvSpPr>
                <a:spLocks noChangeShapeType="1"/>
              </p:cNvSpPr>
              <p:nvPr/>
            </p:nvSpPr>
            <p:spPr bwMode="auto">
              <a:xfrm>
                <a:off x="211" y="1248"/>
                <a:ext cx="1709" cy="0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Line 68"/>
              <p:cNvSpPr>
                <a:spLocks noChangeShapeType="1"/>
              </p:cNvSpPr>
              <p:nvPr/>
            </p:nvSpPr>
            <p:spPr bwMode="auto">
              <a:xfrm>
                <a:off x="211" y="1439"/>
                <a:ext cx="1709" cy="0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" name="Line 69"/>
              <p:cNvSpPr>
                <a:spLocks noChangeShapeType="1"/>
              </p:cNvSpPr>
              <p:nvPr/>
            </p:nvSpPr>
            <p:spPr bwMode="auto">
              <a:xfrm>
                <a:off x="211" y="1630"/>
                <a:ext cx="1709" cy="0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Line 70"/>
              <p:cNvSpPr>
                <a:spLocks noChangeShapeType="1"/>
              </p:cNvSpPr>
              <p:nvPr/>
            </p:nvSpPr>
            <p:spPr bwMode="auto">
              <a:xfrm>
                <a:off x="211" y="1821"/>
                <a:ext cx="1709" cy="0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" name="Line 71"/>
              <p:cNvSpPr>
                <a:spLocks noChangeShapeType="1"/>
              </p:cNvSpPr>
              <p:nvPr/>
            </p:nvSpPr>
            <p:spPr bwMode="auto">
              <a:xfrm>
                <a:off x="211" y="2012"/>
                <a:ext cx="1709" cy="0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Line 72"/>
              <p:cNvSpPr>
                <a:spLocks noChangeShapeType="1"/>
              </p:cNvSpPr>
              <p:nvPr/>
            </p:nvSpPr>
            <p:spPr bwMode="auto">
              <a:xfrm>
                <a:off x="211" y="2203"/>
                <a:ext cx="1709" cy="0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" name="Line 73"/>
              <p:cNvSpPr>
                <a:spLocks noChangeShapeType="1"/>
              </p:cNvSpPr>
              <p:nvPr/>
            </p:nvSpPr>
            <p:spPr bwMode="auto">
              <a:xfrm>
                <a:off x="211" y="2394"/>
                <a:ext cx="1709" cy="0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Line 74"/>
              <p:cNvSpPr>
                <a:spLocks noChangeShapeType="1"/>
              </p:cNvSpPr>
              <p:nvPr/>
            </p:nvSpPr>
            <p:spPr bwMode="auto">
              <a:xfrm>
                <a:off x="211" y="2585"/>
                <a:ext cx="1709" cy="0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Line 76"/>
              <p:cNvSpPr>
                <a:spLocks noChangeShapeType="1"/>
              </p:cNvSpPr>
              <p:nvPr/>
            </p:nvSpPr>
            <p:spPr bwMode="auto">
              <a:xfrm>
                <a:off x="211" y="2967"/>
                <a:ext cx="1709" cy="0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" name="Line 77"/>
              <p:cNvSpPr>
                <a:spLocks noChangeShapeType="1"/>
              </p:cNvSpPr>
              <p:nvPr/>
            </p:nvSpPr>
            <p:spPr bwMode="auto">
              <a:xfrm>
                <a:off x="211" y="3158"/>
                <a:ext cx="1709" cy="0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Line 78"/>
              <p:cNvSpPr>
                <a:spLocks noChangeShapeType="1"/>
              </p:cNvSpPr>
              <p:nvPr/>
            </p:nvSpPr>
            <p:spPr bwMode="auto">
              <a:xfrm>
                <a:off x="211" y="3349"/>
                <a:ext cx="1709" cy="0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Line 79"/>
              <p:cNvSpPr>
                <a:spLocks noChangeShapeType="1"/>
              </p:cNvSpPr>
              <p:nvPr/>
            </p:nvSpPr>
            <p:spPr bwMode="auto">
              <a:xfrm>
                <a:off x="211" y="3540"/>
                <a:ext cx="1709" cy="0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Line 80"/>
              <p:cNvSpPr>
                <a:spLocks noChangeShapeType="1"/>
              </p:cNvSpPr>
              <p:nvPr/>
            </p:nvSpPr>
            <p:spPr bwMode="auto">
              <a:xfrm>
                <a:off x="211" y="3731"/>
                <a:ext cx="1709" cy="0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Line 81"/>
              <p:cNvSpPr>
                <a:spLocks noChangeShapeType="1"/>
              </p:cNvSpPr>
              <p:nvPr/>
            </p:nvSpPr>
            <p:spPr bwMode="auto">
              <a:xfrm>
                <a:off x="211" y="3922"/>
                <a:ext cx="1709" cy="0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Line 84"/>
              <p:cNvSpPr>
                <a:spLocks noChangeShapeType="1"/>
              </p:cNvSpPr>
              <p:nvPr/>
            </p:nvSpPr>
            <p:spPr bwMode="auto">
              <a:xfrm>
                <a:off x="821" y="675"/>
                <a:ext cx="0" cy="3438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" name="Line 85"/>
              <p:cNvSpPr>
                <a:spLocks noChangeShapeType="1"/>
              </p:cNvSpPr>
              <p:nvPr/>
            </p:nvSpPr>
            <p:spPr bwMode="auto">
              <a:xfrm>
                <a:off x="1920" y="675"/>
                <a:ext cx="0" cy="3438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Line 64"/>
              <p:cNvSpPr>
                <a:spLocks noChangeShapeType="1"/>
              </p:cNvSpPr>
              <p:nvPr/>
            </p:nvSpPr>
            <p:spPr bwMode="auto">
              <a:xfrm>
                <a:off x="211" y="675"/>
                <a:ext cx="2691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" name="Line 83"/>
              <p:cNvSpPr>
                <a:spLocks noChangeShapeType="1"/>
              </p:cNvSpPr>
              <p:nvPr/>
            </p:nvSpPr>
            <p:spPr bwMode="auto">
              <a:xfrm>
                <a:off x="211" y="675"/>
                <a:ext cx="0" cy="3438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Line 86"/>
              <p:cNvSpPr>
                <a:spLocks noChangeShapeType="1"/>
              </p:cNvSpPr>
              <p:nvPr/>
            </p:nvSpPr>
            <p:spPr bwMode="auto">
              <a:xfrm>
                <a:off x="2902" y="675"/>
                <a:ext cx="0" cy="3438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" name="Line 82"/>
              <p:cNvSpPr>
                <a:spLocks noChangeShapeType="1"/>
              </p:cNvSpPr>
              <p:nvPr/>
            </p:nvSpPr>
            <p:spPr bwMode="auto">
              <a:xfrm>
                <a:off x="211" y="4113"/>
                <a:ext cx="2691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132" name="Picture 242" descr="msotw9_temp0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974" t="48666" r="2582" b="39383"/>
              <a:stretch>
                <a:fillRect/>
              </a:stretch>
            </p:blipFill>
            <p:spPr bwMode="auto">
              <a:xfrm>
                <a:off x="2044" y="1860"/>
                <a:ext cx="706" cy="1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66" name="Text Box 5"/>
          <p:cNvSpPr txBox="1">
            <a:spLocks noChangeArrowheads="1"/>
          </p:cNvSpPr>
          <p:nvPr/>
        </p:nvSpPr>
        <p:spPr bwMode="auto">
          <a:xfrm>
            <a:off x="1206590" y="235700"/>
            <a:ext cx="79374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</a:rPr>
              <a:t>例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：试用</a:t>
            </a:r>
            <a:r>
              <a:rPr lang="en-US" altLang="zh-CN" dirty="0">
                <a:solidFill>
                  <a:schemeClr val="tx1"/>
                </a:solidFill>
              </a:rPr>
              <a:t>ROM</a:t>
            </a:r>
            <a:r>
              <a:rPr lang="zh-CN" altLang="en-US" dirty="0">
                <a:solidFill>
                  <a:schemeClr val="tx1"/>
                </a:solidFill>
              </a:rPr>
              <a:t>设计一个八段字符显示的译码器。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464414" y="3437887"/>
          <a:ext cx="3949065" cy="1068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8" name="Visio" r:id="rId4" imgW="1555115" imgH="427990" progId="Visio.Drawing.15">
                  <p:embed/>
                </p:oleObj>
              </mc:Choice>
              <mc:Fallback>
                <p:oleObj name="Visio" r:id="rId4" imgW="1555115" imgH="42799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4414" y="3437887"/>
                        <a:ext cx="3949065" cy="10687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498205" y="3644900"/>
            <a:ext cx="281940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?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21"/>
          <p:cNvGrpSpPr/>
          <p:nvPr/>
        </p:nvGrpSpPr>
        <p:grpSpPr bwMode="auto">
          <a:xfrm>
            <a:off x="414338" y="708025"/>
            <a:ext cx="8108950" cy="5710238"/>
            <a:chOff x="261" y="446"/>
            <a:chExt cx="5108" cy="3597"/>
          </a:xfrm>
        </p:grpSpPr>
        <p:pic>
          <p:nvPicPr>
            <p:cNvPr id="135" name="Picture 7" descr="msotw9_temp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77" t="15794" r="5597"/>
            <a:stretch>
              <a:fillRect/>
            </a:stretch>
          </p:blipFill>
          <p:spPr bwMode="auto">
            <a:xfrm>
              <a:off x="449" y="451"/>
              <a:ext cx="4920" cy="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6" name="Rectangle 8"/>
            <p:cNvSpPr>
              <a:spLocks noChangeArrowheads="1"/>
            </p:cNvSpPr>
            <p:nvPr/>
          </p:nvSpPr>
          <p:spPr bwMode="auto">
            <a:xfrm>
              <a:off x="261" y="446"/>
              <a:ext cx="211" cy="3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7" name="Rectangle 10"/>
            <p:cNvSpPr>
              <a:spLocks noChangeArrowheads="1"/>
            </p:cNvSpPr>
            <p:nvPr/>
          </p:nvSpPr>
          <p:spPr bwMode="auto">
            <a:xfrm>
              <a:off x="4456" y="3977"/>
              <a:ext cx="207" cy="5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8" name="Text Box 11"/>
            <p:cNvSpPr txBox="1">
              <a:spLocks noChangeArrowheads="1"/>
            </p:cNvSpPr>
            <p:nvPr/>
          </p:nvSpPr>
          <p:spPr bwMode="auto">
            <a:xfrm>
              <a:off x="4510" y="3761"/>
              <a:ext cx="40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</a:rPr>
                <a:t>EN</a:t>
              </a:r>
            </a:p>
          </p:txBody>
        </p:sp>
        <p:sp>
          <p:nvSpPr>
            <p:cNvPr id="139" name="Line 12"/>
            <p:cNvSpPr>
              <a:spLocks noChangeShapeType="1"/>
            </p:cNvSpPr>
            <p:nvPr/>
          </p:nvSpPr>
          <p:spPr bwMode="auto">
            <a:xfrm>
              <a:off x="4586" y="3804"/>
              <a:ext cx="18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Rectangle 18"/>
            <p:cNvSpPr>
              <a:spLocks noChangeArrowheads="1"/>
            </p:cNvSpPr>
            <p:nvPr/>
          </p:nvSpPr>
          <p:spPr bwMode="auto">
            <a:xfrm>
              <a:off x="2348" y="684"/>
              <a:ext cx="326" cy="14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1" name="Rectangle 19"/>
            <p:cNvSpPr>
              <a:spLocks noChangeArrowheads="1"/>
            </p:cNvSpPr>
            <p:nvPr/>
          </p:nvSpPr>
          <p:spPr bwMode="auto">
            <a:xfrm>
              <a:off x="2500" y="478"/>
              <a:ext cx="98" cy="1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8275" y="293081"/>
            <a:ext cx="8453777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6.7 </a:t>
            </a:r>
            <a:r>
              <a:rPr lang="zh-CN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试分析图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6.39</a:t>
            </a:r>
            <a:r>
              <a:rPr lang="zh-CN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所示电路的工作原理，画出共阴极七段数码管显示内容。（表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6.19</a:t>
            </a:r>
            <a:r>
              <a:rPr lang="zh-CN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中列出的是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2716</a:t>
            </a:r>
            <a:r>
              <a:rPr lang="zh-CN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的十六个地址单元中所存的数据）。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18565" y="1592825"/>
          <a:ext cx="4046958" cy="4534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50" name="Visio" r:id="rId3" imgW="3505200" imgH="3759200" progId="Visio.Drawing.11">
                  <p:embed/>
                </p:oleObj>
              </mc:Choice>
              <mc:Fallback>
                <p:oleObj name="Visio" r:id="rId3" imgW="3505200" imgH="37592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565" y="1592825"/>
                        <a:ext cx="4046958" cy="45346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986289" y="1668156"/>
          <a:ext cx="3375567" cy="333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51" name="Visio" r:id="rId5" imgW="1339215" imgH="1373505" progId="Visio.Drawing.11">
                  <p:embed/>
                </p:oleObj>
              </mc:Choice>
              <mc:Fallback>
                <p:oleObj name="Visio" r:id="rId5" imgW="1339215" imgH="137350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289" y="1668156"/>
                        <a:ext cx="3375567" cy="33392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3"/>
          <p:cNvGrpSpPr/>
          <p:nvPr/>
        </p:nvGrpSpPr>
        <p:grpSpPr bwMode="auto">
          <a:xfrm>
            <a:off x="7673006" y="1526038"/>
            <a:ext cx="1335088" cy="4114800"/>
            <a:chOff x="712" y="965"/>
            <a:chExt cx="841" cy="2592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765" y="1610"/>
              <a:ext cx="723" cy="1350"/>
            </a:xfrm>
            <a:prstGeom prst="rect">
              <a:avLst/>
            </a:prstGeom>
            <a:solidFill>
              <a:schemeClr val="bg1"/>
            </a:solidFill>
            <a:ln w="38100" cap="sq">
              <a:solidFill>
                <a:srgbClr val="FF00FF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909" y="1781"/>
              <a:ext cx="434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41" y="1829"/>
              <a:ext cx="0" cy="358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909" y="1848"/>
              <a:ext cx="0" cy="358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957" y="2309"/>
              <a:ext cx="361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909" y="2364"/>
              <a:ext cx="0" cy="358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909" y="2804"/>
              <a:ext cx="434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1343" y="2375"/>
              <a:ext cx="0" cy="358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985" y="154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a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endParaRP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1305" y="186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b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endParaRP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712" y="1877"/>
              <a:ext cx="25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f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endParaRP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1028" y="202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g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endParaRP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740" y="2459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e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endParaRP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1316" y="2459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c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endParaRPr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1048" y="250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d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endParaRPr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>
              <a:off x="1281" y="2690"/>
              <a:ext cx="20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•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1126" y="1412"/>
              <a:ext cx="0" cy="19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982" y="1253"/>
              <a:ext cx="0" cy="35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>
              <a:off x="1271" y="1253"/>
              <a:ext cx="0" cy="35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837" y="1253"/>
              <a:ext cx="0" cy="35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>
              <a:off x="1416" y="1253"/>
              <a:ext cx="0" cy="35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>
              <a:off x="1126" y="2960"/>
              <a:ext cx="0" cy="19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>
              <a:off x="997" y="2960"/>
              <a:ext cx="0" cy="35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>
              <a:off x="1271" y="2960"/>
              <a:ext cx="0" cy="35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>
              <a:off x="837" y="2960"/>
              <a:ext cx="0" cy="35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>
              <a:off x="1416" y="2960"/>
              <a:ext cx="0" cy="35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3" name="Text Box 30"/>
            <p:cNvSpPr txBox="1">
              <a:spLocks noChangeArrowheads="1"/>
            </p:cNvSpPr>
            <p:nvPr/>
          </p:nvSpPr>
          <p:spPr bwMode="auto">
            <a:xfrm>
              <a:off x="717" y="965"/>
              <a:ext cx="5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f  g</a:t>
              </a:r>
              <a:r>
                <a:rPr kumimoji="1" lang="en-US" altLang="zh-CN" sz="2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   </a:t>
              </a:r>
            </a:p>
          </p:txBody>
        </p:sp>
        <p:sp>
          <p:nvSpPr>
            <p:cNvPr id="34" name="Text Box 31"/>
            <p:cNvSpPr txBox="1">
              <a:spLocks noChangeArrowheads="1"/>
            </p:cNvSpPr>
            <p:nvPr/>
          </p:nvSpPr>
          <p:spPr bwMode="auto">
            <a:xfrm>
              <a:off x="1138" y="965"/>
              <a:ext cx="4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a  b</a:t>
              </a:r>
            </a:p>
          </p:txBody>
        </p:sp>
        <p:sp>
          <p:nvSpPr>
            <p:cNvPr id="35" name="Text Box 32"/>
            <p:cNvSpPr txBox="1">
              <a:spLocks noChangeArrowheads="1"/>
            </p:cNvSpPr>
            <p:nvPr/>
          </p:nvSpPr>
          <p:spPr bwMode="auto">
            <a:xfrm>
              <a:off x="712" y="3269"/>
              <a:ext cx="4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e  d</a:t>
              </a:r>
            </a:p>
          </p:txBody>
        </p:sp>
        <p:sp>
          <p:nvSpPr>
            <p:cNvPr id="36" name="Text Box 33"/>
            <p:cNvSpPr txBox="1">
              <a:spLocks noChangeArrowheads="1"/>
            </p:cNvSpPr>
            <p:nvPr/>
          </p:nvSpPr>
          <p:spPr bwMode="auto">
            <a:xfrm>
              <a:off x="1149" y="3269"/>
              <a:ext cx="3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c </a:t>
              </a:r>
              <a:r>
                <a:rPr kumimoji="1" lang="en-US" altLang="zh-CN" sz="2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 •</a:t>
              </a:r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 bwMode="auto">
            <a:xfrm>
              <a:off x="909" y="1781"/>
              <a:ext cx="434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>
              <a:off x="1341" y="1829"/>
              <a:ext cx="0" cy="35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957" y="2309"/>
              <a:ext cx="361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>
              <a:off x="909" y="2368"/>
              <a:ext cx="0" cy="35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1" name="Line 38"/>
            <p:cNvSpPr>
              <a:spLocks noChangeShapeType="1"/>
            </p:cNvSpPr>
            <p:nvPr/>
          </p:nvSpPr>
          <p:spPr bwMode="auto">
            <a:xfrm>
              <a:off x="909" y="2804"/>
              <a:ext cx="434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42" name="文本框 41"/>
          <p:cNvSpPr txBox="1"/>
          <p:nvPr/>
        </p:nvSpPr>
        <p:spPr bwMode="auto">
          <a:xfrm>
            <a:off x="4572000" y="5545394"/>
            <a:ext cx="355344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,1,2,3,4,5,6,7,8,9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考题</a:t>
            </a:r>
            <a:endParaRPr lang="zh-CN" altLang="en-US" dirty="0"/>
          </a:p>
        </p:txBody>
      </p:sp>
      <p:sp>
        <p:nvSpPr>
          <p:cNvPr id="5" name="副标题 5"/>
          <p:cNvSpPr txBox="1"/>
          <p:nvPr/>
        </p:nvSpPr>
        <p:spPr>
          <a:xfrm>
            <a:off x="385635" y="1236196"/>
            <a:ext cx="8150729" cy="58813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None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dirty="0"/>
              <a:t>某单位要设计迎新显示屏，模块结构图示</a:t>
            </a:r>
            <a:endParaRPr lang="en-US" altLang="zh-CN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73104" y="15102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277161" y="1824332"/>
          <a:ext cx="4996753" cy="152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9" name="Visio" r:id="rId3" imgW="5029200" imgH="1536700" progId="Visio.Drawing.11">
                  <p:embed/>
                </p:oleObj>
              </mc:Choice>
              <mc:Fallback>
                <p:oleObj name="Visio" r:id="rId3" imgW="5029200" imgH="1536700" progId="Visio.Drawing.11">
                  <p:embed/>
                  <p:pic>
                    <p:nvPicPr>
                      <p:cNvPr id="0" name="图片 1515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7161" y="1824332"/>
                        <a:ext cx="4996753" cy="15221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47965" y="2994669"/>
            <a:ext cx="84367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设计要求：</a:t>
            </a:r>
            <a:endParaRPr lang="zh-CN" altLang="zh-CN" sz="1800" b="0" kern="100" dirty="0">
              <a:solidFill>
                <a:schemeClr val="tx1"/>
              </a:solidFill>
              <a:latin typeface="Calibri" panose="020F050202020403020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b="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时基电路产生</a:t>
            </a:r>
            <a:r>
              <a:rPr lang="en-US" altLang="zh-CN" b="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= 64Hz </a:t>
            </a:r>
            <a:r>
              <a:rPr lang="zh-CN" altLang="zh-CN" b="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方波</a:t>
            </a:r>
            <a:endParaRPr lang="zh-CN" altLang="zh-CN" sz="1800" b="0" kern="100" dirty="0">
              <a:solidFill>
                <a:schemeClr val="tx1"/>
              </a:solidFill>
              <a:latin typeface="Calibri" panose="020F050202020403020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b="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分频电路输出</a:t>
            </a:r>
            <a:r>
              <a:rPr lang="en-US" altLang="zh-CN" b="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f=1Hz </a:t>
            </a:r>
            <a:r>
              <a:rPr lang="zh-CN" altLang="zh-CN" b="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周期信号用</a:t>
            </a:r>
            <a:r>
              <a:rPr lang="en-US" altLang="zh-CN" b="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74LS160</a:t>
            </a:r>
            <a:r>
              <a:rPr lang="zh-CN" altLang="zh-CN" b="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b="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74LS161</a:t>
            </a:r>
            <a:r>
              <a:rPr lang="zh-CN" altLang="zh-CN" b="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</a:t>
            </a:r>
            <a:endParaRPr lang="zh-CN" altLang="zh-CN" sz="1800" b="0" kern="100" dirty="0">
              <a:solidFill>
                <a:schemeClr val="tx1"/>
              </a:solidFill>
              <a:latin typeface="Calibri" panose="020F050202020403020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b="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</a:t>
            </a:r>
            <a:r>
              <a:rPr lang="en-US" altLang="zh-CN" b="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zh-CN" b="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位移位寄存器全状态图并从中找出</a:t>
            </a:r>
            <a:r>
              <a:rPr lang="en-US" altLang="zh-CN" b="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zh-CN" b="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个状态构成的闭合状态序，设计状态机</a:t>
            </a:r>
            <a:endParaRPr lang="zh-CN" altLang="zh-CN" sz="1800" b="0" kern="100" dirty="0">
              <a:solidFill>
                <a:schemeClr val="tx1"/>
              </a:solidFill>
              <a:latin typeface="Calibri" panose="020F050202020403020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b="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组合逻辑输出</a:t>
            </a:r>
            <a:r>
              <a:rPr lang="en-US" altLang="zh-CN" b="0" kern="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a~g</a:t>
            </a:r>
            <a:r>
              <a:rPr lang="en-US" altLang="zh-CN" b="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b="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应使共阴极数码管显示</a:t>
            </a:r>
            <a:r>
              <a:rPr lang="en-US" altLang="zh-CN" b="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HAPPY 2019</a:t>
            </a:r>
            <a:endParaRPr lang="zh-CN" altLang="zh-CN" sz="1800" b="0" kern="100" dirty="0">
              <a:solidFill>
                <a:schemeClr val="tx1"/>
              </a:solidFill>
              <a:latin typeface="Calibri" panose="020F050202020403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7" name="Text Box 3"/>
          <p:cNvSpPr txBox="1">
            <a:spLocks noChangeArrowheads="1"/>
          </p:cNvSpPr>
          <p:nvPr/>
        </p:nvSpPr>
        <p:spPr bwMode="auto">
          <a:xfrm>
            <a:off x="349581" y="1064935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8949" name="Rectangle 5"/>
              <p:cNvSpPr>
                <a:spLocks noChangeArrowheads="1"/>
              </p:cNvSpPr>
              <p:nvPr/>
            </p:nvSpPr>
            <p:spPr bwMode="auto">
              <a:xfrm>
                <a:off x="915843" y="2347245"/>
                <a:ext cx="7742119" cy="831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pitchFamily="49" charset="-122"/>
                    <a:ea typeface="楷体_GB2312" pitchFamily="49" charset="-122"/>
                  </a:rPr>
                  <a:t>∴</a:t>
                </a:r>
                <a:r>
                  <a:rPr kumimoji="1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pitchFamily="49" charset="-122"/>
                    <a:ea typeface="楷体_GB2312" pitchFamily="49" charset="-122"/>
                  </a:rPr>
                  <a:t>乘积项有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pitchFamily="49" charset="-122"/>
                    <a:ea typeface="楷体_GB2312" pitchFamily="49" charset="-122"/>
                  </a:rPr>
                  <a:t>:</a:t>
                </a:r>
              </a:p>
              <a:p>
                <a:pPr lvl="0" eaLnBrk="1" hangingPunct="1"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_GB2312" pitchFamily="49" charset="-122"/>
                    <a:ea typeface="楷体_GB2312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̅"/>
                        <m:ctrlP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zh-CN" alt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acc>
                      <m:accPr>
                        <m:chr m:val="̅"/>
                        <m:ctrlP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𝐴𝐶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𝐵𝐶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33894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5843" y="2347245"/>
                <a:ext cx="7742119" cy="831766"/>
              </a:xfrm>
              <a:prstGeom prst="rect">
                <a:avLst/>
              </a:prstGeom>
              <a:blipFill rotWithShape="1">
                <a:blip r:embed="rId2"/>
                <a:stretch>
                  <a:fillRect l="-2" t="-34" r="-2292" b="2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951" name="Object 7"/>
              <p:cNvSpPr txBox="1"/>
              <p:nvPr/>
            </p:nvSpPr>
            <p:spPr bwMode="auto">
              <a:xfrm>
                <a:off x="1093329" y="3178853"/>
                <a:ext cx="2765423" cy="1020762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2600" i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8951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3329" y="3178853"/>
                <a:ext cx="2765423" cy="1020762"/>
              </a:xfrm>
              <a:prstGeom prst="rect">
                <a:avLst/>
              </a:prstGeom>
              <a:blipFill rotWithShape="1">
                <a:blip r:embed="rId3"/>
                <a:stretch>
                  <a:fillRect l="-18" t="-4" r="18" b="-59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8952" name="Text Box 8"/>
          <p:cNvSpPr txBox="1">
            <a:spLocks noChangeArrowheads="1"/>
          </p:cNvSpPr>
          <p:nvPr/>
        </p:nvSpPr>
        <p:spPr bwMode="auto">
          <a:xfrm>
            <a:off x="893462" y="4947487"/>
            <a:ext cx="3889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与阵列容量为：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6×6=36</a:t>
            </a:r>
          </a:p>
        </p:txBody>
      </p:sp>
      <p:sp>
        <p:nvSpPr>
          <p:cNvPr id="338953" name="Text Box 9"/>
          <p:cNvSpPr txBox="1">
            <a:spLocks noChangeArrowheads="1"/>
          </p:cNvSpPr>
          <p:nvPr/>
        </p:nvSpPr>
        <p:spPr bwMode="auto">
          <a:xfrm>
            <a:off x="893462" y="5622175"/>
            <a:ext cx="3889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或阵列容量为：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2×6=12</a:t>
            </a:r>
          </a:p>
        </p:txBody>
      </p:sp>
      <p:sp>
        <p:nvSpPr>
          <p:cNvPr id="338954" name="Text Box 10"/>
          <p:cNvSpPr txBox="1">
            <a:spLocks noChangeArrowheads="1"/>
          </p:cNvSpPr>
          <p:nvPr/>
        </p:nvSpPr>
        <p:spPr bwMode="auto">
          <a:xfrm>
            <a:off x="883937" y="6288925"/>
            <a:ext cx="3889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阵列总容量为：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36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＋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12=48</a:t>
            </a:r>
          </a:p>
        </p:txBody>
      </p:sp>
      <p:sp>
        <p:nvSpPr>
          <p:cNvPr id="67" name="灯片编号占位符 3"/>
          <p:cNvSpPr txBox="1"/>
          <p:nvPr/>
        </p:nvSpPr>
        <p:spPr>
          <a:xfrm>
            <a:off x="0" y="6478588"/>
            <a:ext cx="903288" cy="3381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315B291C-51FB-4C18-A138-CCB3C24CD792}" type="slidenum">
              <a:rPr lang="en-US" altLang="zh-CN" sz="240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15</a:t>
            </a:fld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98" name="Group 7"/>
          <p:cNvGrpSpPr/>
          <p:nvPr/>
        </p:nvGrpSpPr>
        <p:grpSpPr bwMode="auto">
          <a:xfrm>
            <a:off x="1028243" y="1446569"/>
            <a:ext cx="7490138" cy="943462"/>
            <a:chOff x="669" y="3092"/>
            <a:chExt cx="3386" cy="5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Object 8"/>
                <p:cNvSpPr txBox="1"/>
                <p:nvPr/>
              </p:nvSpPr>
              <p:spPr bwMode="auto">
                <a:xfrm>
                  <a:off x="771" y="3092"/>
                  <a:ext cx="3284" cy="570"/>
                </a:xfrm>
                <a:prstGeom prst="rect">
                  <a:avLst/>
                </a:prstGeom>
                <a:noFill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zh-CN" alt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zh-CN" alt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zh-CN" alt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zh-CN" alt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zh-CN" alt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acc>
                          <m:accPr>
                            <m:chr m:val="̅"/>
                            <m:ctrlPr>
                              <a:rPr lang="zh-CN" alt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zh-CN" alt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zh-CN" alt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  <m:acc>
                          <m:accPr>
                            <m:chr m:val="̅"/>
                            <m:ctrlPr>
                              <a:rPr lang="zh-CN" alt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zh-CN" alt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zh-CN" alt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acc>
                          <m:accPr>
                            <m:chr m:val="̅"/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zh-CN" alt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zh-CN" alt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𝐴𝐶</m:t>
                        </m:r>
                        <m: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𝐵𝐶</m:t>
                        </m:r>
                      </m:oMath>
                    </m:oMathPara>
                  </a14:m>
                  <a:endParaRPr lang="zh-CN" altLang="en-US" sz="2400" b="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9" name="Object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71" y="3092"/>
                  <a:ext cx="3284" cy="570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AutoShape 9"/>
            <p:cNvSpPr/>
            <p:nvPr/>
          </p:nvSpPr>
          <p:spPr bwMode="auto">
            <a:xfrm>
              <a:off x="669" y="3096"/>
              <a:ext cx="137" cy="499"/>
            </a:xfrm>
            <a:prstGeom prst="leftBrace">
              <a:avLst>
                <a:gd name="adj1" fmla="val 30353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8945" name="组合 338944"/>
          <p:cNvGrpSpPr/>
          <p:nvPr/>
        </p:nvGrpSpPr>
        <p:grpSpPr>
          <a:xfrm>
            <a:off x="5272419" y="3492500"/>
            <a:ext cx="3132137" cy="3324225"/>
            <a:chOff x="5154613" y="2697163"/>
            <a:chExt cx="3132137" cy="3324225"/>
          </a:xfrm>
        </p:grpSpPr>
        <p:grpSp>
          <p:nvGrpSpPr>
            <p:cNvPr id="338955" name="Group 11"/>
            <p:cNvGrpSpPr/>
            <p:nvPr/>
          </p:nvGrpSpPr>
          <p:grpSpPr bwMode="auto">
            <a:xfrm>
              <a:off x="5154613" y="2697163"/>
              <a:ext cx="3132137" cy="3324225"/>
              <a:chOff x="3247" y="1699"/>
              <a:chExt cx="1973" cy="2094"/>
            </a:xfrm>
          </p:grpSpPr>
          <p:sp>
            <p:nvSpPr>
              <p:cNvPr id="338956" name="Line 12"/>
              <p:cNvSpPr>
                <a:spLocks noChangeShapeType="1"/>
              </p:cNvSpPr>
              <p:nvPr/>
            </p:nvSpPr>
            <p:spPr bwMode="auto">
              <a:xfrm>
                <a:off x="3476" y="1842"/>
                <a:ext cx="1521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8957" name="Line 13"/>
              <p:cNvSpPr>
                <a:spLocks noChangeShapeType="1"/>
              </p:cNvSpPr>
              <p:nvPr/>
            </p:nvSpPr>
            <p:spPr bwMode="auto">
              <a:xfrm>
                <a:off x="3476" y="2042"/>
                <a:ext cx="1521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8958" name="Line 14"/>
              <p:cNvSpPr>
                <a:spLocks noChangeShapeType="1"/>
              </p:cNvSpPr>
              <p:nvPr/>
            </p:nvSpPr>
            <p:spPr bwMode="auto">
              <a:xfrm>
                <a:off x="3476" y="2240"/>
                <a:ext cx="1521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8959" name="Line 15"/>
              <p:cNvSpPr>
                <a:spLocks noChangeShapeType="1"/>
              </p:cNvSpPr>
              <p:nvPr/>
            </p:nvSpPr>
            <p:spPr bwMode="auto">
              <a:xfrm>
                <a:off x="3476" y="2439"/>
                <a:ext cx="1521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8960" name="Line 16"/>
              <p:cNvSpPr>
                <a:spLocks noChangeShapeType="1"/>
              </p:cNvSpPr>
              <p:nvPr/>
            </p:nvSpPr>
            <p:spPr bwMode="auto">
              <a:xfrm>
                <a:off x="3476" y="2637"/>
                <a:ext cx="1521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8961" name="Line 17"/>
              <p:cNvSpPr>
                <a:spLocks noChangeShapeType="1"/>
              </p:cNvSpPr>
              <p:nvPr/>
            </p:nvSpPr>
            <p:spPr bwMode="auto">
              <a:xfrm>
                <a:off x="3476" y="2836"/>
                <a:ext cx="1521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8962" name="Object 18"/>
                  <p:cNvSpPr txBox="1"/>
                  <p:nvPr/>
                </p:nvSpPr>
                <p:spPr bwMode="auto">
                  <a:xfrm>
                    <a:off x="3268" y="1699"/>
                    <a:ext cx="157" cy="15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38962" name="Object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68" y="1699"/>
                    <a:ext cx="157" cy="157"/>
                  </a:xfrm>
                  <a:prstGeom prst="rect">
                    <a:avLst/>
                  </a:prstGeom>
                  <a:blipFill rotWithShape="1">
                    <a:blip r:embed="rId5"/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8963" name="Object 19"/>
              <p:cNvSpPr txBox="1"/>
              <p:nvPr/>
            </p:nvSpPr>
            <p:spPr bwMode="auto">
              <a:xfrm>
                <a:off x="3247" y="1924"/>
                <a:ext cx="336" cy="25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endParaRPr lang="zh-CN" alt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8964" name="Object 20"/>
                  <p:cNvSpPr txBox="1"/>
                  <p:nvPr/>
                </p:nvSpPr>
                <p:spPr bwMode="auto">
                  <a:xfrm>
                    <a:off x="3258" y="2108"/>
                    <a:ext cx="145" cy="15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38964" name="Object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58" y="2108"/>
                    <a:ext cx="145" cy="157"/>
                  </a:xfrm>
                  <a:prstGeom prst="rect">
                    <a:avLst/>
                  </a:prstGeom>
                  <a:blipFill rotWithShape="1">
                    <a:blip r:embed="rId6"/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8966" name="Object 22"/>
                  <p:cNvSpPr txBox="1"/>
                  <p:nvPr/>
                </p:nvSpPr>
                <p:spPr bwMode="auto">
                  <a:xfrm>
                    <a:off x="3258" y="2496"/>
                    <a:ext cx="145" cy="1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38966" name="Object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58" y="2496"/>
                    <a:ext cx="145" cy="170"/>
                  </a:xfrm>
                  <a:prstGeom prst="rect">
                    <a:avLst/>
                  </a:prstGeom>
                  <a:blipFill rotWithShape="1">
                    <a:blip r:embed="rId7"/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8968" name="Line 24"/>
              <p:cNvSpPr>
                <a:spLocks noChangeShapeType="1"/>
              </p:cNvSpPr>
              <p:nvPr/>
            </p:nvSpPr>
            <p:spPr bwMode="auto">
              <a:xfrm>
                <a:off x="3733" y="1715"/>
                <a:ext cx="0" cy="20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8969" name="Line 25"/>
              <p:cNvSpPr>
                <a:spLocks noChangeShapeType="1"/>
              </p:cNvSpPr>
              <p:nvPr/>
            </p:nvSpPr>
            <p:spPr bwMode="auto">
              <a:xfrm>
                <a:off x="3932" y="1730"/>
                <a:ext cx="0" cy="20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8970" name="Line 26"/>
              <p:cNvSpPr>
                <a:spLocks noChangeShapeType="1"/>
              </p:cNvSpPr>
              <p:nvPr/>
            </p:nvSpPr>
            <p:spPr bwMode="auto">
              <a:xfrm>
                <a:off x="4130" y="1730"/>
                <a:ext cx="0" cy="20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8971" name="Line 27"/>
              <p:cNvSpPr>
                <a:spLocks noChangeShapeType="1"/>
              </p:cNvSpPr>
              <p:nvPr/>
            </p:nvSpPr>
            <p:spPr bwMode="auto">
              <a:xfrm>
                <a:off x="4329" y="1715"/>
                <a:ext cx="0" cy="20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8972" name="Line 28"/>
              <p:cNvSpPr>
                <a:spLocks noChangeShapeType="1"/>
              </p:cNvSpPr>
              <p:nvPr/>
            </p:nvSpPr>
            <p:spPr bwMode="auto">
              <a:xfrm>
                <a:off x="4527" y="1730"/>
                <a:ext cx="0" cy="20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8973" name="Line 29"/>
              <p:cNvSpPr>
                <a:spLocks noChangeShapeType="1"/>
              </p:cNvSpPr>
              <p:nvPr/>
            </p:nvSpPr>
            <p:spPr bwMode="auto">
              <a:xfrm>
                <a:off x="4726" y="1730"/>
                <a:ext cx="0" cy="20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8974" name="Line 30"/>
              <p:cNvSpPr>
                <a:spLocks noChangeShapeType="1"/>
              </p:cNvSpPr>
              <p:nvPr/>
            </p:nvSpPr>
            <p:spPr bwMode="auto">
              <a:xfrm>
                <a:off x="3447" y="3227"/>
                <a:ext cx="1521" cy="0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8975" name="Line 31"/>
              <p:cNvSpPr>
                <a:spLocks noChangeShapeType="1"/>
              </p:cNvSpPr>
              <p:nvPr/>
            </p:nvSpPr>
            <p:spPr bwMode="auto">
              <a:xfrm>
                <a:off x="3447" y="3482"/>
                <a:ext cx="1521" cy="0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8976" name="Object 32"/>
                  <p:cNvSpPr txBox="1"/>
                  <p:nvPr/>
                </p:nvSpPr>
                <p:spPr bwMode="auto">
                  <a:xfrm>
                    <a:off x="3475" y="2904"/>
                    <a:ext cx="2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38976" name="Object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475" y="2904"/>
                    <a:ext cx="208" cy="288"/>
                  </a:xfrm>
                  <a:prstGeom prst="rect">
                    <a:avLst/>
                  </a:prstGeom>
                  <a:blipFill rotWithShape="1">
                    <a:blip r:embed="rId8"/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8977" name="Object 33"/>
                  <p:cNvSpPr txBox="1"/>
                  <p:nvPr/>
                </p:nvSpPr>
                <p:spPr bwMode="auto">
                  <a:xfrm>
                    <a:off x="3694" y="2917"/>
                    <a:ext cx="192" cy="27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38977" name="Object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694" y="2917"/>
                    <a:ext cx="192" cy="272"/>
                  </a:xfrm>
                  <a:prstGeom prst="rect">
                    <a:avLst/>
                  </a:prstGeom>
                  <a:blipFill rotWithShape="1">
                    <a:blip r:embed="rId9"/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8978" name="Object 34"/>
                  <p:cNvSpPr txBox="1"/>
                  <p:nvPr/>
                </p:nvSpPr>
                <p:spPr bwMode="auto">
                  <a:xfrm>
                    <a:off x="3897" y="2923"/>
                    <a:ext cx="208" cy="27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38978" name="Object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897" y="2923"/>
                    <a:ext cx="208" cy="272"/>
                  </a:xfrm>
                  <a:prstGeom prst="rect">
                    <a:avLst/>
                  </a:prstGeom>
                  <a:blipFill rotWithShape="1">
                    <a:blip r:embed="rId10"/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8979" name="Object 35"/>
                  <p:cNvSpPr txBox="1"/>
                  <p:nvPr/>
                </p:nvSpPr>
                <p:spPr bwMode="auto">
                  <a:xfrm>
                    <a:off x="4098" y="2920"/>
                    <a:ext cx="2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38979" name="Object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098" y="2920"/>
                    <a:ext cx="208" cy="288"/>
                  </a:xfrm>
                  <a:prstGeom prst="rect">
                    <a:avLst/>
                  </a:prstGeom>
                  <a:blipFill rotWithShape="1">
                    <a:blip r:embed="rId11"/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8980" name="Object 36"/>
                  <p:cNvSpPr txBox="1"/>
                  <p:nvPr/>
                </p:nvSpPr>
                <p:spPr bwMode="auto">
                  <a:xfrm>
                    <a:off x="4298" y="2938"/>
                    <a:ext cx="208" cy="27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38980" name="Object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298" y="2938"/>
                    <a:ext cx="208" cy="272"/>
                  </a:xfrm>
                  <a:prstGeom prst="rect">
                    <a:avLst/>
                  </a:prstGeom>
                  <a:blipFill rotWithShape="1">
                    <a:blip r:embed="rId12"/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8981" name="Object 37"/>
                  <p:cNvSpPr txBox="1"/>
                  <p:nvPr/>
                </p:nvSpPr>
                <p:spPr bwMode="auto">
                  <a:xfrm>
                    <a:off x="4493" y="2925"/>
                    <a:ext cx="2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38981" name="Object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493" y="2925"/>
                    <a:ext cx="208" cy="288"/>
                  </a:xfrm>
                  <a:prstGeom prst="rect">
                    <a:avLst/>
                  </a:prstGeom>
                  <a:blipFill rotWithShape="1">
                    <a:blip r:embed="rId13"/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38982" name="Group 38"/>
              <p:cNvGrpSpPr/>
              <p:nvPr/>
            </p:nvGrpSpPr>
            <p:grpSpPr bwMode="auto">
              <a:xfrm>
                <a:off x="4286" y="1797"/>
                <a:ext cx="69" cy="477"/>
                <a:chOff x="4093" y="1797"/>
                <a:chExt cx="69" cy="477"/>
              </a:xfrm>
            </p:grpSpPr>
            <p:sp>
              <p:nvSpPr>
                <p:cNvPr id="338983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093" y="1797"/>
                  <a:ext cx="68" cy="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984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094" y="2205"/>
                  <a:ext cx="68" cy="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38985" name="Group 41"/>
              <p:cNvGrpSpPr/>
              <p:nvPr/>
            </p:nvGrpSpPr>
            <p:grpSpPr bwMode="auto">
              <a:xfrm>
                <a:off x="3696" y="2000"/>
                <a:ext cx="68" cy="657"/>
                <a:chOff x="3696" y="2000"/>
                <a:chExt cx="68" cy="657"/>
              </a:xfrm>
            </p:grpSpPr>
            <p:sp>
              <p:nvSpPr>
                <p:cNvPr id="338986" name="Oval 42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000"/>
                  <a:ext cx="68" cy="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987" name="Oval 4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409"/>
                  <a:ext cx="68" cy="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988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588"/>
                  <a:ext cx="68" cy="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38989" name="Group 45"/>
              <p:cNvGrpSpPr/>
              <p:nvPr/>
            </p:nvGrpSpPr>
            <p:grpSpPr bwMode="auto">
              <a:xfrm>
                <a:off x="4091" y="1803"/>
                <a:ext cx="72" cy="1065"/>
                <a:chOff x="4091" y="1803"/>
                <a:chExt cx="72" cy="1065"/>
              </a:xfrm>
            </p:grpSpPr>
            <p:sp>
              <p:nvSpPr>
                <p:cNvPr id="338990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091" y="2799"/>
                  <a:ext cx="68" cy="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991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4095" y="1803"/>
                  <a:ext cx="68" cy="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38992" name="Group 48"/>
              <p:cNvGrpSpPr/>
              <p:nvPr/>
            </p:nvGrpSpPr>
            <p:grpSpPr bwMode="auto">
              <a:xfrm>
                <a:off x="3696" y="3088"/>
                <a:ext cx="1508" cy="240"/>
                <a:chOff x="3696" y="3088"/>
                <a:chExt cx="1508" cy="240"/>
              </a:xfrm>
            </p:grpSpPr>
            <p:sp>
              <p:nvSpPr>
                <p:cNvPr id="338993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3181"/>
                  <a:ext cx="68" cy="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8994" name="Object 50"/>
                    <p:cNvSpPr txBox="1"/>
                    <p:nvPr/>
                  </p:nvSpPr>
                  <p:spPr bwMode="auto">
                    <a:xfrm>
                      <a:off x="5012" y="3088"/>
                      <a:ext cx="192" cy="2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/>
                    </a:p>
                  </p:txBody>
                </p:sp>
              </mc:Choice>
              <mc:Fallback xmlns="">
                <p:sp>
                  <p:nvSpPr>
                    <p:cNvPr id="338994" name="Object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5012" y="3088"/>
                      <a:ext cx="192" cy="240"/>
                    </a:xfrm>
                    <a:prstGeom prst="rect">
                      <a:avLst/>
                    </a:prstGeom>
                    <a:blipFill rotWithShape="1">
                      <a:blip r:embed="rId14"/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38995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3901" y="3180"/>
                  <a:ext cx="68" cy="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996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097" y="3180"/>
                  <a:ext cx="68" cy="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38997" name="Group 53"/>
              <p:cNvGrpSpPr/>
              <p:nvPr/>
            </p:nvGrpSpPr>
            <p:grpSpPr bwMode="auto">
              <a:xfrm>
                <a:off x="3892" y="2205"/>
                <a:ext cx="74" cy="659"/>
                <a:chOff x="3892" y="2205"/>
                <a:chExt cx="74" cy="659"/>
              </a:xfrm>
            </p:grpSpPr>
            <p:sp>
              <p:nvSpPr>
                <p:cNvPr id="338998" name="Oval 54"/>
                <p:cNvSpPr>
                  <a:spLocks noChangeAspect="1" noChangeArrowheads="1"/>
                </p:cNvSpPr>
                <p:nvPr/>
              </p:nvSpPr>
              <p:spPr bwMode="auto">
                <a:xfrm>
                  <a:off x="3898" y="2205"/>
                  <a:ext cx="68" cy="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999" name="Oval 55"/>
                <p:cNvSpPr>
                  <a:spLocks noChangeAspect="1" noChangeArrowheads="1"/>
                </p:cNvSpPr>
                <p:nvPr/>
              </p:nvSpPr>
              <p:spPr bwMode="auto">
                <a:xfrm>
                  <a:off x="3892" y="2795"/>
                  <a:ext cx="68" cy="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39000" name="Group 56"/>
              <p:cNvGrpSpPr/>
              <p:nvPr/>
            </p:nvGrpSpPr>
            <p:grpSpPr bwMode="auto">
              <a:xfrm>
                <a:off x="4493" y="1797"/>
                <a:ext cx="68" cy="868"/>
                <a:chOff x="4493" y="1797"/>
                <a:chExt cx="68" cy="868"/>
              </a:xfrm>
            </p:grpSpPr>
            <p:sp>
              <p:nvSpPr>
                <p:cNvPr id="339001" name="Oval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493" y="1797"/>
                  <a:ext cx="68" cy="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9002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493" y="2596"/>
                  <a:ext cx="68" cy="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39003" name="Group 59"/>
              <p:cNvGrpSpPr/>
              <p:nvPr/>
            </p:nvGrpSpPr>
            <p:grpSpPr bwMode="auto">
              <a:xfrm>
                <a:off x="4688" y="2200"/>
                <a:ext cx="70" cy="457"/>
                <a:chOff x="4688" y="2200"/>
                <a:chExt cx="70" cy="457"/>
              </a:xfrm>
            </p:grpSpPr>
            <p:sp>
              <p:nvSpPr>
                <p:cNvPr id="339004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4690" y="2200"/>
                  <a:ext cx="68" cy="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9005" name="Oval 61"/>
                <p:cNvSpPr>
                  <a:spLocks noChangeAspect="1" noChangeArrowheads="1"/>
                </p:cNvSpPr>
                <p:nvPr/>
              </p:nvSpPr>
              <p:spPr bwMode="auto">
                <a:xfrm>
                  <a:off x="4688" y="2588"/>
                  <a:ext cx="68" cy="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39006" name="Group 62"/>
              <p:cNvGrpSpPr/>
              <p:nvPr/>
            </p:nvGrpSpPr>
            <p:grpSpPr bwMode="auto">
              <a:xfrm>
                <a:off x="4289" y="3363"/>
                <a:ext cx="931" cy="240"/>
                <a:chOff x="4289" y="3363"/>
                <a:chExt cx="931" cy="24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9007" name="Object 63"/>
                    <p:cNvSpPr txBox="1"/>
                    <p:nvPr/>
                  </p:nvSpPr>
                  <p:spPr bwMode="auto">
                    <a:xfrm>
                      <a:off x="5012" y="3363"/>
                      <a:ext cx="208" cy="2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/>
                    </a:p>
                  </p:txBody>
                </p:sp>
              </mc:Choice>
              <mc:Fallback xmlns="">
                <p:sp>
                  <p:nvSpPr>
                    <p:cNvPr id="339007" name="Object 6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5012" y="3363"/>
                      <a:ext cx="208" cy="240"/>
                    </a:xfrm>
                    <a:prstGeom prst="rect">
                      <a:avLst/>
                    </a:prstGeom>
                    <a:blipFill rotWithShape="1">
                      <a:blip r:embed="rId15"/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39008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289" y="3434"/>
                  <a:ext cx="68" cy="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9009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94" y="3442"/>
                  <a:ext cx="68" cy="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9010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690" y="3433"/>
                  <a:ext cx="68" cy="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944" name="文本框 338943"/>
                <p:cNvSpPr txBox="1"/>
                <p:nvPr/>
              </p:nvSpPr>
              <p:spPr bwMode="auto">
                <a:xfrm>
                  <a:off x="5221306" y="3073857"/>
                  <a:ext cx="275525" cy="3701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zh-CN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zh-CN" altLang="en-US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8944" name="文本框 3389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21306" y="3073857"/>
                  <a:ext cx="275525" cy="370101"/>
                </a:xfrm>
                <a:prstGeom prst="rect">
                  <a:avLst/>
                </a:prstGeom>
                <a:blipFill rotWithShape="1">
                  <a:blip r:embed="rId16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/>
                <p:cNvSpPr txBox="1"/>
                <p:nvPr/>
              </p:nvSpPr>
              <p:spPr bwMode="auto">
                <a:xfrm>
                  <a:off x="5216175" y="3745985"/>
                  <a:ext cx="287195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zh-CN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2" name="文本框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16175" y="3745985"/>
                  <a:ext cx="287195" cy="369332"/>
                </a:xfrm>
                <a:prstGeom prst="rect">
                  <a:avLst/>
                </a:prstGeom>
                <a:blipFill rotWithShape="1">
                  <a:blip r:embed="rId17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/>
                <p:cNvSpPr txBox="1"/>
                <p:nvPr/>
              </p:nvSpPr>
              <p:spPr bwMode="auto">
                <a:xfrm>
                  <a:off x="5196244" y="4340265"/>
                  <a:ext cx="274819" cy="3701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zh-CN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oMath>
                    </m:oMathPara>
                  </a14:m>
                  <a:endParaRPr lang="zh-CN" altLang="en-US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3" name="文本框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96244" y="4340265"/>
                  <a:ext cx="274819" cy="370101"/>
                </a:xfrm>
                <a:prstGeom prst="rect">
                  <a:avLst/>
                </a:prstGeom>
                <a:blipFill rotWithShape="1">
                  <a:blip r:embed="rId18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Rectangle 6"/>
          <p:cNvSpPr>
            <a:spLocks noChangeArrowheads="1"/>
          </p:cNvSpPr>
          <p:nvPr/>
        </p:nvSpPr>
        <p:spPr bwMode="auto">
          <a:xfrm>
            <a:off x="801415" y="68552"/>
            <a:ext cx="593085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：用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PLA 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实现下面的多输出函数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bject 8"/>
              <p:cNvSpPr txBox="1"/>
              <p:nvPr/>
            </p:nvSpPr>
            <p:spPr bwMode="auto">
              <a:xfrm>
                <a:off x="1439590" y="468274"/>
                <a:ext cx="4811713" cy="949325"/>
              </a:xfrm>
              <a:prstGeom prst="rect">
                <a:avLst/>
              </a:prstGeom>
              <a:noFill/>
            </p:spPr>
            <p:txBody>
              <a:bodyPr>
                <a:normAutofit fontScale="9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zh-CN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acc>
                        <m:accPr>
                          <m:chr m:val="̅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acc>
                        <m:accPr>
                          <m:chr m:val="̅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𝑨𝑩</m:t>
                      </m:r>
                      <m:acc>
                        <m:accPr>
                          <m:chr m:val="̅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zh-CN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𝑨𝑩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𝑨𝑪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𝑩𝑪</m:t>
                      </m:r>
                    </m:oMath>
                  </m:oMathPara>
                </a14:m>
                <a:endParaRPr lang="zh-CN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9590" y="468274"/>
                <a:ext cx="4811713" cy="949325"/>
              </a:xfrm>
              <a:prstGeom prst="rect">
                <a:avLst/>
              </a:prstGeom>
              <a:blipFill rotWithShape="1">
                <a:blip r:embed="rId19"/>
                <a:stretch>
                  <a:fillRect l="-1" t="-29" r="8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290185" y="2033270"/>
            <a:ext cx="3284220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序列脉冲发生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79950" y="3778250"/>
            <a:ext cx="613410" cy="1437005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计数器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983457"/>
            <a:ext cx="8686800" cy="2057400"/>
          </a:xfrm>
          <a:prstGeom prst="rect">
            <a:avLst/>
          </a:prstGeom>
          <a:noFill/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位扩展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例：用 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?  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片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1024×1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位的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RAM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接成一个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1024 ×8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位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RAM 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87812" y="1397698"/>
            <a:ext cx="431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</a:p>
        </p:txBody>
      </p:sp>
      <p:pic>
        <p:nvPicPr>
          <p:cNvPr id="7" name="Picture 5" descr="7-4-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93" y="2188662"/>
            <a:ext cx="8413613" cy="355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灯片编号占位符 3"/>
          <p:cNvSpPr txBox="1"/>
          <p:nvPr/>
        </p:nvSpPr>
        <p:spPr>
          <a:xfrm>
            <a:off x="0" y="6478588"/>
            <a:ext cx="903288" cy="3381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315B291C-51FB-4C18-A138-CCB3C24CD792}" type="slidenum">
              <a:rPr lang="en-US" altLang="zh-CN" sz="200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16</a:t>
            </a:fld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6" name="AutoShape 4"/>
          <p:cNvSpPr>
            <a:spLocks noChangeArrowheads="1"/>
          </p:cNvSpPr>
          <p:nvPr/>
        </p:nvSpPr>
        <p:spPr bwMode="auto">
          <a:xfrm>
            <a:off x="3616007" y="2858929"/>
            <a:ext cx="1655763" cy="288925"/>
          </a:xfrm>
          <a:prstGeom prst="rightArrow">
            <a:avLst>
              <a:gd name="adj1" fmla="val 50000"/>
              <a:gd name="adj2" fmla="val 143269"/>
            </a:avLst>
          </a:prstGeom>
          <a:noFill/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07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6698" y="213333"/>
            <a:ext cx="7880350" cy="1008062"/>
          </a:xfrm>
          <a:prstGeom prst="rect">
            <a:avLst/>
          </a:prstGeom>
          <a:noFill/>
        </p:spPr>
        <p:txBody>
          <a:bodyPr/>
          <a:lstStyle/>
          <a:p>
            <a:pPr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字扩展：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zh-CN" altLang="en-US" sz="2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当每片</a:t>
            </a:r>
            <a:r>
              <a:rPr lang="en-US" altLang="zh-CN" sz="2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RAM,ROM</a:t>
            </a:r>
            <a:r>
              <a:rPr lang="zh-CN" altLang="en-US" sz="2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位数够用而字数不够时，需进行字扩展。</a:t>
            </a:r>
          </a:p>
        </p:txBody>
      </p:sp>
      <p:grpSp>
        <p:nvGrpSpPr>
          <p:cNvPr id="330757" name="Group 5"/>
          <p:cNvGrpSpPr/>
          <p:nvPr/>
        </p:nvGrpSpPr>
        <p:grpSpPr bwMode="auto">
          <a:xfrm>
            <a:off x="5271769" y="2282666"/>
            <a:ext cx="2413052" cy="1441450"/>
            <a:chOff x="3156" y="1706"/>
            <a:chExt cx="1471" cy="908"/>
          </a:xfrm>
          <a:solidFill>
            <a:schemeClr val="bg1"/>
          </a:solidFill>
        </p:grpSpPr>
        <p:sp>
          <p:nvSpPr>
            <p:cNvPr id="330758" name="Rectangle 6"/>
            <p:cNvSpPr>
              <a:spLocks noChangeArrowheads="1"/>
            </p:cNvSpPr>
            <p:nvPr/>
          </p:nvSpPr>
          <p:spPr bwMode="auto">
            <a:xfrm>
              <a:off x="3156" y="1842"/>
              <a:ext cx="1456" cy="63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1024 x 8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RAM</a:t>
              </a:r>
            </a:p>
          </p:txBody>
        </p:sp>
        <p:sp>
          <p:nvSpPr>
            <p:cNvPr id="330759" name="Line 7"/>
            <p:cNvSpPr>
              <a:spLocks noChangeShapeType="1"/>
            </p:cNvSpPr>
            <p:nvPr/>
          </p:nvSpPr>
          <p:spPr bwMode="auto">
            <a:xfrm>
              <a:off x="3382" y="1706"/>
              <a:ext cx="0" cy="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60" name="Line 8"/>
            <p:cNvSpPr>
              <a:spLocks noChangeShapeType="1"/>
            </p:cNvSpPr>
            <p:nvPr/>
          </p:nvSpPr>
          <p:spPr bwMode="auto">
            <a:xfrm>
              <a:off x="3506" y="1706"/>
              <a:ext cx="0" cy="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61" name="Line 9"/>
            <p:cNvSpPr>
              <a:spLocks noChangeShapeType="1"/>
            </p:cNvSpPr>
            <p:nvPr/>
          </p:nvSpPr>
          <p:spPr bwMode="auto">
            <a:xfrm>
              <a:off x="3649" y="1706"/>
              <a:ext cx="0" cy="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62" name="Line 10"/>
            <p:cNvSpPr>
              <a:spLocks noChangeShapeType="1"/>
            </p:cNvSpPr>
            <p:nvPr/>
          </p:nvSpPr>
          <p:spPr bwMode="auto">
            <a:xfrm>
              <a:off x="3791" y="1706"/>
              <a:ext cx="0" cy="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63" name="Line 11"/>
            <p:cNvSpPr>
              <a:spLocks noChangeShapeType="1"/>
            </p:cNvSpPr>
            <p:nvPr/>
          </p:nvSpPr>
          <p:spPr bwMode="auto">
            <a:xfrm>
              <a:off x="3934" y="1706"/>
              <a:ext cx="0" cy="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64" name="Line 12"/>
            <p:cNvSpPr>
              <a:spLocks noChangeShapeType="1"/>
            </p:cNvSpPr>
            <p:nvPr/>
          </p:nvSpPr>
          <p:spPr bwMode="auto">
            <a:xfrm>
              <a:off x="4077" y="1706"/>
              <a:ext cx="0" cy="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65" name="Line 13"/>
            <p:cNvSpPr>
              <a:spLocks noChangeShapeType="1"/>
            </p:cNvSpPr>
            <p:nvPr/>
          </p:nvSpPr>
          <p:spPr bwMode="auto">
            <a:xfrm>
              <a:off x="4219" y="1706"/>
              <a:ext cx="0" cy="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66" name="Line 14"/>
            <p:cNvSpPr>
              <a:spLocks noChangeShapeType="1"/>
            </p:cNvSpPr>
            <p:nvPr/>
          </p:nvSpPr>
          <p:spPr bwMode="auto">
            <a:xfrm>
              <a:off x="4362" y="1706"/>
              <a:ext cx="0" cy="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0767" name="Object 15"/>
                <p:cNvSpPr txBox="1"/>
                <p:nvPr/>
              </p:nvSpPr>
              <p:spPr bwMode="auto">
                <a:xfrm>
                  <a:off x="3313" y="1834"/>
                  <a:ext cx="1189" cy="17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40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......................</m:t>
                            </m:r>
                          </m:den>
                        </m:f>
                        <m:f>
                          <m:fPr>
                            <m:type m:val="lin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30767" name="Object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13" y="1834"/>
                  <a:ext cx="1189" cy="170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0768" name="Line 16"/>
            <p:cNvSpPr>
              <a:spLocks noChangeShapeType="1"/>
            </p:cNvSpPr>
            <p:nvPr/>
          </p:nvSpPr>
          <p:spPr bwMode="auto">
            <a:xfrm>
              <a:off x="3375" y="2478"/>
              <a:ext cx="0" cy="136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69" name="Line 17"/>
            <p:cNvSpPr>
              <a:spLocks noChangeShapeType="1"/>
            </p:cNvSpPr>
            <p:nvPr/>
          </p:nvSpPr>
          <p:spPr bwMode="auto">
            <a:xfrm>
              <a:off x="3452" y="2478"/>
              <a:ext cx="0" cy="136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70" name="Line 18"/>
            <p:cNvSpPr>
              <a:spLocks noChangeShapeType="1"/>
            </p:cNvSpPr>
            <p:nvPr/>
          </p:nvSpPr>
          <p:spPr bwMode="auto">
            <a:xfrm>
              <a:off x="3527" y="2478"/>
              <a:ext cx="0" cy="136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71" name="Line 19"/>
            <p:cNvSpPr>
              <a:spLocks noChangeShapeType="1"/>
            </p:cNvSpPr>
            <p:nvPr/>
          </p:nvSpPr>
          <p:spPr bwMode="auto">
            <a:xfrm>
              <a:off x="3604" y="2478"/>
              <a:ext cx="0" cy="136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72" name="Line 20"/>
            <p:cNvSpPr>
              <a:spLocks noChangeShapeType="1"/>
            </p:cNvSpPr>
            <p:nvPr/>
          </p:nvSpPr>
          <p:spPr bwMode="auto">
            <a:xfrm>
              <a:off x="3680" y="2478"/>
              <a:ext cx="0" cy="136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73" name="Line 21"/>
            <p:cNvSpPr>
              <a:spLocks noChangeShapeType="1"/>
            </p:cNvSpPr>
            <p:nvPr/>
          </p:nvSpPr>
          <p:spPr bwMode="auto">
            <a:xfrm>
              <a:off x="3756" y="2478"/>
              <a:ext cx="0" cy="136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74" name="Line 22"/>
            <p:cNvSpPr>
              <a:spLocks noChangeShapeType="1"/>
            </p:cNvSpPr>
            <p:nvPr/>
          </p:nvSpPr>
          <p:spPr bwMode="auto">
            <a:xfrm>
              <a:off x="3823" y="2478"/>
              <a:ext cx="0" cy="136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75" name="Line 23"/>
            <p:cNvSpPr>
              <a:spLocks noChangeShapeType="1"/>
            </p:cNvSpPr>
            <p:nvPr/>
          </p:nvSpPr>
          <p:spPr bwMode="auto">
            <a:xfrm>
              <a:off x="3900" y="2478"/>
              <a:ext cx="0" cy="136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76" name="Line 24"/>
            <p:cNvSpPr>
              <a:spLocks noChangeShapeType="1"/>
            </p:cNvSpPr>
            <p:nvPr/>
          </p:nvSpPr>
          <p:spPr bwMode="auto">
            <a:xfrm>
              <a:off x="3975" y="2478"/>
              <a:ext cx="0" cy="136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77" name="Line 25"/>
            <p:cNvSpPr>
              <a:spLocks noChangeShapeType="1"/>
            </p:cNvSpPr>
            <p:nvPr/>
          </p:nvSpPr>
          <p:spPr bwMode="auto">
            <a:xfrm>
              <a:off x="4060" y="2478"/>
              <a:ext cx="0" cy="136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0778" name="Object 26"/>
                <p:cNvSpPr txBox="1"/>
                <p:nvPr/>
              </p:nvSpPr>
              <p:spPr bwMode="auto">
                <a:xfrm>
                  <a:off x="3156" y="2278"/>
                  <a:ext cx="1086" cy="2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55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......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30778" name="Object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6" y="2278"/>
                  <a:ext cx="1086" cy="227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0779" name="Line 27"/>
            <p:cNvSpPr>
              <a:spLocks noChangeShapeType="1"/>
            </p:cNvSpPr>
            <p:nvPr/>
          </p:nvSpPr>
          <p:spPr bwMode="auto">
            <a:xfrm>
              <a:off x="4375" y="2478"/>
              <a:ext cx="0" cy="136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80" name="Line 28"/>
            <p:cNvSpPr>
              <a:spLocks noChangeShapeType="1"/>
            </p:cNvSpPr>
            <p:nvPr/>
          </p:nvSpPr>
          <p:spPr bwMode="auto">
            <a:xfrm>
              <a:off x="4518" y="2478"/>
              <a:ext cx="0" cy="136"/>
            </a:xfrm>
            <a:prstGeom prst="lin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0781" name="Object 29"/>
                <p:cNvSpPr txBox="1"/>
                <p:nvPr/>
              </p:nvSpPr>
              <p:spPr bwMode="auto">
                <a:xfrm>
                  <a:off x="4226" y="2314"/>
                  <a:ext cx="401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40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zh-CN" alt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fPr>
                          <m:num>
                            <m:r>
                              <a:rPr lang="zh-CN" altLang="en-US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zh-CN" alt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acc>
                          </m:den>
                        </m:f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b="0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mPr>
                          <m:mr>
                            <m:e/>
                          </m:mr>
                        </m:m>
                      </m:oMath>
                    </m:oMathPara>
                  </a14:m>
                  <a:endParaRPr lang="zh-CN" altLang="en-US" b="0" dirty="0"/>
                </a:p>
              </p:txBody>
            </p:sp>
          </mc:Choice>
          <mc:Fallback xmlns="">
            <p:sp>
              <p:nvSpPr>
                <p:cNvPr id="330781" name="Object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26" y="2314"/>
                  <a:ext cx="401" cy="168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0782" name="AutoShape 30"/>
          <p:cNvSpPr>
            <a:spLocks noChangeArrowheads="1"/>
          </p:cNvSpPr>
          <p:nvPr/>
        </p:nvSpPr>
        <p:spPr bwMode="auto">
          <a:xfrm>
            <a:off x="3581400" y="5015548"/>
            <a:ext cx="1655763" cy="288925"/>
          </a:xfrm>
          <a:prstGeom prst="rightArrow">
            <a:avLst>
              <a:gd name="adj1" fmla="val 50000"/>
              <a:gd name="adj2" fmla="val 143269"/>
            </a:avLst>
          </a:prstGeom>
          <a:noFill/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0783" name="Text Box 31"/>
          <p:cNvSpPr txBox="1">
            <a:spLocks noChangeArrowheads="1"/>
          </p:cNvSpPr>
          <p:nvPr/>
        </p:nvSpPr>
        <p:spPr bwMode="auto">
          <a:xfrm>
            <a:off x="1014413" y="1552099"/>
            <a:ext cx="626427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例：用四片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256 × 8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位→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1024 ×8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位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RAM</a:t>
            </a:r>
          </a:p>
        </p:txBody>
      </p:sp>
      <p:grpSp>
        <p:nvGrpSpPr>
          <p:cNvPr id="330784" name="Group 32"/>
          <p:cNvGrpSpPr/>
          <p:nvPr/>
        </p:nvGrpSpPr>
        <p:grpSpPr bwMode="auto">
          <a:xfrm>
            <a:off x="1108075" y="4555173"/>
            <a:ext cx="2351088" cy="1630362"/>
            <a:chOff x="506" y="2959"/>
            <a:chExt cx="1481" cy="1027"/>
          </a:xfrm>
        </p:grpSpPr>
        <p:sp>
          <p:nvSpPr>
            <p:cNvPr id="330785" name="AutoShape 33"/>
            <p:cNvSpPr>
              <a:spLocks noChangeAspect="1" noChangeArrowheads="1" noTextEdit="1"/>
            </p:cNvSpPr>
            <p:nvPr/>
          </p:nvSpPr>
          <p:spPr bwMode="auto">
            <a:xfrm>
              <a:off x="506" y="2959"/>
              <a:ext cx="1481" cy="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86" name="Rectangle 34"/>
            <p:cNvSpPr>
              <a:spLocks noChangeArrowheads="1"/>
            </p:cNvSpPr>
            <p:nvPr/>
          </p:nvSpPr>
          <p:spPr bwMode="auto">
            <a:xfrm>
              <a:off x="1893" y="3086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7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87" name="Line 35"/>
            <p:cNvSpPr>
              <a:spLocks noChangeShapeType="1"/>
            </p:cNvSpPr>
            <p:nvPr/>
          </p:nvSpPr>
          <p:spPr bwMode="auto">
            <a:xfrm flipH="1">
              <a:off x="1200" y="2999"/>
              <a:ext cx="56" cy="17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88" name="Line 36"/>
            <p:cNvSpPr>
              <a:spLocks noChangeShapeType="1"/>
            </p:cNvSpPr>
            <p:nvPr/>
          </p:nvSpPr>
          <p:spPr bwMode="auto">
            <a:xfrm flipH="1">
              <a:off x="1705" y="2999"/>
              <a:ext cx="57" cy="17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89" name="Line 37"/>
            <p:cNvSpPr>
              <a:spLocks noChangeShapeType="1"/>
            </p:cNvSpPr>
            <p:nvPr/>
          </p:nvSpPr>
          <p:spPr bwMode="auto">
            <a:xfrm flipH="1">
              <a:off x="1455" y="3536"/>
              <a:ext cx="55" cy="17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90" name="Rectangle 38"/>
            <p:cNvSpPr>
              <a:spLocks noChangeArrowheads="1"/>
            </p:cNvSpPr>
            <p:nvPr/>
          </p:nvSpPr>
          <p:spPr bwMode="auto">
            <a:xfrm>
              <a:off x="1482" y="3779"/>
              <a:ext cx="9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91" name="Rectangle 39"/>
            <p:cNvSpPr>
              <a:spLocks noChangeArrowheads="1"/>
            </p:cNvSpPr>
            <p:nvPr/>
          </p:nvSpPr>
          <p:spPr bwMode="auto">
            <a:xfrm>
              <a:off x="1368" y="3779"/>
              <a:ext cx="113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0792" name="Rectangle 40"/>
                <p:cNvSpPr>
                  <a:spLocks noChangeArrowheads="1"/>
                </p:cNvSpPr>
                <p:nvPr/>
              </p:nvSpPr>
              <p:spPr bwMode="auto">
                <a:xfrm>
                  <a:off x="1508" y="3517"/>
                  <a:ext cx="209" cy="2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zh-CN" sz="21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uLnTx/>
                                <a:uFillTx/>
                                <a:latin typeface="Cambria Math" panose="02040503050406030204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1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</m:acc>
                      </m:oMath>
                    </m:oMathPara>
                  </a14:m>
                  <a:endPara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0792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08" y="3517"/>
                  <a:ext cx="209" cy="204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0793" name="Rectangle 41"/>
            <p:cNvSpPr>
              <a:spLocks noChangeArrowheads="1"/>
            </p:cNvSpPr>
            <p:nvPr/>
          </p:nvSpPr>
          <p:spPr bwMode="auto">
            <a:xfrm>
              <a:off x="1341" y="3517"/>
              <a:ext cx="113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94" name="Rectangle 42"/>
            <p:cNvSpPr>
              <a:spLocks noChangeArrowheads="1"/>
            </p:cNvSpPr>
            <p:nvPr/>
          </p:nvSpPr>
          <p:spPr bwMode="auto">
            <a:xfrm>
              <a:off x="1575" y="3249"/>
              <a:ext cx="113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95" name="Rectangle 43"/>
            <p:cNvSpPr>
              <a:spLocks noChangeArrowheads="1"/>
            </p:cNvSpPr>
            <p:nvPr/>
          </p:nvSpPr>
          <p:spPr bwMode="auto">
            <a:xfrm>
              <a:off x="1213" y="3249"/>
              <a:ext cx="113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96" name="Rectangle 44"/>
            <p:cNvSpPr>
              <a:spLocks noChangeArrowheads="1"/>
            </p:cNvSpPr>
            <p:nvPr/>
          </p:nvSpPr>
          <p:spPr bwMode="auto">
            <a:xfrm>
              <a:off x="1771" y="2981"/>
              <a:ext cx="122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O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97" name="Rectangle 45"/>
            <p:cNvSpPr>
              <a:spLocks noChangeArrowheads="1"/>
            </p:cNvSpPr>
            <p:nvPr/>
          </p:nvSpPr>
          <p:spPr bwMode="auto">
            <a:xfrm>
              <a:off x="1625" y="2981"/>
              <a:ext cx="66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I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98" name="Rectangle 46"/>
            <p:cNvSpPr>
              <a:spLocks noChangeArrowheads="1"/>
            </p:cNvSpPr>
            <p:nvPr/>
          </p:nvSpPr>
          <p:spPr bwMode="auto">
            <a:xfrm>
              <a:off x="1265" y="2981"/>
              <a:ext cx="122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O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799" name="Rectangle 47"/>
            <p:cNvSpPr>
              <a:spLocks noChangeArrowheads="1"/>
            </p:cNvSpPr>
            <p:nvPr/>
          </p:nvSpPr>
          <p:spPr bwMode="auto">
            <a:xfrm>
              <a:off x="1119" y="2981"/>
              <a:ext cx="66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I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00" name="Rectangle 48"/>
            <p:cNvSpPr>
              <a:spLocks noChangeArrowheads="1"/>
            </p:cNvSpPr>
            <p:nvPr/>
          </p:nvSpPr>
          <p:spPr bwMode="auto">
            <a:xfrm>
              <a:off x="1589" y="3749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01" name="Rectangle 49"/>
            <p:cNvSpPr>
              <a:spLocks noChangeArrowheads="1"/>
            </p:cNvSpPr>
            <p:nvPr/>
          </p:nvSpPr>
          <p:spPr bwMode="auto">
            <a:xfrm>
              <a:off x="1690" y="3487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02" name="Rectangle 50"/>
            <p:cNvSpPr>
              <a:spLocks noChangeArrowheads="1"/>
            </p:cNvSpPr>
            <p:nvPr/>
          </p:nvSpPr>
          <p:spPr bwMode="auto">
            <a:xfrm>
              <a:off x="513" y="3784"/>
              <a:ext cx="845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片选信号：</a:t>
              </a: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03" name="Rectangle 51"/>
            <p:cNvSpPr>
              <a:spLocks noChangeArrowheads="1"/>
            </p:cNvSpPr>
            <p:nvPr/>
          </p:nvSpPr>
          <p:spPr bwMode="auto">
            <a:xfrm>
              <a:off x="751" y="3522"/>
              <a:ext cx="676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写信号：</a:t>
              </a: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04" name="Rectangle 52"/>
            <p:cNvSpPr>
              <a:spLocks noChangeArrowheads="1"/>
            </p:cNvSpPr>
            <p:nvPr/>
          </p:nvSpPr>
          <p:spPr bwMode="auto">
            <a:xfrm>
              <a:off x="532" y="3522"/>
              <a:ext cx="171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读</a:t>
              </a: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05" name="Rectangle 53"/>
            <p:cNvSpPr>
              <a:spLocks noChangeArrowheads="1"/>
            </p:cNvSpPr>
            <p:nvPr/>
          </p:nvSpPr>
          <p:spPr bwMode="auto">
            <a:xfrm>
              <a:off x="529" y="3254"/>
              <a:ext cx="676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地址线：</a:t>
              </a: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06" name="Rectangle 54"/>
            <p:cNvSpPr>
              <a:spLocks noChangeArrowheads="1"/>
            </p:cNvSpPr>
            <p:nvPr/>
          </p:nvSpPr>
          <p:spPr bwMode="auto">
            <a:xfrm>
              <a:off x="529" y="2986"/>
              <a:ext cx="676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数据线：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07" name="Rectangle 55"/>
            <p:cNvSpPr>
              <a:spLocks noChangeArrowheads="1"/>
            </p:cNvSpPr>
            <p:nvPr/>
          </p:nvSpPr>
          <p:spPr bwMode="auto">
            <a:xfrm>
              <a:off x="703" y="3517"/>
              <a:ext cx="4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/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08" name="Rectangle 56"/>
            <p:cNvSpPr>
              <a:spLocks noChangeArrowheads="1"/>
            </p:cNvSpPr>
            <p:nvPr/>
          </p:nvSpPr>
          <p:spPr bwMode="auto">
            <a:xfrm>
              <a:off x="1679" y="3354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7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09" name="Rectangle 57"/>
            <p:cNvSpPr>
              <a:spLocks noChangeArrowheads="1"/>
            </p:cNvSpPr>
            <p:nvPr/>
          </p:nvSpPr>
          <p:spPr bwMode="auto">
            <a:xfrm>
              <a:off x="1316" y="3354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10" name="Rectangle 58"/>
            <p:cNvSpPr>
              <a:spLocks noChangeArrowheads="1"/>
            </p:cNvSpPr>
            <p:nvPr/>
          </p:nvSpPr>
          <p:spPr bwMode="auto">
            <a:xfrm>
              <a:off x="1388" y="3086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11" name="Rectangle 59"/>
            <p:cNvSpPr>
              <a:spLocks noChangeArrowheads="1"/>
            </p:cNvSpPr>
            <p:nvPr/>
          </p:nvSpPr>
          <p:spPr bwMode="auto">
            <a:xfrm>
              <a:off x="1425" y="3249"/>
              <a:ext cx="87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~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12" name="Rectangle 60"/>
            <p:cNvSpPr>
              <a:spLocks noChangeArrowheads="1"/>
            </p:cNvSpPr>
            <p:nvPr/>
          </p:nvSpPr>
          <p:spPr bwMode="auto">
            <a:xfrm>
              <a:off x="1497" y="2981"/>
              <a:ext cx="87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~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0813" name="Group 61"/>
          <p:cNvGrpSpPr/>
          <p:nvPr/>
        </p:nvGrpSpPr>
        <p:grpSpPr bwMode="auto">
          <a:xfrm>
            <a:off x="5173663" y="4747260"/>
            <a:ext cx="2943225" cy="1244600"/>
            <a:chOff x="3067" y="3080"/>
            <a:chExt cx="1854" cy="784"/>
          </a:xfrm>
        </p:grpSpPr>
        <p:sp>
          <p:nvSpPr>
            <p:cNvPr id="330814" name="AutoShape 62"/>
            <p:cNvSpPr>
              <a:spLocks noChangeAspect="1" noChangeArrowheads="1" noTextEdit="1"/>
            </p:cNvSpPr>
            <p:nvPr/>
          </p:nvSpPr>
          <p:spPr bwMode="auto">
            <a:xfrm>
              <a:off x="3067" y="3080"/>
              <a:ext cx="1854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15" name="Line 63"/>
            <p:cNvSpPr>
              <a:spLocks noChangeShapeType="1"/>
            </p:cNvSpPr>
            <p:nvPr/>
          </p:nvSpPr>
          <p:spPr bwMode="auto">
            <a:xfrm flipH="1">
              <a:off x="3795" y="3120"/>
              <a:ext cx="60" cy="177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16" name="Line 64"/>
            <p:cNvSpPr>
              <a:spLocks noChangeShapeType="1"/>
            </p:cNvSpPr>
            <p:nvPr/>
          </p:nvSpPr>
          <p:spPr bwMode="auto">
            <a:xfrm flipH="1">
              <a:off x="4326" y="3120"/>
              <a:ext cx="60" cy="177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17" name="Line 65"/>
            <p:cNvSpPr>
              <a:spLocks noChangeShapeType="1"/>
            </p:cNvSpPr>
            <p:nvPr/>
          </p:nvSpPr>
          <p:spPr bwMode="auto">
            <a:xfrm flipH="1">
              <a:off x="4064" y="3657"/>
              <a:ext cx="57" cy="17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0818" name="Rectangle 66"/>
                <p:cNvSpPr>
                  <a:spLocks noChangeArrowheads="1"/>
                </p:cNvSpPr>
                <p:nvPr/>
              </p:nvSpPr>
              <p:spPr bwMode="auto">
                <a:xfrm>
                  <a:off x="4119" y="3639"/>
                  <a:ext cx="209" cy="2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zh-CN" sz="21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uLnTx/>
                                <a:uFillTx/>
                                <a:latin typeface="Cambria Math" panose="02040503050406030204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1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</m:acc>
                      </m:oMath>
                    </m:oMathPara>
                  </a14:m>
                  <a:endPara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0818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19" y="3639"/>
                  <a:ext cx="209" cy="204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0819" name="Rectangle 67"/>
            <p:cNvSpPr>
              <a:spLocks noChangeArrowheads="1"/>
            </p:cNvSpPr>
            <p:nvPr/>
          </p:nvSpPr>
          <p:spPr bwMode="auto">
            <a:xfrm>
              <a:off x="3944" y="3639"/>
              <a:ext cx="113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20" name="Rectangle 68"/>
            <p:cNvSpPr>
              <a:spLocks noChangeArrowheads="1"/>
            </p:cNvSpPr>
            <p:nvPr/>
          </p:nvSpPr>
          <p:spPr bwMode="auto">
            <a:xfrm>
              <a:off x="4712" y="3370"/>
              <a:ext cx="113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21" name="Rectangle 69"/>
            <p:cNvSpPr>
              <a:spLocks noChangeArrowheads="1"/>
            </p:cNvSpPr>
            <p:nvPr/>
          </p:nvSpPr>
          <p:spPr bwMode="auto">
            <a:xfrm>
              <a:off x="4454" y="3370"/>
              <a:ext cx="113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22" name="Rectangle 70"/>
            <p:cNvSpPr>
              <a:spLocks noChangeArrowheads="1"/>
            </p:cNvSpPr>
            <p:nvPr/>
          </p:nvSpPr>
          <p:spPr bwMode="auto">
            <a:xfrm>
              <a:off x="4189" y="3370"/>
              <a:ext cx="113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23" name="Rectangle 71"/>
            <p:cNvSpPr>
              <a:spLocks noChangeArrowheads="1"/>
            </p:cNvSpPr>
            <p:nvPr/>
          </p:nvSpPr>
          <p:spPr bwMode="auto">
            <a:xfrm>
              <a:off x="3809" y="3370"/>
              <a:ext cx="113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24" name="Rectangle 72"/>
            <p:cNvSpPr>
              <a:spLocks noChangeArrowheads="1"/>
            </p:cNvSpPr>
            <p:nvPr/>
          </p:nvSpPr>
          <p:spPr bwMode="auto">
            <a:xfrm>
              <a:off x="4395" y="3101"/>
              <a:ext cx="122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O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25" name="Rectangle 73"/>
            <p:cNvSpPr>
              <a:spLocks noChangeArrowheads="1"/>
            </p:cNvSpPr>
            <p:nvPr/>
          </p:nvSpPr>
          <p:spPr bwMode="auto">
            <a:xfrm>
              <a:off x="4242" y="3101"/>
              <a:ext cx="66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I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26" name="Rectangle 74"/>
            <p:cNvSpPr>
              <a:spLocks noChangeArrowheads="1"/>
            </p:cNvSpPr>
            <p:nvPr/>
          </p:nvSpPr>
          <p:spPr bwMode="auto">
            <a:xfrm>
              <a:off x="3864" y="3101"/>
              <a:ext cx="122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O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27" name="Rectangle 75"/>
            <p:cNvSpPr>
              <a:spLocks noChangeArrowheads="1"/>
            </p:cNvSpPr>
            <p:nvPr/>
          </p:nvSpPr>
          <p:spPr bwMode="auto">
            <a:xfrm>
              <a:off x="3711" y="3101"/>
              <a:ext cx="66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I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29" name="Rectangle 77"/>
            <p:cNvSpPr>
              <a:spLocks noChangeArrowheads="1"/>
            </p:cNvSpPr>
            <p:nvPr/>
          </p:nvSpPr>
          <p:spPr bwMode="auto">
            <a:xfrm>
              <a:off x="3324" y="3644"/>
              <a:ext cx="683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写信号：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30" name="Rectangle 78"/>
            <p:cNvSpPr>
              <a:spLocks noChangeArrowheads="1"/>
            </p:cNvSpPr>
            <p:nvPr/>
          </p:nvSpPr>
          <p:spPr bwMode="auto">
            <a:xfrm>
              <a:off x="3094" y="3644"/>
              <a:ext cx="171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读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31" name="Rectangle 79"/>
            <p:cNvSpPr>
              <a:spLocks noChangeArrowheads="1"/>
            </p:cNvSpPr>
            <p:nvPr/>
          </p:nvSpPr>
          <p:spPr bwMode="auto">
            <a:xfrm>
              <a:off x="3091" y="3375"/>
              <a:ext cx="676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地址线：</a:t>
              </a: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32" name="Rectangle 80"/>
            <p:cNvSpPr>
              <a:spLocks noChangeArrowheads="1"/>
            </p:cNvSpPr>
            <p:nvPr/>
          </p:nvSpPr>
          <p:spPr bwMode="auto">
            <a:xfrm>
              <a:off x="3091" y="3106"/>
              <a:ext cx="676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数据线：</a:t>
              </a: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33" name="Rectangle 81"/>
            <p:cNvSpPr>
              <a:spLocks noChangeArrowheads="1"/>
            </p:cNvSpPr>
            <p:nvPr/>
          </p:nvSpPr>
          <p:spPr bwMode="auto">
            <a:xfrm>
              <a:off x="3274" y="3639"/>
              <a:ext cx="4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/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34" name="Rectangle 82"/>
            <p:cNvSpPr>
              <a:spLocks noChangeArrowheads="1"/>
            </p:cNvSpPr>
            <p:nvPr/>
          </p:nvSpPr>
          <p:spPr bwMode="auto">
            <a:xfrm>
              <a:off x="4819" y="3475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9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35" name="Rectangle 83"/>
            <p:cNvSpPr>
              <a:spLocks noChangeArrowheads="1"/>
            </p:cNvSpPr>
            <p:nvPr/>
          </p:nvSpPr>
          <p:spPr bwMode="auto">
            <a:xfrm>
              <a:off x="4559" y="3475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8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36" name="Rectangle 84"/>
            <p:cNvSpPr>
              <a:spLocks noChangeArrowheads="1"/>
            </p:cNvSpPr>
            <p:nvPr/>
          </p:nvSpPr>
          <p:spPr bwMode="auto">
            <a:xfrm>
              <a:off x="4298" y="3475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7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37" name="Rectangle 85"/>
            <p:cNvSpPr>
              <a:spLocks noChangeArrowheads="1"/>
            </p:cNvSpPr>
            <p:nvPr/>
          </p:nvSpPr>
          <p:spPr bwMode="auto">
            <a:xfrm>
              <a:off x="3918" y="3475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38" name="Rectangle 86"/>
            <p:cNvSpPr>
              <a:spLocks noChangeArrowheads="1"/>
            </p:cNvSpPr>
            <p:nvPr/>
          </p:nvSpPr>
          <p:spPr bwMode="auto">
            <a:xfrm>
              <a:off x="4523" y="3206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7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39" name="Rectangle 87"/>
            <p:cNvSpPr>
              <a:spLocks noChangeArrowheads="1"/>
            </p:cNvSpPr>
            <p:nvPr/>
          </p:nvSpPr>
          <p:spPr bwMode="auto">
            <a:xfrm>
              <a:off x="3993" y="3206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40" name="Rectangle 88"/>
            <p:cNvSpPr>
              <a:spLocks noChangeArrowheads="1"/>
            </p:cNvSpPr>
            <p:nvPr/>
          </p:nvSpPr>
          <p:spPr bwMode="auto">
            <a:xfrm>
              <a:off x="4630" y="3370"/>
              <a:ext cx="42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,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41" name="Rectangle 89"/>
            <p:cNvSpPr>
              <a:spLocks noChangeArrowheads="1"/>
            </p:cNvSpPr>
            <p:nvPr/>
          </p:nvSpPr>
          <p:spPr bwMode="auto">
            <a:xfrm>
              <a:off x="4372" y="3370"/>
              <a:ext cx="42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,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42" name="Rectangle 90"/>
            <p:cNvSpPr>
              <a:spLocks noChangeArrowheads="1"/>
            </p:cNvSpPr>
            <p:nvPr/>
          </p:nvSpPr>
          <p:spPr bwMode="auto">
            <a:xfrm>
              <a:off x="4032" y="3370"/>
              <a:ext cx="87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~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0843" name="Rectangle 91"/>
            <p:cNvSpPr>
              <a:spLocks noChangeArrowheads="1"/>
            </p:cNvSpPr>
            <p:nvPr/>
          </p:nvSpPr>
          <p:spPr bwMode="auto">
            <a:xfrm>
              <a:off x="4107" y="3101"/>
              <a:ext cx="87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~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2" name="灯片编号占位符 3"/>
          <p:cNvSpPr txBox="1"/>
          <p:nvPr/>
        </p:nvSpPr>
        <p:spPr>
          <a:xfrm>
            <a:off x="304800" y="6336348"/>
            <a:ext cx="903288" cy="3381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315B291C-51FB-4C18-A138-CCB3C24CD792}" type="slidenum">
              <a:rPr lang="en-US" altLang="zh-CN" sz="200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17</a:t>
            </a:fld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23620" y="2355691"/>
            <a:ext cx="2590800" cy="1647825"/>
            <a:chOff x="1023620" y="2355691"/>
            <a:chExt cx="2590800" cy="1647825"/>
          </a:xfrm>
        </p:grpSpPr>
        <p:pic>
          <p:nvPicPr>
            <p:cNvPr id="330754" name="Picture 2" descr="ram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620" y="2355691"/>
              <a:ext cx="2590800" cy="164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66"/>
                <p:cNvSpPr>
                  <a:spLocks noChangeArrowheads="1"/>
                </p:cNvSpPr>
                <p:nvPr/>
              </p:nvSpPr>
              <p:spPr bwMode="auto">
                <a:xfrm>
                  <a:off x="2826040" y="3405617"/>
                  <a:ext cx="300271" cy="3231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uLnTx/>
                                <a:uFillTx/>
                                <a:latin typeface="Cambria Math" panose="02040503050406030204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</m:acc>
                      </m:oMath>
                    </m:oMathPara>
                  </a14:m>
                  <a:endPara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3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26040" y="3405617"/>
                  <a:ext cx="300271" cy="323165"/>
                </a:xfrm>
                <a:prstGeom prst="rect">
                  <a:avLst/>
                </a:prstGeom>
                <a:blipFill rotWithShape="1">
                  <a:blip r:embed="rId7"/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文本框 2"/>
          <p:cNvSpPr txBox="1"/>
          <p:nvPr/>
        </p:nvSpPr>
        <p:spPr bwMode="auto">
          <a:xfrm>
            <a:off x="7375526" y="1643676"/>
            <a:ext cx="16338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en-US" altLang="zh-CN" baseline="30000" dirty="0">
                <a:solidFill>
                  <a:schemeClr val="tx1"/>
                </a:solidFill>
              </a:rPr>
              <a:t>8</a:t>
            </a:r>
            <a:r>
              <a:rPr lang="en-US" altLang="zh-CN" dirty="0">
                <a:solidFill>
                  <a:schemeClr val="tx1"/>
                </a:solidFill>
              </a:rPr>
              <a:t>~2</a:t>
            </a:r>
            <a:r>
              <a:rPr lang="en-US" altLang="zh-CN" baseline="30000" dirty="0">
                <a:solidFill>
                  <a:schemeClr val="tx1"/>
                </a:solidFill>
              </a:rPr>
              <a:t>10</a:t>
            </a:r>
            <a:endParaRPr lang="zh-CN" alt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0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0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0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0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330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30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0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0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330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0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0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1000"/>
                                        <p:tgtEl>
                                          <p:spTgt spid="330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0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0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3" dur="1000"/>
                                        <p:tgtEl>
                                          <p:spTgt spid="330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755" grpId="0" animBg="1"/>
      <p:bldP spid="330783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1778" name="Group 2"/>
          <p:cNvGraphicFramePr>
            <a:graphicFrameLocks noGrp="1"/>
          </p:cNvGraphicFramePr>
          <p:nvPr/>
        </p:nvGraphicFramePr>
        <p:xfrm>
          <a:off x="6013450" y="1363076"/>
          <a:ext cx="2879725" cy="2590800"/>
        </p:xfrm>
        <a:graphic>
          <a:graphicData uri="http://schemas.openxmlformats.org/drawingml/2006/table">
            <a:tbl>
              <a:tblPr/>
              <a:tblGrid>
                <a:gridCol w="479425"/>
                <a:gridCol w="481012"/>
                <a:gridCol w="479425"/>
                <a:gridCol w="479425"/>
                <a:gridCol w="481013"/>
                <a:gridCol w="479425"/>
              </a:tblGrid>
              <a:tr h="388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1821" name="Object 45"/>
              <p:cNvSpPr txBox="1"/>
              <p:nvPr/>
            </p:nvSpPr>
            <p:spPr bwMode="auto">
              <a:xfrm>
                <a:off x="6019721" y="1349582"/>
                <a:ext cx="914400" cy="444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mPr>
                        <m:mr>
                          <m:e/>
                        </m:mr>
                      </m:m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1821" name="Object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9721" y="1349582"/>
                <a:ext cx="914400" cy="444500"/>
              </a:xfrm>
              <a:prstGeom prst="rect">
                <a:avLst/>
              </a:prstGeom>
              <a:blipFill rotWithShape="1">
                <a:blip r:embed="rId2"/>
                <a:stretch>
                  <a:fillRect l="-61" t="-47" r="61" b="4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822" name="Object 46"/>
              <p:cNvSpPr txBox="1"/>
              <p:nvPr/>
            </p:nvSpPr>
            <p:spPr bwMode="auto">
              <a:xfrm>
                <a:off x="6957218" y="1399142"/>
                <a:ext cx="1871663" cy="39494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mPr>
                        <m:mr>
                          <m:e/>
                        </m:mr>
                      </m:m>
                      <m:acc>
                        <m:accPr>
                          <m:chr m:val="̅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CN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mPr>
                        <m:mr>
                          <m:e/>
                        </m:mr>
                      </m:m>
                      <m:acc>
                        <m:accPr>
                          <m:chr m:val="̅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mPr>
                        <m:mr>
                          <m:e/>
                        </m:mr>
                      </m:m>
                      <m:acc>
                        <m:accPr>
                          <m:chr m:val="̅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mPr>
                        <m:mr>
                          <m:e/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31822" name="Object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7218" y="1399142"/>
                <a:ext cx="1871663" cy="394940"/>
              </a:xfrm>
              <a:prstGeom prst="rect">
                <a:avLst/>
              </a:prstGeom>
              <a:blipFill rotWithShape="1">
                <a:blip r:embed="rId3"/>
                <a:stretch>
                  <a:fillRect l="-8" t="-60" r="25" b="5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827" name="AutoShape 51"/>
          <p:cNvSpPr>
            <a:spLocks noChangeAspect="1" noChangeArrowheads="1" noTextEdit="1"/>
          </p:cNvSpPr>
          <p:nvPr/>
        </p:nvSpPr>
        <p:spPr bwMode="auto">
          <a:xfrm>
            <a:off x="553243" y="776725"/>
            <a:ext cx="8183563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31828" name="Group 52"/>
          <p:cNvGrpSpPr/>
          <p:nvPr/>
        </p:nvGrpSpPr>
        <p:grpSpPr bwMode="auto">
          <a:xfrm>
            <a:off x="76200" y="535988"/>
            <a:ext cx="8088313" cy="442913"/>
            <a:chOff x="152" y="270"/>
            <a:chExt cx="5095" cy="279"/>
          </a:xfrm>
        </p:grpSpPr>
        <p:sp>
          <p:nvSpPr>
            <p:cNvPr id="331829" name="Rectangle 53"/>
            <p:cNvSpPr>
              <a:spLocks noChangeArrowheads="1"/>
            </p:cNvSpPr>
            <p:nvPr/>
          </p:nvSpPr>
          <p:spPr bwMode="auto">
            <a:xfrm>
              <a:off x="5182" y="292"/>
              <a:ext cx="6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)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30" name="Rectangle 54"/>
            <p:cNvSpPr>
              <a:spLocks noChangeArrowheads="1"/>
            </p:cNvSpPr>
            <p:nvPr/>
          </p:nvSpPr>
          <p:spPr bwMode="auto">
            <a:xfrm>
              <a:off x="4959" y="292"/>
              <a:ext cx="10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~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31" name="Rectangle 55"/>
            <p:cNvSpPr>
              <a:spLocks noChangeArrowheads="1"/>
            </p:cNvSpPr>
            <p:nvPr/>
          </p:nvSpPr>
          <p:spPr bwMode="auto">
            <a:xfrm>
              <a:off x="4011" y="292"/>
              <a:ext cx="10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~</a:t>
              </a:r>
            </a:p>
          </p:txBody>
        </p:sp>
        <p:sp>
          <p:nvSpPr>
            <p:cNvPr id="331832" name="Rectangle 56"/>
            <p:cNvSpPr>
              <a:spLocks noChangeArrowheads="1"/>
            </p:cNvSpPr>
            <p:nvPr/>
          </p:nvSpPr>
          <p:spPr bwMode="auto">
            <a:xfrm>
              <a:off x="3771" y="292"/>
              <a:ext cx="6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: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33" name="Rectangle 57"/>
            <p:cNvSpPr>
              <a:spLocks noChangeArrowheads="1"/>
            </p:cNvSpPr>
            <p:nvPr/>
          </p:nvSpPr>
          <p:spPr bwMode="auto">
            <a:xfrm>
              <a:off x="3314" y="292"/>
              <a:ext cx="6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(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34" name="Rectangle 58"/>
            <p:cNvSpPr>
              <a:spLocks noChangeArrowheads="1"/>
            </p:cNvSpPr>
            <p:nvPr/>
          </p:nvSpPr>
          <p:spPr bwMode="auto">
            <a:xfrm>
              <a:off x="3588" y="411"/>
              <a:ext cx="5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~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35" name="Rectangle 59"/>
            <p:cNvSpPr>
              <a:spLocks noChangeArrowheads="1"/>
            </p:cNvSpPr>
            <p:nvPr/>
          </p:nvSpPr>
          <p:spPr bwMode="auto">
            <a:xfrm>
              <a:off x="5095" y="292"/>
              <a:ext cx="9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31836" name="Rectangle 60"/>
            <p:cNvSpPr>
              <a:spLocks noChangeArrowheads="1"/>
            </p:cNvSpPr>
            <p:nvPr/>
          </p:nvSpPr>
          <p:spPr bwMode="auto">
            <a:xfrm>
              <a:off x="4830" y="292"/>
              <a:ext cx="9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31837" name="Rectangle 61"/>
            <p:cNvSpPr>
              <a:spLocks noChangeArrowheads="1"/>
            </p:cNvSpPr>
            <p:nvPr/>
          </p:nvSpPr>
          <p:spPr bwMode="auto">
            <a:xfrm>
              <a:off x="4166" y="292"/>
              <a:ext cx="9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31838" name="Rectangle 62"/>
            <p:cNvSpPr>
              <a:spLocks noChangeArrowheads="1"/>
            </p:cNvSpPr>
            <p:nvPr/>
          </p:nvSpPr>
          <p:spPr bwMode="auto">
            <a:xfrm>
              <a:off x="3866" y="292"/>
              <a:ext cx="9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31839" name="Rectangle 63"/>
            <p:cNvSpPr>
              <a:spLocks noChangeArrowheads="1"/>
            </p:cNvSpPr>
            <p:nvPr/>
          </p:nvSpPr>
          <p:spPr bwMode="auto">
            <a:xfrm>
              <a:off x="2434" y="292"/>
              <a:ext cx="2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331840" name="Rectangle 64"/>
            <p:cNvSpPr>
              <a:spLocks noChangeArrowheads="1"/>
            </p:cNvSpPr>
            <p:nvPr/>
          </p:nvSpPr>
          <p:spPr bwMode="auto">
            <a:xfrm>
              <a:off x="1146" y="292"/>
              <a:ext cx="2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331841" name="Rectangle 65"/>
            <p:cNvSpPr>
              <a:spLocks noChangeArrowheads="1"/>
            </p:cNvSpPr>
            <p:nvPr/>
          </p:nvSpPr>
          <p:spPr bwMode="auto">
            <a:xfrm>
              <a:off x="3658" y="413"/>
              <a:ext cx="5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7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42" name="Rectangle 66"/>
            <p:cNvSpPr>
              <a:spLocks noChangeArrowheads="1"/>
            </p:cNvSpPr>
            <p:nvPr/>
          </p:nvSpPr>
          <p:spPr bwMode="auto">
            <a:xfrm>
              <a:off x="3523" y="413"/>
              <a:ext cx="5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46" name="Rectangle 70"/>
            <p:cNvSpPr>
              <a:spLocks noChangeArrowheads="1"/>
            </p:cNvSpPr>
            <p:nvPr/>
          </p:nvSpPr>
          <p:spPr bwMode="auto">
            <a:xfrm>
              <a:off x="4296" y="270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47" name="Rectangle 71"/>
            <p:cNvSpPr>
              <a:spLocks noChangeArrowheads="1"/>
            </p:cNvSpPr>
            <p:nvPr/>
          </p:nvSpPr>
          <p:spPr bwMode="auto">
            <a:xfrm>
              <a:off x="3404" y="292"/>
              <a:ext cx="11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48" name="Rectangle 72"/>
            <p:cNvSpPr>
              <a:spLocks noChangeArrowheads="1"/>
            </p:cNvSpPr>
            <p:nvPr/>
          </p:nvSpPr>
          <p:spPr bwMode="auto">
            <a:xfrm>
              <a:off x="2724" y="298"/>
              <a:ext cx="58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个地址</a:t>
              </a:r>
            </a:p>
          </p:txBody>
        </p:sp>
        <p:sp>
          <p:nvSpPr>
            <p:cNvPr id="331849" name="Rectangle 73"/>
            <p:cNvSpPr>
              <a:spLocks noChangeArrowheads="1"/>
            </p:cNvSpPr>
            <p:nvPr/>
          </p:nvSpPr>
          <p:spPr bwMode="auto">
            <a:xfrm>
              <a:off x="1436" y="298"/>
              <a:ext cx="97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个字，需要</a:t>
              </a:r>
            </a:p>
          </p:txBody>
        </p:sp>
        <p:sp>
          <p:nvSpPr>
            <p:cNvPr id="331850" name="Rectangle 74"/>
            <p:cNvSpPr>
              <a:spLocks noChangeArrowheads="1"/>
            </p:cNvSpPr>
            <p:nvPr/>
          </p:nvSpPr>
          <p:spPr bwMode="auto">
            <a:xfrm>
              <a:off x="152" y="298"/>
              <a:ext cx="97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每一片提供</a:t>
              </a:r>
            </a:p>
          </p:txBody>
        </p:sp>
      </p:grpSp>
      <p:grpSp>
        <p:nvGrpSpPr>
          <p:cNvPr id="331851" name="Group 75"/>
          <p:cNvGrpSpPr/>
          <p:nvPr/>
        </p:nvGrpSpPr>
        <p:grpSpPr bwMode="auto">
          <a:xfrm>
            <a:off x="458788" y="3686106"/>
            <a:ext cx="7705725" cy="1281113"/>
            <a:chOff x="385" y="2432"/>
            <a:chExt cx="4854" cy="807"/>
          </a:xfrm>
        </p:grpSpPr>
        <p:sp>
          <p:nvSpPr>
            <p:cNvPr id="331852" name="AutoShape 76"/>
            <p:cNvSpPr>
              <a:spLocks noChangeAspect="1" noChangeArrowheads="1" noTextEdit="1"/>
            </p:cNvSpPr>
            <p:nvPr/>
          </p:nvSpPr>
          <p:spPr bwMode="auto">
            <a:xfrm>
              <a:off x="385" y="2432"/>
              <a:ext cx="4854" cy="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53" name="Rectangle 77"/>
            <p:cNvSpPr>
              <a:spLocks noChangeArrowheads="1"/>
            </p:cNvSpPr>
            <p:nvPr/>
          </p:nvSpPr>
          <p:spPr bwMode="auto">
            <a:xfrm>
              <a:off x="4690" y="2996"/>
              <a:ext cx="35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1023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54" name="Rectangle 78"/>
            <p:cNvSpPr>
              <a:spLocks noChangeArrowheads="1"/>
            </p:cNvSpPr>
            <p:nvPr/>
          </p:nvSpPr>
          <p:spPr bwMode="auto">
            <a:xfrm>
              <a:off x="4199" y="2996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768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55" name="Rectangle 79"/>
            <p:cNvSpPr>
              <a:spLocks noChangeArrowheads="1"/>
            </p:cNvSpPr>
            <p:nvPr/>
          </p:nvSpPr>
          <p:spPr bwMode="auto">
            <a:xfrm>
              <a:off x="3468" y="2996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767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56" name="Rectangle 80"/>
            <p:cNvSpPr>
              <a:spLocks noChangeArrowheads="1"/>
            </p:cNvSpPr>
            <p:nvPr/>
          </p:nvSpPr>
          <p:spPr bwMode="auto">
            <a:xfrm>
              <a:off x="2955" y="2996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512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57" name="Rectangle 81"/>
            <p:cNvSpPr>
              <a:spLocks noChangeArrowheads="1"/>
            </p:cNvSpPr>
            <p:nvPr/>
          </p:nvSpPr>
          <p:spPr bwMode="auto">
            <a:xfrm>
              <a:off x="2246" y="2996"/>
              <a:ext cx="2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511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58" name="Rectangle 82"/>
            <p:cNvSpPr>
              <a:spLocks noChangeArrowheads="1"/>
            </p:cNvSpPr>
            <p:nvPr/>
          </p:nvSpPr>
          <p:spPr bwMode="auto">
            <a:xfrm>
              <a:off x="1736" y="2996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256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59" name="Rectangle 83"/>
            <p:cNvSpPr>
              <a:spLocks noChangeArrowheads="1"/>
            </p:cNvSpPr>
            <p:nvPr/>
          </p:nvSpPr>
          <p:spPr bwMode="auto">
            <a:xfrm>
              <a:off x="724" y="2996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255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60" name="Rectangle 84"/>
            <p:cNvSpPr>
              <a:spLocks noChangeArrowheads="1"/>
            </p:cNvSpPr>
            <p:nvPr/>
          </p:nvSpPr>
          <p:spPr bwMode="auto">
            <a:xfrm>
              <a:off x="413" y="2996"/>
              <a:ext cx="9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61" name="Rectangle 85"/>
            <p:cNvSpPr>
              <a:spLocks noChangeArrowheads="1"/>
            </p:cNvSpPr>
            <p:nvPr/>
          </p:nvSpPr>
          <p:spPr bwMode="auto">
            <a:xfrm>
              <a:off x="4368" y="2720"/>
              <a:ext cx="16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11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62" name="Rectangle 86"/>
            <p:cNvSpPr>
              <a:spLocks noChangeArrowheads="1"/>
            </p:cNvSpPr>
            <p:nvPr/>
          </p:nvSpPr>
          <p:spPr bwMode="auto">
            <a:xfrm>
              <a:off x="3051" y="2720"/>
              <a:ext cx="18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63" name="Rectangle 87"/>
            <p:cNvSpPr>
              <a:spLocks noChangeArrowheads="1"/>
            </p:cNvSpPr>
            <p:nvPr/>
          </p:nvSpPr>
          <p:spPr bwMode="auto">
            <a:xfrm>
              <a:off x="1749" y="2720"/>
              <a:ext cx="18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01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64" name="Rectangle 88"/>
            <p:cNvSpPr>
              <a:spLocks noChangeArrowheads="1"/>
            </p:cNvSpPr>
            <p:nvPr/>
          </p:nvSpPr>
          <p:spPr bwMode="auto">
            <a:xfrm>
              <a:off x="413" y="2720"/>
              <a:ext cx="18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00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65" name="Rectangle 89"/>
            <p:cNvSpPr>
              <a:spLocks noChangeArrowheads="1"/>
            </p:cNvSpPr>
            <p:nvPr/>
          </p:nvSpPr>
          <p:spPr bwMode="auto">
            <a:xfrm>
              <a:off x="5132" y="2831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66" name="Rectangle 90"/>
            <p:cNvSpPr>
              <a:spLocks noChangeArrowheads="1"/>
            </p:cNvSpPr>
            <p:nvPr/>
          </p:nvSpPr>
          <p:spPr bwMode="auto">
            <a:xfrm>
              <a:off x="4699" y="2831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7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67" name="Rectangle 91"/>
            <p:cNvSpPr>
              <a:spLocks noChangeArrowheads="1"/>
            </p:cNvSpPr>
            <p:nvPr/>
          </p:nvSpPr>
          <p:spPr bwMode="auto">
            <a:xfrm>
              <a:off x="3831" y="2831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68" name="Rectangle 92"/>
            <p:cNvSpPr>
              <a:spLocks noChangeArrowheads="1"/>
            </p:cNvSpPr>
            <p:nvPr/>
          </p:nvSpPr>
          <p:spPr bwMode="auto">
            <a:xfrm>
              <a:off x="3397" y="2831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7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69" name="Rectangle 93"/>
            <p:cNvSpPr>
              <a:spLocks noChangeArrowheads="1"/>
            </p:cNvSpPr>
            <p:nvPr/>
          </p:nvSpPr>
          <p:spPr bwMode="auto">
            <a:xfrm>
              <a:off x="2513" y="2831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70" name="Rectangle 94"/>
            <p:cNvSpPr>
              <a:spLocks noChangeArrowheads="1"/>
            </p:cNvSpPr>
            <p:nvPr/>
          </p:nvSpPr>
          <p:spPr bwMode="auto">
            <a:xfrm>
              <a:off x="2080" y="2831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7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71" name="Rectangle 95"/>
            <p:cNvSpPr>
              <a:spLocks noChangeArrowheads="1"/>
            </p:cNvSpPr>
            <p:nvPr/>
          </p:nvSpPr>
          <p:spPr bwMode="auto">
            <a:xfrm>
              <a:off x="1193" y="2831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72" name="Rectangle 96"/>
            <p:cNvSpPr>
              <a:spLocks noChangeArrowheads="1"/>
            </p:cNvSpPr>
            <p:nvPr/>
          </p:nvSpPr>
          <p:spPr bwMode="auto">
            <a:xfrm>
              <a:off x="759" y="2831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7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73" name="Rectangle 97"/>
            <p:cNvSpPr>
              <a:spLocks noChangeArrowheads="1"/>
            </p:cNvSpPr>
            <p:nvPr/>
          </p:nvSpPr>
          <p:spPr bwMode="auto">
            <a:xfrm>
              <a:off x="4550" y="2996"/>
              <a:ext cx="9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~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74" name="Rectangle 98"/>
            <p:cNvSpPr>
              <a:spLocks noChangeArrowheads="1"/>
            </p:cNvSpPr>
            <p:nvPr/>
          </p:nvSpPr>
          <p:spPr bwMode="auto">
            <a:xfrm>
              <a:off x="3308" y="2996"/>
              <a:ext cx="9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~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75" name="Rectangle 99"/>
            <p:cNvSpPr>
              <a:spLocks noChangeArrowheads="1"/>
            </p:cNvSpPr>
            <p:nvPr/>
          </p:nvSpPr>
          <p:spPr bwMode="auto">
            <a:xfrm>
              <a:off x="2090" y="2996"/>
              <a:ext cx="9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~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76" name="Rectangle 100"/>
            <p:cNvSpPr>
              <a:spLocks noChangeArrowheads="1"/>
            </p:cNvSpPr>
            <p:nvPr/>
          </p:nvSpPr>
          <p:spPr bwMode="auto">
            <a:xfrm>
              <a:off x="562" y="2996"/>
              <a:ext cx="9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~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77" name="Rectangle 101"/>
            <p:cNvSpPr>
              <a:spLocks noChangeArrowheads="1"/>
            </p:cNvSpPr>
            <p:nvPr/>
          </p:nvSpPr>
          <p:spPr bwMode="auto">
            <a:xfrm>
              <a:off x="4831" y="2720"/>
              <a:ext cx="9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~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78" name="Rectangle 102"/>
            <p:cNvSpPr>
              <a:spLocks noChangeArrowheads="1"/>
            </p:cNvSpPr>
            <p:nvPr/>
          </p:nvSpPr>
          <p:spPr bwMode="auto">
            <a:xfrm>
              <a:off x="3913" y="2720"/>
              <a:ext cx="4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,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79" name="Rectangle 103"/>
            <p:cNvSpPr>
              <a:spLocks noChangeArrowheads="1"/>
            </p:cNvSpPr>
            <p:nvPr/>
          </p:nvSpPr>
          <p:spPr bwMode="auto">
            <a:xfrm>
              <a:off x="3529" y="2720"/>
              <a:ext cx="9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~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80" name="Rectangle 104"/>
            <p:cNvSpPr>
              <a:spLocks noChangeArrowheads="1"/>
            </p:cNvSpPr>
            <p:nvPr/>
          </p:nvSpPr>
          <p:spPr bwMode="auto">
            <a:xfrm>
              <a:off x="2596" y="2720"/>
              <a:ext cx="4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,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81" name="Rectangle 105"/>
            <p:cNvSpPr>
              <a:spLocks noChangeArrowheads="1"/>
            </p:cNvSpPr>
            <p:nvPr/>
          </p:nvSpPr>
          <p:spPr bwMode="auto">
            <a:xfrm>
              <a:off x="2212" y="2720"/>
              <a:ext cx="9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~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82" name="Rectangle 106"/>
            <p:cNvSpPr>
              <a:spLocks noChangeArrowheads="1"/>
            </p:cNvSpPr>
            <p:nvPr/>
          </p:nvSpPr>
          <p:spPr bwMode="auto">
            <a:xfrm>
              <a:off x="1275" y="2720"/>
              <a:ext cx="4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,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83" name="Rectangle 107"/>
            <p:cNvSpPr>
              <a:spLocks noChangeArrowheads="1"/>
            </p:cNvSpPr>
            <p:nvPr/>
          </p:nvSpPr>
          <p:spPr bwMode="auto">
            <a:xfrm>
              <a:off x="891" y="2720"/>
              <a:ext cx="9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~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84" name="Rectangle 108"/>
            <p:cNvSpPr>
              <a:spLocks noChangeArrowheads="1"/>
            </p:cNvSpPr>
            <p:nvPr/>
          </p:nvSpPr>
          <p:spPr bwMode="auto">
            <a:xfrm>
              <a:off x="5009" y="2720"/>
              <a:ext cx="1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85" name="Rectangle 109"/>
            <p:cNvSpPr>
              <a:spLocks noChangeArrowheads="1"/>
            </p:cNvSpPr>
            <p:nvPr/>
          </p:nvSpPr>
          <p:spPr bwMode="auto">
            <a:xfrm>
              <a:off x="4575" y="2720"/>
              <a:ext cx="1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86" name="Rectangle 110"/>
            <p:cNvSpPr>
              <a:spLocks noChangeArrowheads="1"/>
            </p:cNvSpPr>
            <p:nvPr/>
          </p:nvSpPr>
          <p:spPr bwMode="auto">
            <a:xfrm>
              <a:off x="3707" y="2720"/>
              <a:ext cx="1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87" name="Rectangle 111"/>
            <p:cNvSpPr>
              <a:spLocks noChangeArrowheads="1"/>
            </p:cNvSpPr>
            <p:nvPr/>
          </p:nvSpPr>
          <p:spPr bwMode="auto">
            <a:xfrm>
              <a:off x="3273" y="2720"/>
              <a:ext cx="1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88" name="Rectangle 112"/>
            <p:cNvSpPr>
              <a:spLocks noChangeArrowheads="1"/>
            </p:cNvSpPr>
            <p:nvPr/>
          </p:nvSpPr>
          <p:spPr bwMode="auto">
            <a:xfrm>
              <a:off x="2390" y="2720"/>
              <a:ext cx="1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89" name="Rectangle 113"/>
            <p:cNvSpPr>
              <a:spLocks noChangeArrowheads="1"/>
            </p:cNvSpPr>
            <p:nvPr/>
          </p:nvSpPr>
          <p:spPr bwMode="auto">
            <a:xfrm>
              <a:off x="1956" y="2720"/>
              <a:ext cx="1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90" name="Rectangle 114"/>
            <p:cNvSpPr>
              <a:spLocks noChangeArrowheads="1"/>
            </p:cNvSpPr>
            <p:nvPr/>
          </p:nvSpPr>
          <p:spPr bwMode="auto">
            <a:xfrm>
              <a:off x="1069" y="2720"/>
              <a:ext cx="1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91" name="Rectangle 115"/>
            <p:cNvSpPr>
              <a:spLocks noChangeArrowheads="1"/>
            </p:cNvSpPr>
            <p:nvPr/>
          </p:nvSpPr>
          <p:spPr bwMode="auto">
            <a:xfrm>
              <a:off x="635" y="2720"/>
              <a:ext cx="1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92" name="Rectangle 116"/>
            <p:cNvSpPr>
              <a:spLocks noChangeArrowheads="1"/>
            </p:cNvSpPr>
            <p:nvPr/>
          </p:nvSpPr>
          <p:spPr bwMode="auto">
            <a:xfrm>
              <a:off x="400" y="2488"/>
              <a:ext cx="178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四片的地址分配就是：</a:t>
              </a: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1893" name="Group 117"/>
          <p:cNvGrpSpPr/>
          <p:nvPr/>
        </p:nvGrpSpPr>
        <p:grpSpPr bwMode="auto">
          <a:xfrm>
            <a:off x="365124" y="1920325"/>
            <a:ext cx="5434013" cy="1084263"/>
            <a:chOff x="216" y="544"/>
            <a:chExt cx="3423" cy="683"/>
          </a:xfrm>
        </p:grpSpPr>
        <p:sp>
          <p:nvSpPr>
            <p:cNvPr id="331894" name="AutoShape 118"/>
            <p:cNvSpPr>
              <a:spLocks noChangeAspect="1" noChangeArrowheads="1" noTextEdit="1"/>
            </p:cNvSpPr>
            <p:nvPr/>
          </p:nvSpPr>
          <p:spPr bwMode="auto">
            <a:xfrm>
              <a:off x="216" y="544"/>
              <a:ext cx="3423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895" name="Rectangle 119"/>
            <p:cNvSpPr>
              <a:spLocks noChangeArrowheads="1"/>
            </p:cNvSpPr>
            <p:nvPr/>
          </p:nvSpPr>
          <p:spPr bwMode="auto">
            <a:xfrm>
              <a:off x="3427" y="873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898" name="Rectangle 122"/>
                <p:cNvSpPr>
                  <a:spLocks noChangeArrowheads="1"/>
                </p:cNvSpPr>
                <p:nvPr/>
              </p:nvSpPr>
              <p:spPr bwMode="auto">
                <a:xfrm>
                  <a:off x="1444" y="899"/>
                  <a:ext cx="712" cy="2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zh-CN" sz="25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sz="25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kumimoji="1" lang="en-US" altLang="zh-CN" sz="25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acc>
                        <m:r>
                          <a:rPr kumimoji="1" lang="en-US" altLang="zh-CN" sz="25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kumimoji="1" lang="en-US" altLang="zh-CN" sz="25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sz="25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5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kumimoji="1" lang="en-US" altLang="zh-CN" sz="25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1898" name="Rectangle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44" y="899"/>
                  <a:ext cx="712" cy="242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1899" name="Rectangle 123"/>
            <p:cNvSpPr>
              <a:spLocks noChangeArrowheads="1"/>
            </p:cNvSpPr>
            <p:nvPr/>
          </p:nvSpPr>
          <p:spPr bwMode="auto">
            <a:xfrm>
              <a:off x="835" y="873"/>
              <a:ext cx="134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5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900" name="Rectangle 124"/>
            <p:cNvSpPr>
              <a:spLocks noChangeArrowheads="1"/>
            </p:cNvSpPr>
            <p:nvPr/>
          </p:nvSpPr>
          <p:spPr bwMode="auto">
            <a:xfrm>
              <a:off x="630" y="873"/>
              <a:ext cx="134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5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901" name="Rectangle 125"/>
            <p:cNvSpPr>
              <a:spLocks noChangeArrowheads="1"/>
            </p:cNvSpPr>
            <p:nvPr/>
          </p:nvSpPr>
          <p:spPr bwMode="auto">
            <a:xfrm>
              <a:off x="731" y="564"/>
              <a:ext cx="134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5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902" name="Rectangle 126"/>
            <p:cNvSpPr>
              <a:spLocks noChangeArrowheads="1"/>
            </p:cNvSpPr>
            <p:nvPr/>
          </p:nvSpPr>
          <p:spPr bwMode="auto">
            <a:xfrm>
              <a:off x="438" y="564"/>
              <a:ext cx="134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5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903" name="Rectangle 127"/>
            <p:cNvSpPr>
              <a:spLocks noChangeArrowheads="1"/>
            </p:cNvSpPr>
            <p:nvPr/>
          </p:nvSpPr>
          <p:spPr bwMode="auto">
            <a:xfrm>
              <a:off x="3552" y="839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904" name="Rectangle 128"/>
            <p:cNvSpPr>
              <a:spLocks noChangeArrowheads="1"/>
            </p:cNvSpPr>
            <p:nvPr/>
          </p:nvSpPr>
          <p:spPr bwMode="auto">
            <a:xfrm>
              <a:off x="1970" y="839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905" name="Rectangle 129"/>
            <p:cNvSpPr>
              <a:spLocks noChangeArrowheads="1"/>
            </p:cNvSpPr>
            <p:nvPr/>
          </p:nvSpPr>
          <p:spPr bwMode="auto">
            <a:xfrm>
              <a:off x="1578" y="839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906" name="Rectangle 130"/>
                <p:cNvSpPr>
                  <a:spLocks noChangeArrowheads="1"/>
                </p:cNvSpPr>
                <p:nvPr/>
              </p:nvSpPr>
              <p:spPr bwMode="auto">
                <a:xfrm>
                  <a:off x="2083" y="879"/>
                  <a:ext cx="1156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   接四片的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zh-CN" alt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𝑪𝑺</m:t>
                          </m:r>
                        </m:e>
                      </m:acc>
                    </m:oMath>
                  </a14:m>
                  <a:endPara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1906" name="Rectangle 1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83" y="879"/>
                  <a:ext cx="1156" cy="233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1907" name="Rectangle 131"/>
            <p:cNvSpPr>
              <a:spLocks noChangeArrowheads="1"/>
            </p:cNvSpPr>
            <p:nvPr/>
          </p:nvSpPr>
          <p:spPr bwMode="auto">
            <a:xfrm>
              <a:off x="1024" y="879"/>
              <a:ext cx="3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译成</a:t>
              </a:r>
            </a:p>
          </p:txBody>
        </p:sp>
        <p:sp>
          <p:nvSpPr>
            <p:cNvPr id="331908" name="Rectangle 132"/>
            <p:cNvSpPr>
              <a:spLocks noChangeArrowheads="1"/>
            </p:cNvSpPr>
            <p:nvPr/>
          </p:nvSpPr>
          <p:spPr bwMode="auto">
            <a:xfrm>
              <a:off x="228" y="879"/>
              <a:ext cx="3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即将</a:t>
              </a:r>
            </a:p>
          </p:txBody>
        </p:sp>
        <p:sp>
          <p:nvSpPr>
            <p:cNvPr id="331909" name="Rectangle 133"/>
            <p:cNvSpPr>
              <a:spLocks noChangeArrowheads="1"/>
            </p:cNvSpPr>
            <p:nvPr/>
          </p:nvSpPr>
          <p:spPr bwMode="auto">
            <a:xfrm>
              <a:off x="898" y="570"/>
              <a:ext cx="15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两位代码区分四片</a:t>
              </a:r>
            </a:p>
          </p:txBody>
        </p:sp>
        <p:sp>
          <p:nvSpPr>
            <p:cNvPr id="331910" name="Rectangle 134"/>
            <p:cNvSpPr>
              <a:spLocks noChangeArrowheads="1"/>
            </p:cNvSpPr>
            <p:nvPr/>
          </p:nvSpPr>
          <p:spPr bwMode="auto">
            <a:xfrm>
              <a:off x="237" y="570"/>
              <a:ext cx="19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用</a:t>
              </a:r>
            </a:p>
          </p:txBody>
        </p:sp>
        <p:sp>
          <p:nvSpPr>
            <p:cNvPr id="331912" name="Rectangle 136"/>
            <p:cNvSpPr>
              <a:spLocks noChangeArrowheads="1"/>
            </p:cNvSpPr>
            <p:nvPr/>
          </p:nvSpPr>
          <p:spPr bwMode="auto">
            <a:xfrm>
              <a:off x="1674" y="873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913" name="Rectangle 137"/>
            <p:cNvSpPr>
              <a:spLocks noChangeArrowheads="1"/>
            </p:cNvSpPr>
            <p:nvPr/>
          </p:nvSpPr>
          <p:spPr bwMode="auto">
            <a:xfrm>
              <a:off x="640" y="564"/>
              <a:ext cx="5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5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,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914" name="Rectangle 138"/>
            <p:cNvSpPr>
              <a:spLocks noChangeArrowheads="1"/>
            </p:cNvSpPr>
            <p:nvPr/>
          </p:nvSpPr>
          <p:spPr bwMode="auto">
            <a:xfrm>
              <a:off x="1936" y="994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915" name="Rectangle 139"/>
            <p:cNvSpPr>
              <a:spLocks noChangeArrowheads="1"/>
            </p:cNvSpPr>
            <p:nvPr/>
          </p:nvSpPr>
          <p:spPr bwMode="auto">
            <a:xfrm>
              <a:off x="1546" y="994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916" name="Rectangle 140"/>
            <p:cNvSpPr>
              <a:spLocks noChangeArrowheads="1"/>
            </p:cNvSpPr>
            <p:nvPr/>
          </p:nvSpPr>
          <p:spPr bwMode="auto">
            <a:xfrm>
              <a:off x="954" y="994"/>
              <a:ext cx="5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8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917" name="Rectangle 141"/>
            <p:cNvSpPr>
              <a:spLocks noChangeArrowheads="1"/>
            </p:cNvSpPr>
            <p:nvPr/>
          </p:nvSpPr>
          <p:spPr bwMode="auto">
            <a:xfrm>
              <a:off x="751" y="994"/>
              <a:ext cx="5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9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918" name="Rectangle 142"/>
            <p:cNvSpPr>
              <a:spLocks noChangeArrowheads="1"/>
            </p:cNvSpPr>
            <p:nvPr/>
          </p:nvSpPr>
          <p:spPr bwMode="auto">
            <a:xfrm>
              <a:off x="850" y="685"/>
              <a:ext cx="5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8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919" name="Rectangle 143"/>
            <p:cNvSpPr>
              <a:spLocks noChangeArrowheads="1"/>
            </p:cNvSpPr>
            <p:nvPr/>
          </p:nvSpPr>
          <p:spPr bwMode="auto">
            <a:xfrm>
              <a:off x="559" y="685"/>
              <a:ext cx="5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9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2" name="灯片编号占位符 3"/>
          <p:cNvSpPr txBox="1"/>
          <p:nvPr/>
        </p:nvSpPr>
        <p:spPr>
          <a:xfrm>
            <a:off x="0" y="6478588"/>
            <a:ext cx="903288" cy="3381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315B291C-51FB-4C18-A138-CCB3C24CD792}" type="slidenum">
              <a:rPr lang="en-US" altLang="zh-CN" sz="200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18</a:t>
            </a:fld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/>
          <p:cNvCxnSpPr>
            <a:stCxn id="331846" idx="3"/>
          </p:cNvCxnSpPr>
          <p:nvPr/>
        </p:nvCxnSpPr>
        <p:spPr bwMode="auto">
          <a:xfrm>
            <a:off x="6654801" y="720932"/>
            <a:ext cx="735012" cy="1395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Object 46"/>
              <p:cNvSpPr txBox="1"/>
              <p:nvPr/>
            </p:nvSpPr>
            <p:spPr bwMode="auto">
              <a:xfrm>
                <a:off x="553084" y="5387906"/>
                <a:ext cx="1871663" cy="39494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mPr>
                        <m:mr>
                          <m:e/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3" name="Object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084" y="5387906"/>
                <a:ext cx="1871663" cy="394940"/>
              </a:xfrm>
              <a:prstGeom prst="rect">
                <a:avLst/>
              </a:prstGeom>
              <a:blipFill rotWithShape="1">
                <a:blip r:embed="rId6"/>
                <a:stretch>
                  <a:fillRect l="-34" t="-143" r="17" b="13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Object 46"/>
              <p:cNvSpPr txBox="1"/>
              <p:nvPr/>
            </p:nvSpPr>
            <p:spPr bwMode="auto">
              <a:xfrm>
                <a:off x="2374899" y="5376794"/>
                <a:ext cx="1871663" cy="39494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r>
                  <a:rPr lang="zh-CN" altLang="en-US" sz="2000" dirty="0">
                    <a:solidFill>
                      <a:srgbClr val="000000"/>
                    </a:solidFill>
                  </a:rPr>
                  <a:t>   </a:t>
                </a: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/>
                          </a:rPr>
                        </m:ctrlPr>
                      </m:mPr>
                      <m:mr>
                        <m:e/>
                      </m:mr>
                    </m:m>
                    <m:acc>
                      <m:accPr>
                        <m:chr m:val="̅"/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0" i="1">
                                <a:solidFill>
                                  <a:srgbClr val="000000"/>
                                </a:solidFill>
                                <a:latin typeface="Cambria Math" panose="02040503050406030204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𝐶𝑆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/>
                          </a:rPr>
                        </m:ctrlPr>
                      </m:mPr>
                      <m:mr>
                        <m:e/>
                      </m:mr>
                    </m:m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4" name="Object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4899" y="5376794"/>
                <a:ext cx="1871663" cy="394940"/>
              </a:xfrm>
              <a:prstGeom prst="rect">
                <a:avLst/>
              </a:prstGeom>
              <a:blipFill rotWithShape="1">
                <a:blip r:embed="rId7"/>
                <a:stretch>
                  <a:fillRect l="-34" t="-63" r="17" b="5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bject 46"/>
              <p:cNvSpPr txBox="1"/>
              <p:nvPr/>
            </p:nvSpPr>
            <p:spPr bwMode="auto">
              <a:xfrm>
                <a:off x="4387056" y="5387547"/>
                <a:ext cx="1871663" cy="39494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mPr>
                        <m:mr>
                          <m:e/>
                        </m:mr>
                      </m:m>
                      <m:acc>
                        <m:accPr>
                          <m:chr m:val="̅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5" name="Object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87056" y="5387547"/>
                <a:ext cx="1871663" cy="394940"/>
              </a:xfrm>
              <a:prstGeom prst="rect">
                <a:avLst/>
              </a:prstGeom>
              <a:blipFill rotWithShape="1">
                <a:blip r:embed="rId8"/>
                <a:stretch>
                  <a:fillRect l="-25" t="-52" r="8" b="4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bject 46"/>
              <p:cNvSpPr txBox="1"/>
              <p:nvPr/>
            </p:nvSpPr>
            <p:spPr bwMode="auto">
              <a:xfrm>
                <a:off x="6737910" y="5349704"/>
                <a:ext cx="1871663" cy="39494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mPr>
                        <m:mr>
                          <m:e/>
                        </m:mr>
                      </m:m>
                      <m:acc>
                        <m:accPr>
                          <m:chr m:val="̅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/>
                            </a:rPr>
                          </m:ctrlPr>
                        </m:mPr>
                        <m:mr>
                          <m:e/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6" name="Object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7910" y="5349704"/>
                <a:ext cx="1871663" cy="394940"/>
              </a:xfrm>
              <a:prstGeom prst="rect">
                <a:avLst/>
              </a:prstGeom>
              <a:blipFill rotWithShape="1">
                <a:blip r:embed="rId9"/>
                <a:stretch>
                  <a:fillRect l="-30" t="-117" r="13" b="11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2" name="Picture 2" descr="7-4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4" y="1089819"/>
            <a:ext cx="8532812" cy="4271962"/>
          </a:xfrm>
          <a:prstGeom prst="rect">
            <a:avLst/>
          </a:prstGeom>
          <a:noFill/>
        </p:spPr>
      </p:pic>
      <p:sp>
        <p:nvSpPr>
          <p:cNvPr id="332804" name="Text Box 4"/>
          <p:cNvSpPr txBox="1">
            <a:spLocks noChangeArrowheads="1"/>
          </p:cNvSpPr>
          <p:nvPr/>
        </p:nvSpPr>
        <p:spPr bwMode="auto">
          <a:xfrm>
            <a:off x="451644" y="5593141"/>
            <a:ext cx="7921625" cy="89255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字位扩展：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当字数和位数都不够用时，需先进行位扩展，后进行字扩展。</a:t>
            </a:r>
          </a:p>
        </p:txBody>
      </p:sp>
      <p:sp>
        <p:nvSpPr>
          <p:cNvPr id="3328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9513" y="361951"/>
            <a:ext cx="5400675" cy="539750"/>
          </a:xfrm>
          <a:prstGeom prst="rect">
            <a:avLst/>
          </a:prstGeom>
          <a:noFill/>
        </p:spPr>
        <p:txBody>
          <a:bodyPr/>
          <a:lstStyle/>
          <a:p>
            <a:pPr>
              <a:buFontTx/>
              <a:buNone/>
            </a:pPr>
            <a:r>
              <a:rPr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扩展后的电路如图所示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3"/>
          <p:cNvSpPr txBox="1"/>
          <p:nvPr/>
        </p:nvSpPr>
        <p:spPr>
          <a:xfrm>
            <a:off x="0" y="6478588"/>
            <a:ext cx="903288" cy="3381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315B291C-51FB-4C18-A138-CCB3C24CD792}" type="slidenum">
              <a:rPr lang="en-US" altLang="zh-CN" sz="200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</a:t>
            </a:fld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复习：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5B291C-51FB-4C18-A138-CCB3C24CD792}" type="slidenum">
              <a:rPr lang="en-US" altLang="zh-CN" smtClean="0"/>
              <a:t>2</a:t>
            </a:fld>
            <a:endParaRPr lang="en-US" altLang="zh-CN" dirty="0"/>
          </a:p>
        </p:txBody>
      </p:sp>
      <p:sp>
        <p:nvSpPr>
          <p:cNvPr id="11" name="Text Box 546"/>
          <p:cNvSpPr txBox="1">
            <a:spLocks noChangeArrowheads="1"/>
          </p:cNvSpPr>
          <p:nvPr/>
        </p:nvSpPr>
        <p:spPr bwMode="auto">
          <a:xfrm>
            <a:off x="674075" y="1124810"/>
            <a:ext cx="7772400" cy="822325"/>
          </a:xfrm>
          <a:prstGeom prst="rect">
            <a:avLst/>
          </a:prstGeom>
          <a:solidFill>
            <a:srgbClr val="1F08F8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accent2"/>
                </a:solidFill>
                <a:cs typeface="Times New Roman" panose="02020603050405020304" pitchFamily="18" charset="0"/>
              </a:rPr>
              <a:t>      AD7524</a:t>
            </a:r>
            <a:r>
              <a:rPr lang="zh-CN" altLang="en-US" sz="2400" b="0">
                <a:solidFill>
                  <a:schemeClr val="accent2"/>
                </a:solidFill>
              </a:rPr>
              <a:t>是</a:t>
            </a:r>
            <a:r>
              <a:rPr lang="en-US" altLang="zh-CN" sz="2400" b="0">
                <a:solidFill>
                  <a:schemeClr val="accent2"/>
                </a:solidFill>
                <a:cs typeface="Times New Roman" panose="02020603050405020304" pitchFamily="18" charset="0"/>
              </a:rPr>
              <a:t>CMOS</a:t>
            </a:r>
            <a:r>
              <a:rPr lang="zh-CN" altLang="en-US" sz="2400" b="0">
                <a:solidFill>
                  <a:schemeClr val="accent2"/>
                </a:solidFill>
              </a:rPr>
              <a:t>低功耗</a:t>
            </a:r>
            <a:r>
              <a:rPr lang="en-US" altLang="zh-CN" sz="2400" b="0">
                <a:solidFill>
                  <a:schemeClr val="accent2"/>
                </a:solidFill>
                <a:cs typeface="Times New Roman" panose="02020603050405020304" pitchFamily="18" charset="0"/>
              </a:rPr>
              <a:t>8</a:t>
            </a:r>
            <a:r>
              <a:rPr lang="zh-CN" altLang="en-US" sz="2400" b="0">
                <a:solidFill>
                  <a:schemeClr val="accent2"/>
                </a:solidFill>
              </a:rPr>
              <a:t>位</a:t>
            </a:r>
            <a:r>
              <a:rPr lang="en-US" altLang="zh-CN" sz="2400" b="0">
                <a:solidFill>
                  <a:schemeClr val="accent2"/>
                </a:solidFill>
                <a:cs typeface="Times New Roman" panose="02020603050405020304" pitchFamily="18" charset="0"/>
              </a:rPr>
              <a:t>D/A</a:t>
            </a:r>
            <a:r>
              <a:rPr lang="zh-CN" altLang="en-US" sz="2400" b="0">
                <a:solidFill>
                  <a:schemeClr val="accent2"/>
                </a:solidFill>
              </a:rPr>
              <a:t>转换器。内部采用倒</a:t>
            </a:r>
            <a:r>
              <a:rPr lang="en-US" altLang="zh-CN" sz="2400" b="0">
                <a:solidFill>
                  <a:schemeClr val="accent2"/>
                </a:solidFill>
              </a:rPr>
              <a:t>T</a:t>
            </a:r>
            <a:r>
              <a:rPr lang="zh-CN" altLang="en-US" sz="2400" b="0">
                <a:solidFill>
                  <a:schemeClr val="accent2"/>
                </a:solidFill>
              </a:rPr>
              <a:t>型电阻网络结构。</a:t>
            </a:r>
          </a:p>
        </p:txBody>
      </p:sp>
      <p:graphicFrame>
        <p:nvGraphicFramePr>
          <p:cNvPr id="12" name="Object 547"/>
          <p:cNvGraphicFramePr>
            <a:graphicFrameLocks noChangeAspect="1"/>
          </p:cNvGraphicFramePr>
          <p:nvPr/>
        </p:nvGraphicFramePr>
        <p:xfrm>
          <a:off x="45720" y="2254537"/>
          <a:ext cx="5029200" cy="309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55" r:id="rId3" imgW="3476625" imgH="2305050" progId="Visio.Drawing.5">
                  <p:embed/>
                </p:oleObj>
              </mc:Choice>
              <mc:Fallback>
                <p:oleObj r:id="rId3" imgW="3476625" imgH="2305050" progId="Visio.Drawing.5">
                  <p:embed/>
                  <p:pic>
                    <p:nvPicPr>
                      <p:cNvPr id="0" name="Object 5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" y="2254537"/>
                        <a:ext cx="5029200" cy="3097213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55"/>
          <p:cNvGraphicFramePr>
            <a:graphicFrameLocks noChangeAspect="1"/>
          </p:cNvGraphicFramePr>
          <p:nvPr/>
        </p:nvGraphicFramePr>
        <p:xfrm>
          <a:off x="5214814" y="3200359"/>
          <a:ext cx="338054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56" name="公式" r:id="rId5" imgW="1524000" imgH="431800" progId="Equation.3">
                  <p:embed/>
                </p:oleObj>
              </mc:Choice>
              <mc:Fallback>
                <p:oleObj name="公式" r:id="rId5" imgW="1524000" imgH="431800" progId="Equation.3">
                  <p:embed/>
                  <p:pic>
                    <p:nvPicPr>
                      <p:cNvPr id="0" name="Object 5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814" y="3200359"/>
                        <a:ext cx="3380545" cy="1054100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693248" y="5507683"/>
          <a:ext cx="7171567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57" name="Equation" r:id="rId7" imgW="90525600" imgH="9753600" progId="Equation.DSMT4">
                  <p:embed/>
                </p:oleObj>
              </mc:Choice>
              <mc:Fallback>
                <p:oleObj name="Equation" r:id="rId7" imgW="90525600" imgH="9753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248" y="5507683"/>
                        <a:ext cx="7171567" cy="8016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总结</a:t>
            </a:r>
          </a:p>
        </p:txBody>
      </p:sp>
      <p:sp>
        <p:nvSpPr>
          <p:cNvPr id="5" name="副标题 5"/>
          <p:cNvSpPr txBox="1"/>
          <p:nvPr/>
        </p:nvSpPr>
        <p:spPr>
          <a:xfrm>
            <a:off x="987372" y="16764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None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</a:t>
            </a:r>
            <a:r>
              <a:rPr lang="zh-CN" altLang="en-US" dirty="0"/>
              <a:t>时序逻辑电路分析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时序逻辑电路设计方法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集成电路应用：</a:t>
            </a:r>
            <a:endParaRPr lang="en-US" altLang="zh-CN" dirty="0"/>
          </a:p>
          <a:p>
            <a:r>
              <a:rPr lang="en-US" altLang="zh-CN" dirty="0"/>
              <a:t>74xx194</a:t>
            </a:r>
            <a:r>
              <a:rPr lang="zh-CN" altLang="en-US" dirty="0"/>
              <a:t>、</a:t>
            </a:r>
            <a:r>
              <a:rPr lang="en-US" altLang="zh-CN" dirty="0"/>
              <a:t>74xx160/161/162/163</a:t>
            </a:r>
            <a:r>
              <a:rPr lang="zh-CN" altLang="en-US" dirty="0"/>
              <a:t>、</a:t>
            </a:r>
            <a:r>
              <a:rPr lang="en-US" altLang="zh-CN" dirty="0"/>
              <a:t>74xx190/191/192/193</a:t>
            </a:r>
            <a:r>
              <a:rPr lang="zh-CN" altLang="en-US" dirty="0"/>
              <a:t>、</a:t>
            </a:r>
            <a:r>
              <a:rPr lang="en-US" altLang="zh-CN" dirty="0"/>
              <a:t>74xx290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复习重点：例题和作业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-3088" y="189468"/>
            <a:ext cx="7623089" cy="53340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rgbClr val="1F0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2800" dirty="0">
                <a:solidFill>
                  <a:srgbClr val="1F0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dirty="0">
                <a:solidFill>
                  <a:srgbClr val="1F0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1】</a:t>
            </a:r>
            <a:r>
              <a:rPr lang="zh-CN" altLang="en-US" sz="2800" dirty="0">
                <a:solidFill>
                  <a:srgbClr val="1F0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设计一个同步的</a:t>
            </a:r>
            <a:r>
              <a:rPr lang="en-US" altLang="zh-CN" sz="2800" dirty="0">
                <a:solidFill>
                  <a:srgbClr val="1F0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800" dirty="0">
                <a:solidFill>
                  <a:srgbClr val="1F0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进制计数器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08034" y="906226"/>
            <a:ext cx="1971675" cy="519112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1、状态图</a:t>
            </a:r>
          </a:p>
        </p:txBody>
      </p:sp>
      <p:grpSp>
        <p:nvGrpSpPr>
          <p:cNvPr id="4" name="Group 32"/>
          <p:cNvGrpSpPr/>
          <p:nvPr/>
        </p:nvGrpSpPr>
        <p:grpSpPr bwMode="auto">
          <a:xfrm>
            <a:off x="915265" y="1587371"/>
            <a:ext cx="2528887" cy="1327150"/>
            <a:chOff x="599" y="1525"/>
            <a:chExt cx="1593" cy="836"/>
          </a:xfrm>
        </p:grpSpPr>
        <p:grpSp>
          <p:nvGrpSpPr>
            <p:cNvPr id="5" name="Group 10"/>
            <p:cNvGrpSpPr/>
            <p:nvPr/>
          </p:nvGrpSpPr>
          <p:grpSpPr bwMode="auto">
            <a:xfrm>
              <a:off x="599" y="1525"/>
              <a:ext cx="407" cy="305"/>
              <a:chOff x="915" y="2778"/>
              <a:chExt cx="407" cy="305"/>
            </a:xfrm>
          </p:grpSpPr>
          <p:sp>
            <p:nvSpPr>
              <p:cNvPr id="27" name="Oval 8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Text Box 9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</a:t>
                </a:r>
              </a:p>
            </p:txBody>
          </p:sp>
        </p:grp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870" y="1694"/>
              <a:ext cx="29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" name="Group 12"/>
            <p:cNvGrpSpPr/>
            <p:nvPr/>
          </p:nvGrpSpPr>
          <p:grpSpPr bwMode="auto">
            <a:xfrm>
              <a:off x="1164" y="1525"/>
              <a:ext cx="407" cy="305"/>
              <a:chOff x="915" y="2778"/>
              <a:chExt cx="407" cy="305"/>
            </a:xfrm>
          </p:grpSpPr>
          <p:sp>
            <p:nvSpPr>
              <p:cNvPr id="25" name="Oval 13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Text Box 14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</p:grpSp>
        <p:sp>
          <p:nvSpPr>
            <p:cNvPr id="8" name="Line 15"/>
            <p:cNvSpPr>
              <a:spLocks noChangeShapeType="1"/>
            </p:cNvSpPr>
            <p:nvPr/>
          </p:nvSpPr>
          <p:spPr bwMode="auto">
            <a:xfrm>
              <a:off x="1446" y="1683"/>
              <a:ext cx="29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9" name="Group 16"/>
            <p:cNvGrpSpPr/>
            <p:nvPr/>
          </p:nvGrpSpPr>
          <p:grpSpPr bwMode="auto">
            <a:xfrm>
              <a:off x="1740" y="1525"/>
              <a:ext cx="407" cy="305"/>
              <a:chOff x="915" y="2778"/>
              <a:chExt cx="407" cy="305"/>
            </a:xfrm>
          </p:grpSpPr>
          <p:sp>
            <p:nvSpPr>
              <p:cNvPr id="23" name="Oval 17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Text Box 18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2</a:t>
                </a:r>
              </a:p>
            </p:txBody>
          </p:sp>
        </p:grpSp>
        <p:sp>
          <p:nvSpPr>
            <p:cNvPr id="10" name="Line 19"/>
            <p:cNvSpPr>
              <a:spLocks noChangeShapeType="1"/>
            </p:cNvSpPr>
            <p:nvPr/>
          </p:nvSpPr>
          <p:spPr bwMode="auto">
            <a:xfrm>
              <a:off x="1886" y="1841"/>
              <a:ext cx="0" cy="2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1" name="Group 20"/>
            <p:cNvGrpSpPr/>
            <p:nvPr/>
          </p:nvGrpSpPr>
          <p:grpSpPr bwMode="auto">
            <a:xfrm>
              <a:off x="1785" y="2033"/>
              <a:ext cx="407" cy="305"/>
              <a:chOff x="915" y="2778"/>
              <a:chExt cx="407" cy="305"/>
            </a:xfrm>
          </p:grpSpPr>
          <p:sp>
            <p:nvSpPr>
              <p:cNvPr id="21" name="Oval 21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" name="Text Box 22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3</a:t>
                </a:r>
              </a:p>
            </p:txBody>
          </p:sp>
        </p:grpSp>
        <p:sp>
          <p:nvSpPr>
            <p:cNvPr id="12" name="Line 23"/>
            <p:cNvSpPr>
              <a:spLocks noChangeShapeType="1"/>
            </p:cNvSpPr>
            <p:nvPr/>
          </p:nvSpPr>
          <p:spPr bwMode="auto">
            <a:xfrm flipH="1">
              <a:off x="1480" y="2214"/>
              <a:ext cx="29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" name="Group 24"/>
            <p:cNvGrpSpPr/>
            <p:nvPr/>
          </p:nvGrpSpPr>
          <p:grpSpPr bwMode="auto">
            <a:xfrm>
              <a:off x="1187" y="2033"/>
              <a:ext cx="407" cy="305"/>
              <a:chOff x="915" y="2778"/>
              <a:chExt cx="407" cy="305"/>
            </a:xfrm>
          </p:grpSpPr>
          <p:sp>
            <p:nvSpPr>
              <p:cNvPr id="19" name="Oval 25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Text Box 26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14" name="Group 27"/>
            <p:cNvGrpSpPr/>
            <p:nvPr/>
          </p:nvGrpSpPr>
          <p:grpSpPr bwMode="auto">
            <a:xfrm>
              <a:off x="623" y="2056"/>
              <a:ext cx="407" cy="305"/>
              <a:chOff x="915" y="2778"/>
              <a:chExt cx="407" cy="305"/>
            </a:xfrm>
          </p:grpSpPr>
          <p:sp>
            <p:nvSpPr>
              <p:cNvPr id="17" name="Oval 28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Text Box 29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5</a:t>
                </a:r>
              </a:p>
            </p:txBody>
          </p:sp>
        </p:grpSp>
        <p:sp>
          <p:nvSpPr>
            <p:cNvPr id="15" name="Line 30"/>
            <p:cNvSpPr>
              <a:spLocks noChangeShapeType="1"/>
            </p:cNvSpPr>
            <p:nvPr/>
          </p:nvSpPr>
          <p:spPr bwMode="auto">
            <a:xfrm flipH="1">
              <a:off x="904" y="2214"/>
              <a:ext cx="29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Line 31"/>
            <p:cNvSpPr>
              <a:spLocks noChangeShapeType="1"/>
            </p:cNvSpPr>
            <p:nvPr/>
          </p:nvSpPr>
          <p:spPr bwMode="auto">
            <a:xfrm flipV="1">
              <a:off x="722" y="1841"/>
              <a:ext cx="0" cy="2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9" name="Text Box 33"/>
          <p:cNvSpPr txBox="1">
            <a:spLocks noChangeArrowheads="1"/>
          </p:cNvSpPr>
          <p:nvPr/>
        </p:nvSpPr>
        <p:spPr bwMode="auto">
          <a:xfrm>
            <a:off x="3808456" y="904970"/>
            <a:ext cx="3943350" cy="519112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2、状态分配(状态编码)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0" name="Group 59"/>
          <p:cNvGrpSpPr/>
          <p:nvPr/>
        </p:nvGrpSpPr>
        <p:grpSpPr bwMode="auto">
          <a:xfrm>
            <a:off x="4561673" y="1532031"/>
            <a:ext cx="3797300" cy="1327150"/>
            <a:chOff x="2372" y="1412"/>
            <a:chExt cx="2392" cy="836"/>
          </a:xfrm>
        </p:grpSpPr>
        <p:grpSp>
          <p:nvGrpSpPr>
            <p:cNvPr id="31" name="Group 35"/>
            <p:cNvGrpSpPr/>
            <p:nvPr/>
          </p:nvGrpSpPr>
          <p:grpSpPr bwMode="auto">
            <a:xfrm>
              <a:off x="2372" y="1412"/>
              <a:ext cx="611" cy="305"/>
              <a:chOff x="915" y="2778"/>
              <a:chExt cx="407" cy="305"/>
            </a:xfrm>
          </p:grpSpPr>
          <p:sp>
            <p:nvSpPr>
              <p:cNvPr id="53" name="Oval 36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Text Box 37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000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2" name="Line 38"/>
            <p:cNvSpPr>
              <a:spLocks noChangeShapeType="1"/>
            </p:cNvSpPr>
            <p:nvPr/>
          </p:nvSpPr>
          <p:spPr bwMode="auto">
            <a:xfrm>
              <a:off x="2779" y="1581"/>
              <a:ext cx="4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3" name="Group 39"/>
            <p:cNvGrpSpPr/>
            <p:nvPr/>
          </p:nvGrpSpPr>
          <p:grpSpPr bwMode="auto">
            <a:xfrm>
              <a:off x="3220" y="1412"/>
              <a:ext cx="612" cy="305"/>
              <a:chOff x="915" y="2778"/>
              <a:chExt cx="407" cy="305"/>
            </a:xfrm>
          </p:grpSpPr>
          <p:sp>
            <p:nvSpPr>
              <p:cNvPr id="51" name="Oval 40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2" name="Text Box 41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001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4" name="Line 42"/>
            <p:cNvSpPr>
              <a:spLocks noChangeShapeType="1"/>
            </p:cNvSpPr>
            <p:nvPr/>
          </p:nvSpPr>
          <p:spPr bwMode="auto">
            <a:xfrm>
              <a:off x="3644" y="1570"/>
              <a:ext cx="4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5" name="Group 43"/>
            <p:cNvGrpSpPr/>
            <p:nvPr/>
          </p:nvGrpSpPr>
          <p:grpSpPr bwMode="auto">
            <a:xfrm>
              <a:off x="4085" y="1412"/>
              <a:ext cx="611" cy="305"/>
              <a:chOff x="915" y="2778"/>
              <a:chExt cx="407" cy="305"/>
            </a:xfrm>
          </p:grpSpPr>
          <p:sp>
            <p:nvSpPr>
              <p:cNvPr id="49" name="Oval 44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Text Box 45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010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6" name="Line 46"/>
            <p:cNvSpPr>
              <a:spLocks noChangeShapeType="1"/>
            </p:cNvSpPr>
            <p:nvPr/>
          </p:nvSpPr>
          <p:spPr bwMode="auto">
            <a:xfrm>
              <a:off x="4305" y="1728"/>
              <a:ext cx="0" cy="2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7" name="Group 47"/>
            <p:cNvGrpSpPr/>
            <p:nvPr/>
          </p:nvGrpSpPr>
          <p:grpSpPr bwMode="auto">
            <a:xfrm>
              <a:off x="4153" y="1920"/>
              <a:ext cx="611" cy="305"/>
              <a:chOff x="915" y="2778"/>
              <a:chExt cx="407" cy="305"/>
            </a:xfrm>
          </p:grpSpPr>
          <p:sp>
            <p:nvSpPr>
              <p:cNvPr id="47" name="Oval 48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Text Box 49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011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8" name="Line 50"/>
            <p:cNvSpPr>
              <a:spLocks noChangeShapeType="1"/>
            </p:cNvSpPr>
            <p:nvPr/>
          </p:nvSpPr>
          <p:spPr bwMode="auto">
            <a:xfrm flipH="1">
              <a:off x="3695" y="2101"/>
              <a:ext cx="4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9" name="Group 51"/>
            <p:cNvGrpSpPr/>
            <p:nvPr/>
          </p:nvGrpSpPr>
          <p:grpSpPr bwMode="auto">
            <a:xfrm>
              <a:off x="3255" y="1920"/>
              <a:ext cx="611" cy="305"/>
              <a:chOff x="915" y="2778"/>
              <a:chExt cx="407" cy="305"/>
            </a:xfrm>
          </p:grpSpPr>
          <p:sp>
            <p:nvSpPr>
              <p:cNvPr id="45" name="Oval 52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Text Box 53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100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0" name="Group 54"/>
            <p:cNvGrpSpPr/>
            <p:nvPr/>
          </p:nvGrpSpPr>
          <p:grpSpPr bwMode="auto">
            <a:xfrm>
              <a:off x="2408" y="1943"/>
              <a:ext cx="611" cy="305"/>
              <a:chOff x="915" y="2778"/>
              <a:chExt cx="407" cy="305"/>
            </a:xfrm>
          </p:grpSpPr>
          <p:sp>
            <p:nvSpPr>
              <p:cNvPr id="43" name="Oval 55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Text Box 56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101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1" name="Line 57"/>
            <p:cNvSpPr>
              <a:spLocks noChangeShapeType="1"/>
            </p:cNvSpPr>
            <p:nvPr/>
          </p:nvSpPr>
          <p:spPr bwMode="auto">
            <a:xfrm flipH="1">
              <a:off x="2830" y="2101"/>
              <a:ext cx="4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Line 58"/>
            <p:cNvSpPr>
              <a:spLocks noChangeShapeType="1"/>
            </p:cNvSpPr>
            <p:nvPr/>
          </p:nvSpPr>
          <p:spPr bwMode="auto">
            <a:xfrm flipV="1">
              <a:off x="2557" y="1728"/>
              <a:ext cx="0" cy="2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5" name="Text Box 114"/>
          <p:cNvSpPr txBox="1">
            <a:spLocks noChangeArrowheads="1"/>
          </p:cNvSpPr>
          <p:nvPr/>
        </p:nvSpPr>
        <p:spPr bwMode="auto">
          <a:xfrm>
            <a:off x="7543536" y="904351"/>
            <a:ext cx="1506537" cy="519113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1" lang="zh-CN" altLang="en-US" sz="2800" b="1" i="0" u="none" strike="noStrike" kern="1200" cap="none" spc="0" normalizeH="0" baseline="30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Text Box 60"/>
          <p:cNvSpPr txBox="1">
            <a:spLocks noChangeArrowheads="1"/>
          </p:cNvSpPr>
          <p:nvPr/>
        </p:nvSpPr>
        <p:spPr bwMode="auto">
          <a:xfrm>
            <a:off x="4514163" y="2975045"/>
            <a:ext cx="3920153" cy="461665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加法计数器，自然态序编码</a:t>
            </a:r>
          </a:p>
        </p:txBody>
      </p:sp>
      <p:grpSp>
        <p:nvGrpSpPr>
          <p:cNvPr id="57" name="Group 62"/>
          <p:cNvGrpSpPr/>
          <p:nvPr/>
        </p:nvGrpSpPr>
        <p:grpSpPr bwMode="auto">
          <a:xfrm>
            <a:off x="488810" y="3858399"/>
            <a:ext cx="3797300" cy="1327150"/>
            <a:chOff x="2372" y="1412"/>
            <a:chExt cx="2392" cy="836"/>
          </a:xfrm>
        </p:grpSpPr>
        <p:grpSp>
          <p:nvGrpSpPr>
            <p:cNvPr id="58" name="Group 63"/>
            <p:cNvGrpSpPr/>
            <p:nvPr/>
          </p:nvGrpSpPr>
          <p:grpSpPr bwMode="auto">
            <a:xfrm>
              <a:off x="2372" y="1412"/>
              <a:ext cx="611" cy="305"/>
              <a:chOff x="915" y="2778"/>
              <a:chExt cx="407" cy="305"/>
            </a:xfrm>
          </p:grpSpPr>
          <p:sp>
            <p:nvSpPr>
              <p:cNvPr id="80" name="Oval 64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" name="Text Box 65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101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9" name="Line 66"/>
            <p:cNvSpPr>
              <a:spLocks noChangeShapeType="1"/>
            </p:cNvSpPr>
            <p:nvPr/>
          </p:nvSpPr>
          <p:spPr bwMode="auto">
            <a:xfrm>
              <a:off x="2779" y="1581"/>
              <a:ext cx="4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0" name="Group 67"/>
            <p:cNvGrpSpPr/>
            <p:nvPr/>
          </p:nvGrpSpPr>
          <p:grpSpPr bwMode="auto">
            <a:xfrm>
              <a:off x="3220" y="1412"/>
              <a:ext cx="612" cy="305"/>
              <a:chOff x="915" y="2778"/>
              <a:chExt cx="407" cy="305"/>
            </a:xfrm>
          </p:grpSpPr>
          <p:sp>
            <p:nvSpPr>
              <p:cNvPr id="78" name="Oval 68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9" name="Text Box 69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100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1" name="Line 70"/>
            <p:cNvSpPr>
              <a:spLocks noChangeShapeType="1"/>
            </p:cNvSpPr>
            <p:nvPr/>
          </p:nvSpPr>
          <p:spPr bwMode="auto">
            <a:xfrm>
              <a:off x="3644" y="1570"/>
              <a:ext cx="4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2" name="Group 71"/>
            <p:cNvGrpSpPr/>
            <p:nvPr/>
          </p:nvGrpSpPr>
          <p:grpSpPr bwMode="auto">
            <a:xfrm>
              <a:off x="4085" y="1412"/>
              <a:ext cx="611" cy="305"/>
              <a:chOff x="915" y="2778"/>
              <a:chExt cx="407" cy="305"/>
            </a:xfrm>
          </p:grpSpPr>
          <p:sp>
            <p:nvSpPr>
              <p:cNvPr id="76" name="Oval 72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Text Box 73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011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3" name="Line 74"/>
            <p:cNvSpPr>
              <a:spLocks noChangeShapeType="1"/>
            </p:cNvSpPr>
            <p:nvPr/>
          </p:nvSpPr>
          <p:spPr bwMode="auto">
            <a:xfrm>
              <a:off x="4305" y="1728"/>
              <a:ext cx="0" cy="2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4" name="Group 75"/>
            <p:cNvGrpSpPr/>
            <p:nvPr/>
          </p:nvGrpSpPr>
          <p:grpSpPr bwMode="auto">
            <a:xfrm>
              <a:off x="4153" y="1920"/>
              <a:ext cx="611" cy="305"/>
              <a:chOff x="915" y="2778"/>
              <a:chExt cx="407" cy="305"/>
            </a:xfrm>
          </p:grpSpPr>
          <p:sp>
            <p:nvSpPr>
              <p:cNvPr id="74" name="Oval 76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Text Box 77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010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5" name="Line 78"/>
            <p:cNvSpPr>
              <a:spLocks noChangeShapeType="1"/>
            </p:cNvSpPr>
            <p:nvPr/>
          </p:nvSpPr>
          <p:spPr bwMode="auto">
            <a:xfrm flipH="1">
              <a:off x="3695" y="2101"/>
              <a:ext cx="4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6" name="Group 79"/>
            <p:cNvGrpSpPr/>
            <p:nvPr/>
          </p:nvGrpSpPr>
          <p:grpSpPr bwMode="auto">
            <a:xfrm>
              <a:off x="3255" y="1920"/>
              <a:ext cx="611" cy="305"/>
              <a:chOff x="915" y="2778"/>
              <a:chExt cx="407" cy="305"/>
            </a:xfrm>
          </p:grpSpPr>
          <p:sp>
            <p:nvSpPr>
              <p:cNvPr id="72" name="Oval 80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Text Box 81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001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7" name="Group 82"/>
            <p:cNvGrpSpPr/>
            <p:nvPr/>
          </p:nvGrpSpPr>
          <p:grpSpPr bwMode="auto">
            <a:xfrm>
              <a:off x="2408" y="1943"/>
              <a:ext cx="611" cy="305"/>
              <a:chOff x="915" y="2778"/>
              <a:chExt cx="407" cy="305"/>
            </a:xfrm>
          </p:grpSpPr>
          <p:sp>
            <p:nvSpPr>
              <p:cNvPr id="70" name="Oval 83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" name="Text Box 84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000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8" name="Line 85"/>
            <p:cNvSpPr>
              <a:spLocks noChangeShapeType="1"/>
            </p:cNvSpPr>
            <p:nvPr/>
          </p:nvSpPr>
          <p:spPr bwMode="auto">
            <a:xfrm flipH="1">
              <a:off x="2830" y="2101"/>
              <a:ext cx="4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Line 86"/>
            <p:cNvSpPr>
              <a:spLocks noChangeShapeType="1"/>
            </p:cNvSpPr>
            <p:nvPr/>
          </p:nvSpPr>
          <p:spPr bwMode="auto">
            <a:xfrm flipV="1">
              <a:off x="2557" y="1728"/>
              <a:ext cx="0" cy="2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2" name="Group 88"/>
          <p:cNvGrpSpPr/>
          <p:nvPr/>
        </p:nvGrpSpPr>
        <p:grpSpPr bwMode="auto">
          <a:xfrm>
            <a:off x="4618823" y="3798793"/>
            <a:ext cx="3797300" cy="1327150"/>
            <a:chOff x="2372" y="1412"/>
            <a:chExt cx="2392" cy="836"/>
          </a:xfrm>
        </p:grpSpPr>
        <p:grpSp>
          <p:nvGrpSpPr>
            <p:cNvPr id="83" name="Group 89"/>
            <p:cNvGrpSpPr/>
            <p:nvPr/>
          </p:nvGrpSpPr>
          <p:grpSpPr bwMode="auto">
            <a:xfrm>
              <a:off x="2372" y="1412"/>
              <a:ext cx="611" cy="305"/>
              <a:chOff x="915" y="2778"/>
              <a:chExt cx="407" cy="305"/>
            </a:xfrm>
          </p:grpSpPr>
          <p:sp>
            <p:nvSpPr>
              <p:cNvPr id="105" name="Oval 90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6" name="Text Box 91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111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4" name="Line 92"/>
            <p:cNvSpPr>
              <a:spLocks noChangeShapeType="1"/>
            </p:cNvSpPr>
            <p:nvPr/>
          </p:nvSpPr>
          <p:spPr bwMode="auto">
            <a:xfrm>
              <a:off x="2779" y="1581"/>
              <a:ext cx="4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85" name="Group 93"/>
            <p:cNvGrpSpPr/>
            <p:nvPr/>
          </p:nvGrpSpPr>
          <p:grpSpPr bwMode="auto">
            <a:xfrm>
              <a:off x="3220" y="1412"/>
              <a:ext cx="612" cy="305"/>
              <a:chOff x="915" y="2778"/>
              <a:chExt cx="407" cy="305"/>
            </a:xfrm>
          </p:grpSpPr>
          <p:sp>
            <p:nvSpPr>
              <p:cNvPr id="103" name="Oval 94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" name="Text Box 95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100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6" name="Line 96"/>
            <p:cNvSpPr>
              <a:spLocks noChangeShapeType="1"/>
            </p:cNvSpPr>
            <p:nvPr/>
          </p:nvSpPr>
          <p:spPr bwMode="auto">
            <a:xfrm>
              <a:off x="3644" y="1570"/>
              <a:ext cx="4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87" name="Group 97"/>
            <p:cNvGrpSpPr/>
            <p:nvPr/>
          </p:nvGrpSpPr>
          <p:grpSpPr bwMode="auto">
            <a:xfrm>
              <a:off x="4085" y="1412"/>
              <a:ext cx="611" cy="305"/>
              <a:chOff x="915" y="2778"/>
              <a:chExt cx="407" cy="305"/>
            </a:xfrm>
          </p:grpSpPr>
          <p:sp>
            <p:nvSpPr>
              <p:cNvPr id="101" name="Oval 98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2" name="Text Box 99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000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8" name="Line 100"/>
            <p:cNvSpPr>
              <a:spLocks noChangeShapeType="1"/>
            </p:cNvSpPr>
            <p:nvPr/>
          </p:nvSpPr>
          <p:spPr bwMode="auto">
            <a:xfrm>
              <a:off x="4305" y="1728"/>
              <a:ext cx="0" cy="2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89" name="Group 101"/>
            <p:cNvGrpSpPr/>
            <p:nvPr/>
          </p:nvGrpSpPr>
          <p:grpSpPr bwMode="auto">
            <a:xfrm>
              <a:off x="4153" y="1920"/>
              <a:ext cx="611" cy="305"/>
              <a:chOff x="915" y="2778"/>
              <a:chExt cx="407" cy="305"/>
            </a:xfrm>
          </p:grpSpPr>
          <p:sp>
            <p:nvSpPr>
              <p:cNvPr id="99" name="Oval 102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0" name="Text Box 103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110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0" name="Line 104"/>
            <p:cNvSpPr>
              <a:spLocks noChangeShapeType="1"/>
            </p:cNvSpPr>
            <p:nvPr/>
          </p:nvSpPr>
          <p:spPr bwMode="auto">
            <a:xfrm flipH="1">
              <a:off x="3695" y="2101"/>
              <a:ext cx="4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91" name="Group 105"/>
            <p:cNvGrpSpPr/>
            <p:nvPr/>
          </p:nvGrpSpPr>
          <p:grpSpPr bwMode="auto">
            <a:xfrm>
              <a:off x="3255" y="1920"/>
              <a:ext cx="611" cy="305"/>
              <a:chOff x="915" y="2778"/>
              <a:chExt cx="407" cy="305"/>
            </a:xfrm>
          </p:grpSpPr>
          <p:sp>
            <p:nvSpPr>
              <p:cNvPr id="97" name="Oval 106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8" name="Text Box 107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001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92" name="Group 108"/>
            <p:cNvGrpSpPr/>
            <p:nvPr/>
          </p:nvGrpSpPr>
          <p:grpSpPr bwMode="auto">
            <a:xfrm>
              <a:off x="2408" y="1943"/>
              <a:ext cx="611" cy="305"/>
              <a:chOff x="915" y="2778"/>
              <a:chExt cx="407" cy="305"/>
            </a:xfrm>
          </p:grpSpPr>
          <p:sp>
            <p:nvSpPr>
              <p:cNvPr id="95" name="Oval 109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6" name="Text Box 110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010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3" name="Line 111"/>
            <p:cNvSpPr>
              <a:spLocks noChangeShapeType="1"/>
            </p:cNvSpPr>
            <p:nvPr/>
          </p:nvSpPr>
          <p:spPr bwMode="auto">
            <a:xfrm flipH="1">
              <a:off x="2830" y="2101"/>
              <a:ext cx="4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Line 112"/>
            <p:cNvSpPr>
              <a:spLocks noChangeShapeType="1"/>
            </p:cNvSpPr>
            <p:nvPr/>
          </p:nvSpPr>
          <p:spPr bwMode="auto">
            <a:xfrm flipV="1">
              <a:off x="2557" y="1728"/>
              <a:ext cx="0" cy="2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7" name="Text Box 87"/>
          <p:cNvSpPr txBox="1">
            <a:spLocks noChangeArrowheads="1"/>
          </p:cNvSpPr>
          <p:nvPr/>
        </p:nvSpPr>
        <p:spPr bwMode="auto">
          <a:xfrm>
            <a:off x="2999625" y="5266512"/>
            <a:ext cx="3538601" cy="523220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两个减法计数器</a:t>
            </a:r>
          </a:p>
        </p:txBody>
      </p:sp>
      <p:sp>
        <p:nvSpPr>
          <p:cNvPr id="108" name="Text Box 113"/>
          <p:cNvSpPr txBox="1">
            <a:spLocks noChangeArrowheads="1"/>
          </p:cNvSpPr>
          <p:nvPr/>
        </p:nvSpPr>
        <p:spPr bwMode="auto">
          <a:xfrm>
            <a:off x="315252" y="5953125"/>
            <a:ext cx="8624034" cy="51911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  <a:miter lim="800000"/>
          </a:ln>
          <a:effec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注意：状态分配方式不同，所设计的电路结构也不同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4024" y="77788"/>
            <a:ext cx="3340053" cy="479425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zh-CN" altLang="en-US" sz="2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建立状态转换表</a:t>
            </a:r>
          </a:p>
        </p:txBody>
      </p:sp>
      <p:graphicFrame>
        <p:nvGraphicFramePr>
          <p:cNvPr id="3" name="Group 353"/>
          <p:cNvGraphicFramePr>
            <a:graphicFrameLocks noGrp="1"/>
          </p:cNvGraphicFramePr>
          <p:nvPr/>
        </p:nvGraphicFramePr>
        <p:xfrm>
          <a:off x="557213" y="668338"/>
          <a:ext cx="4500562" cy="3214688"/>
        </p:xfrm>
        <a:graphic>
          <a:graphicData uri="http://schemas.openxmlformats.org/drawingml/2006/table">
            <a:tbl>
              <a:tblPr/>
              <a:tblGrid>
                <a:gridCol w="646112"/>
                <a:gridCol w="1541463"/>
                <a:gridCol w="2312987"/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CP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1" lang="en-US" altLang="zh-CN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en-US" altLang="zh-CN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1" lang="en-US" altLang="zh-CN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1" lang="en-US" altLang="zh-CN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1" lang="en-US" altLang="zh-CN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en-US" altLang="zh-CN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1" lang="en-US" altLang="zh-CN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1" lang="en-US" altLang="zh-CN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1" lang="en-US" altLang="zh-CN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n+1</a:t>
                      </a:r>
                      <a:endParaRPr kumimoji="1" lang="zh-CN" altLang="en-US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0    0    0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0        0       1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0    0    1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0        1       0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0    1    0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0        1       1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0    1    1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1        0       0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1    0    0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1        0       1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1    0    1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0        0       0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456296" y="4010627"/>
            <a:ext cx="5794379" cy="479425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zh-CN" altLang="en-US" sz="2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根据状态转换表建立次态卡诺图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2"/>
              <p:cNvSpPr txBox="1">
                <a:spLocks noChangeArrowheads="1"/>
              </p:cNvSpPr>
              <p:nvPr/>
            </p:nvSpPr>
            <p:spPr>
              <a:xfrm>
                <a:off x="2124050" y="4506538"/>
                <a:ext cx="3692624" cy="4794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000" b="1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𝑄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𝟐</m:t>
                          </m:r>
                        </m:sub>
                        <m:sup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𝟏</m:t>
                          </m:r>
                        </m:sup>
                      </m:sSubSup>
                      <m:r>
                        <a:rPr kumimoji="0"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</m:sup>
                      </m:sSubSup>
                      <m:sSubSup>
                        <m:sSubSupPr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𝟎</m:t>
                          </m:r>
                        </m:sub>
                        <m:sup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</m:sup>
                      </m:sSubSup>
                      <m:r>
                        <a:rPr kumimoji="0"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Sup>
                        <m:sSubSupPr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𝟐</m:t>
                          </m:r>
                        </m:sub>
                        <m:sup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</m:sup>
                      </m:sSubSup>
                      <m:acc>
                        <m:accPr>
                          <m:chr m:val="̅"/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𝑸</m:t>
                              </m:r>
                            </m:e>
                            <m:sub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𝟎</m:t>
                              </m:r>
                            </m:sub>
                            <m:sup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kumimoji="0"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9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50" y="4506538"/>
                <a:ext cx="3692624" cy="479425"/>
              </a:xfrm>
              <a:prstGeom prst="rect">
                <a:avLst/>
              </a:prstGeom>
              <a:blipFill rotWithShape="1">
                <a:blip r:embed="rId2"/>
                <a:stretch>
                  <a:fillRect l="-17" t="-121" r="2" b="-22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11"/>
          <p:cNvGrpSpPr/>
          <p:nvPr/>
        </p:nvGrpSpPr>
        <p:grpSpPr bwMode="auto">
          <a:xfrm>
            <a:off x="6033662" y="557213"/>
            <a:ext cx="2689225" cy="1992313"/>
            <a:chOff x="169" y="2631"/>
            <a:chExt cx="1694" cy="1255"/>
          </a:xfrm>
        </p:grpSpPr>
        <p:grpSp>
          <p:nvGrpSpPr>
            <p:cNvPr id="41" name="Group 278"/>
            <p:cNvGrpSpPr/>
            <p:nvPr/>
          </p:nvGrpSpPr>
          <p:grpSpPr bwMode="auto">
            <a:xfrm>
              <a:off x="169" y="2631"/>
              <a:ext cx="1694" cy="1255"/>
              <a:chOff x="3140" y="507"/>
              <a:chExt cx="1694" cy="1255"/>
            </a:xfrm>
          </p:grpSpPr>
          <p:sp>
            <p:nvSpPr>
              <p:cNvPr id="44" name="Rectangle 279"/>
              <p:cNvSpPr>
                <a:spLocks noChangeArrowheads="1"/>
              </p:cNvSpPr>
              <p:nvPr/>
            </p:nvSpPr>
            <p:spPr bwMode="auto">
              <a:xfrm>
                <a:off x="4493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</a:t>
                </a:r>
              </a:p>
            </p:txBody>
          </p:sp>
          <p:sp>
            <p:nvSpPr>
              <p:cNvPr id="45" name="Rectangle 280"/>
              <p:cNvSpPr>
                <a:spLocks noChangeArrowheads="1"/>
              </p:cNvSpPr>
              <p:nvPr/>
            </p:nvSpPr>
            <p:spPr bwMode="auto">
              <a:xfrm>
                <a:off x="4208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</a:t>
                </a:r>
              </a:p>
            </p:txBody>
          </p:sp>
          <p:sp>
            <p:nvSpPr>
              <p:cNvPr id="46" name="Rectangle 281"/>
              <p:cNvSpPr>
                <a:spLocks noChangeArrowheads="1"/>
              </p:cNvSpPr>
              <p:nvPr/>
            </p:nvSpPr>
            <p:spPr bwMode="auto">
              <a:xfrm>
                <a:off x="3922" y="1411"/>
                <a:ext cx="286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" name="Rectangle 282"/>
              <p:cNvSpPr>
                <a:spLocks noChangeArrowheads="1"/>
              </p:cNvSpPr>
              <p:nvPr/>
            </p:nvSpPr>
            <p:spPr bwMode="auto">
              <a:xfrm>
                <a:off x="3637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Rectangle 283"/>
              <p:cNvSpPr>
                <a:spLocks noChangeArrowheads="1"/>
              </p:cNvSpPr>
              <p:nvPr/>
            </p:nvSpPr>
            <p:spPr bwMode="auto">
              <a:xfrm>
                <a:off x="4493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49" name="Rectangle 284"/>
              <p:cNvSpPr>
                <a:spLocks noChangeArrowheads="1"/>
              </p:cNvSpPr>
              <p:nvPr/>
            </p:nvSpPr>
            <p:spPr bwMode="auto">
              <a:xfrm>
                <a:off x="4208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Rectangle 285"/>
              <p:cNvSpPr>
                <a:spLocks noChangeArrowheads="1"/>
              </p:cNvSpPr>
              <p:nvPr/>
            </p:nvSpPr>
            <p:spPr bwMode="auto">
              <a:xfrm>
                <a:off x="3922" y="1060"/>
                <a:ext cx="286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51" name="Rectangle 286"/>
              <p:cNvSpPr>
                <a:spLocks noChangeArrowheads="1"/>
              </p:cNvSpPr>
              <p:nvPr/>
            </p:nvSpPr>
            <p:spPr bwMode="auto">
              <a:xfrm>
                <a:off x="3637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2" name="Line 287"/>
              <p:cNvSpPr>
                <a:spLocks noChangeShapeType="1"/>
              </p:cNvSpPr>
              <p:nvPr/>
            </p:nvSpPr>
            <p:spPr bwMode="auto">
              <a:xfrm>
                <a:off x="3637" y="1060"/>
                <a:ext cx="114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Line 288"/>
              <p:cNvSpPr>
                <a:spLocks noChangeShapeType="1"/>
              </p:cNvSpPr>
              <p:nvPr/>
            </p:nvSpPr>
            <p:spPr bwMode="auto">
              <a:xfrm>
                <a:off x="3637" y="1411"/>
                <a:ext cx="114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Line 289"/>
              <p:cNvSpPr>
                <a:spLocks noChangeShapeType="1"/>
              </p:cNvSpPr>
              <p:nvPr/>
            </p:nvSpPr>
            <p:spPr bwMode="auto">
              <a:xfrm>
                <a:off x="3637" y="1762"/>
                <a:ext cx="114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Line 290"/>
              <p:cNvSpPr>
                <a:spLocks noChangeShapeType="1"/>
              </p:cNvSpPr>
              <p:nvPr/>
            </p:nvSpPr>
            <p:spPr bwMode="auto">
              <a:xfrm>
                <a:off x="3637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Line 291"/>
              <p:cNvSpPr>
                <a:spLocks noChangeShapeType="1"/>
              </p:cNvSpPr>
              <p:nvPr/>
            </p:nvSpPr>
            <p:spPr bwMode="auto">
              <a:xfrm>
                <a:off x="3922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Line 292"/>
              <p:cNvSpPr>
                <a:spLocks noChangeShapeType="1"/>
              </p:cNvSpPr>
              <p:nvPr/>
            </p:nvSpPr>
            <p:spPr bwMode="auto">
              <a:xfrm>
                <a:off x="4208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Line 293"/>
              <p:cNvSpPr>
                <a:spLocks noChangeShapeType="1"/>
              </p:cNvSpPr>
              <p:nvPr/>
            </p:nvSpPr>
            <p:spPr bwMode="auto">
              <a:xfrm>
                <a:off x="4493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Line 294"/>
              <p:cNvSpPr>
                <a:spLocks noChangeShapeType="1"/>
              </p:cNvSpPr>
              <p:nvPr/>
            </p:nvSpPr>
            <p:spPr bwMode="auto">
              <a:xfrm>
                <a:off x="4778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Line 295"/>
              <p:cNvSpPr>
                <a:spLocks noChangeShapeType="1"/>
              </p:cNvSpPr>
              <p:nvPr/>
            </p:nvSpPr>
            <p:spPr bwMode="auto">
              <a:xfrm flipH="1" flipV="1">
                <a:off x="3230" y="655"/>
                <a:ext cx="407" cy="40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Text Box 296"/>
              <p:cNvSpPr txBox="1">
                <a:spLocks noChangeArrowheads="1"/>
              </p:cNvSpPr>
              <p:nvPr/>
            </p:nvSpPr>
            <p:spPr bwMode="auto">
              <a:xfrm>
                <a:off x="3140" y="847"/>
                <a:ext cx="474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Q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2</a:t>
                </a:r>
                <a:r>
                  <a:rPr kumimoji="1" lang="en-US" altLang="zh-CN" sz="2400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n</a:t>
                </a:r>
              </a:p>
            </p:txBody>
          </p:sp>
          <p:sp>
            <p:nvSpPr>
              <p:cNvPr id="62" name="Text Box 297"/>
              <p:cNvSpPr txBox="1">
                <a:spLocks noChangeArrowheads="1"/>
              </p:cNvSpPr>
              <p:nvPr/>
            </p:nvSpPr>
            <p:spPr bwMode="auto">
              <a:xfrm>
                <a:off x="3231" y="507"/>
                <a:ext cx="474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Q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  <a:r>
                  <a:rPr kumimoji="1" lang="en-US" altLang="zh-CN" sz="2400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n</a:t>
                </a:r>
              </a:p>
            </p:txBody>
          </p:sp>
          <p:sp>
            <p:nvSpPr>
              <p:cNvPr id="63" name="Text Box 298"/>
              <p:cNvSpPr txBox="1">
                <a:spLocks noChangeArrowheads="1"/>
              </p:cNvSpPr>
              <p:nvPr/>
            </p:nvSpPr>
            <p:spPr bwMode="auto">
              <a:xfrm>
                <a:off x="3423" y="655"/>
                <a:ext cx="474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Q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</a:t>
                </a:r>
                <a:r>
                  <a:rPr kumimoji="1" lang="en-US" altLang="zh-CN" sz="2400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n</a:t>
                </a:r>
              </a:p>
            </p:txBody>
          </p:sp>
          <p:sp>
            <p:nvSpPr>
              <p:cNvPr id="64" name="Text Box 299"/>
              <p:cNvSpPr txBox="1">
                <a:spLocks noChangeArrowheads="1"/>
              </p:cNvSpPr>
              <p:nvPr/>
            </p:nvSpPr>
            <p:spPr bwMode="auto">
              <a:xfrm>
                <a:off x="3603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00</a:t>
                </a:r>
              </a:p>
            </p:txBody>
          </p:sp>
          <p:sp>
            <p:nvSpPr>
              <p:cNvPr id="65" name="Text Box 300"/>
              <p:cNvSpPr txBox="1">
                <a:spLocks noChangeArrowheads="1"/>
              </p:cNvSpPr>
              <p:nvPr/>
            </p:nvSpPr>
            <p:spPr bwMode="auto">
              <a:xfrm>
                <a:off x="3897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01</a:t>
                </a:r>
              </a:p>
            </p:txBody>
          </p:sp>
          <p:sp>
            <p:nvSpPr>
              <p:cNvPr id="66" name="Text Box 301"/>
              <p:cNvSpPr txBox="1">
                <a:spLocks noChangeArrowheads="1"/>
              </p:cNvSpPr>
              <p:nvPr/>
            </p:nvSpPr>
            <p:spPr bwMode="auto">
              <a:xfrm>
                <a:off x="4191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11</a:t>
                </a:r>
              </a:p>
            </p:txBody>
          </p:sp>
          <p:sp>
            <p:nvSpPr>
              <p:cNvPr id="67" name="Text Box 302"/>
              <p:cNvSpPr txBox="1">
                <a:spLocks noChangeArrowheads="1"/>
              </p:cNvSpPr>
              <p:nvPr/>
            </p:nvSpPr>
            <p:spPr bwMode="auto">
              <a:xfrm>
                <a:off x="4473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10</a:t>
                </a:r>
              </a:p>
            </p:txBody>
          </p:sp>
          <p:sp>
            <p:nvSpPr>
              <p:cNvPr id="68" name="Text Box 303"/>
              <p:cNvSpPr txBox="1">
                <a:spLocks noChangeArrowheads="1"/>
              </p:cNvSpPr>
              <p:nvPr/>
            </p:nvSpPr>
            <p:spPr bwMode="auto">
              <a:xfrm>
                <a:off x="3434" y="1096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</a:t>
                </a:r>
              </a:p>
            </p:txBody>
          </p:sp>
          <p:sp>
            <p:nvSpPr>
              <p:cNvPr id="69" name="Text Box 304"/>
              <p:cNvSpPr txBox="1">
                <a:spLocks noChangeArrowheads="1"/>
              </p:cNvSpPr>
              <p:nvPr/>
            </p:nvSpPr>
            <p:spPr bwMode="auto">
              <a:xfrm>
                <a:off x="3435" y="1446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</p:grpSp>
        <p:sp>
          <p:nvSpPr>
            <p:cNvPr id="42" name="AutoShape 309"/>
            <p:cNvSpPr>
              <a:spLocks noChangeArrowheads="1"/>
            </p:cNvSpPr>
            <p:nvPr/>
          </p:nvSpPr>
          <p:spPr bwMode="auto">
            <a:xfrm>
              <a:off x="1581" y="3230"/>
              <a:ext cx="158" cy="587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Oval 310"/>
            <p:cNvSpPr>
              <a:spLocks noChangeArrowheads="1"/>
            </p:cNvSpPr>
            <p:nvPr/>
          </p:nvSpPr>
          <p:spPr bwMode="auto">
            <a:xfrm>
              <a:off x="983" y="3219"/>
              <a:ext cx="203" cy="260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2"/>
              <p:cNvSpPr txBox="1">
                <a:spLocks noChangeArrowheads="1"/>
              </p:cNvSpPr>
              <p:nvPr/>
            </p:nvSpPr>
            <p:spPr>
              <a:xfrm>
                <a:off x="5719451" y="2632076"/>
                <a:ext cx="3535134" cy="4794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000" b="1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𝑄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𝟏</m:t>
                          </m:r>
                        </m:sup>
                      </m:sSubSup>
                      <m:r>
                        <a:rPr kumimoji="0"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</m:sup>
                      </m:sSubSup>
                      <m:acc>
                        <m:accPr>
                          <m:chr m:val="̅"/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𝑸</m:t>
                              </m:r>
                            </m:e>
                            <m:sub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𝟎</m:t>
                              </m:r>
                            </m:sub>
                            <m:sup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  <m:r>
                        <a:rPr kumimoji="0"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𝑸</m:t>
                              </m:r>
                            </m:e>
                            <m:sub>
                              <m:r>
                                <a:rPr kumimoji="0" lang="en-US" altLang="zh-C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𝟐</m:t>
                              </m:r>
                            </m:sub>
                            <m:sup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  <m:r>
                        <a:rPr kumimoji="0"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̅"/>
                          <m:ctrlPr>
                            <a:rPr kumimoji="0"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𝑸</m:t>
                              </m:r>
                            </m:e>
                            <m:sub>
                              <m:r>
                                <a:rPr kumimoji="0" lang="en-US" altLang="zh-C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  <m:sSubSup>
                        <m:sSubSupPr>
                          <m:ctrlPr>
                            <a:rPr kumimoji="0"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𝟎</m:t>
                          </m:r>
                        </m:sub>
                        <m:sup>
                          <m:r>
                            <a:rPr kumimoji="0"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</m:sup>
                      </m:sSubSup>
                    </m:oMath>
                  </m:oMathPara>
                </a14:m>
                <a:endParaRPr kumimoji="0"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0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51" y="2632076"/>
                <a:ext cx="3535134" cy="479425"/>
              </a:xfrm>
              <a:prstGeom prst="rect">
                <a:avLst/>
              </a:prstGeom>
              <a:blipFill rotWithShape="1">
                <a:blip r:embed="rId3"/>
                <a:stretch>
                  <a:fillRect r="3" b="-945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349"/>
          <p:cNvGrpSpPr/>
          <p:nvPr/>
        </p:nvGrpSpPr>
        <p:grpSpPr bwMode="auto">
          <a:xfrm>
            <a:off x="6087138" y="3752465"/>
            <a:ext cx="2689225" cy="1992313"/>
            <a:chOff x="2123" y="2609"/>
            <a:chExt cx="1694" cy="1255"/>
          </a:xfrm>
        </p:grpSpPr>
        <p:grpSp>
          <p:nvGrpSpPr>
            <p:cNvPr id="72" name="Group 319"/>
            <p:cNvGrpSpPr/>
            <p:nvPr/>
          </p:nvGrpSpPr>
          <p:grpSpPr bwMode="auto">
            <a:xfrm>
              <a:off x="2123" y="2609"/>
              <a:ext cx="1694" cy="1255"/>
              <a:chOff x="3140" y="507"/>
              <a:chExt cx="1694" cy="1255"/>
            </a:xfrm>
          </p:grpSpPr>
          <p:sp>
            <p:nvSpPr>
              <p:cNvPr id="75" name="Rectangle 320"/>
              <p:cNvSpPr>
                <a:spLocks noChangeArrowheads="1"/>
              </p:cNvSpPr>
              <p:nvPr/>
            </p:nvSpPr>
            <p:spPr bwMode="auto">
              <a:xfrm>
                <a:off x="4493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</a:t>
                </a:r>
              </a:p>
            </p:txBody>
          </p:sp>
          <p:sp>
            <p:nvSpPr>
              <p:cNvPr id="76" name="Rectangle 321"/>
              <p:cNvSpPr>
                <a:spLocks noChangeArrowheads="1"/>
              </p:cNvSpPr>
              <p:nvPr/>
            </p:nvSpPr>
            <p:spPr bwMode="auto">
              <a:xfrm>
                <a:off x="4208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</a:t>
                </a:r>
              </a:p>
            </p:txBody>
          </p:sp>
          <p:sp>
            <p:nvSpPr>
              <p:cNvPr id="77" name="Rectangle 322"/>
              <p:cNvSpPr>
                <a:spLocks noChangeArrowheads="1"/>
              </p:cNvSpPr>
              <p:nvPr/>
            </p:nvSpPr>
            <p:spPr bwMode="auto">
              <a:xfrm>
                <a:off x="3922" y="1411"/>
                <a:ext cx="286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8" name="Rectangle 323"/>
              <p:cNvSpPr>
                <a:spLocks noChangeArrowheads="1"/>
              </p:cNvSpPr>
              <p:nvPr/>
            </p:nvSpPr>
            <p:spPr bwMode="auto">
              <a:xfrm>
                <a:off x="3637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79" name="Rectangle 324"/>
              <p:cNvSpPr>
                <a:spLocks noChangeArrowheads="1"/>
              </p:cNvSpPr>
              <p:nvPr/>
            </p:nvSpPr>
            <p:spPr bwMode="auto">
              <a:xfrm>
                <a:off x="4493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80" name="Rectangle 325"/>
              <p:cNvSpPr>
                <a:spLocks noChangeArrowheads="1"/>
              </p:cNvSpPr>
              <p:nvPr/>
            </p:nvSpPr>
            <p:spPr bwMode="auto">
              <a:xfrm>
                <a:off x="4208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" name="Rectangle 326"/>
              <p:cNvSpPr>
                <a:spLocks noChangeArrowheads="1"/>
              </p:cNvSpPr>
              <p:nvPr/>
            </p:nvSpPr>
            <p:spPr bwMode="auto">
              <a:xfrm>
                <a:off x="3922" y="1060"/>
                <a:ext cx="286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" name="Rectangle 327"/>
              <p:cNvSpPr>
                <a:spLocks noChangeArrowheads="1"/>
              </p:cNvSpPr>
              <p:nvPr/>
            </p:nvSpPr>
            <p:spPr bwMode="auto">
              <a:xfrm>
                <a:off x="3637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83" name="Line 328"/>
              <p:cNvSpPr>
                <a:spLocks noChangeShapeType="1"/>
              </p:cNvSpPr>
              <p:nvPr/>
            </p:nvSpPr>
            <p:spPr bwMode="auto">
              <a:xfrm>
                <a:off x="3637" y="1060"/>
                <a:ext cx="114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4" name="Line 329"/>
              <p:cNvSpPr>
                <a:spLocks noChangeShapeType="1"/>
              </p:cNvSpPr>
              <p:nvPr/>
            </p:nvSpPr>
            <p:spPr bwMode="auto">
              <a:xfrm>
                <a:off x="3637" y="1411"/>
                <a:ext cx="114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5" name="Line 330"/>
              <p:cNvSpPr>
                <a:spLocks noChangeShapeType="1"/>
              </p:cNvSpPr>
              <p:nvPr/>
            </p:nvSpPr>
            <p:spPr bwMode="auto">
              <a:xfrm>
                <a:off x="3637" y="1762"/>
                <a:ext cx="114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6" name="Line 331"/>
              <p:cNvSpPr>
                <a:spLocks noChangeShapeType="1"/>
              </p:cNvSpPr>
              <p:nvPr/>
            </p:nvSpPr>
            <p:spPr bwMode="auto">
              <a:xfrm>
                <a:off x="3637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7" name="Line 332"/>
              <p:cNvSpPr>
                <a:spLocks noChangeShapeType="1"/>
              </p:cNvSpPr>
              <p:nvPr/>
            </p:nvSpPr>
            <p:spPr bwMode="auto">
              <a:xfrm>
                <a:off x="3922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8" name="Line 333"/>
              <p:cNvSpPr>
                <a:spLocks noChangeShapeType="1"/>
              </p:cNvSpPr>
              <p:nvPr/>
            </p:nvSpPr>
            <p:spPr bwMode="auto">
              <a:xfrm>
                <a:off x="4208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9" name="Line 334"/>
              <p:cNvSpPr>
                <a:spLocks noChangeShapeType="1"/>
              </p:cNvSpPr>
              <p:nvPr/>
            </p:nvSpPr>
            <p:spPr bwMode="auto">
              <a:xfrm>
                <a:off x="4493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" name="Line 335"/>
              <p:cNvSpPr>
                <a:spLocks noChangeShapeType="1"/>
              </p:cNvSpPr>
              <p:nvPr/>
            </p:nvSpPr>
            <p:spPr bwMode="auto">
              <a:xfrm>
                <a:off x="4778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1" name="Line 336"/>
              <p:cNvSpPr>
                <a:spLocks noChangeShapeType="1"/>
              </p:cNvSpPr>
              <p:nvPr/>
            </p:nvSpPr>
            <p:spPr bwMode="auto">
              <a:xfrm flipH="1" flipV="1">
                <a:off x="3230" y="655"/>
                <a:ext cx="407" cy="40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2" name="Text Box 337"/>
              <p:cNvSpPr txBox="1">
                <a:spLocks noChangeArrowheads="1"/>
              </p:cNvSpPr>
              <p:nvPr/>
            </p:nvSpPr>
            <p:spPr bwMode="auto">
              <a:xfrm>
                <a:off x="3140" y="847"/>
                <a:ext cx="474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Q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2</a:t>
                </a:r>
                <a:r>
                  <a:rPr kumimoji="1" lang="en-US" altLang="zh-CN" sz="2400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n</a:t>
                </a:r>
              </a:p>
            </p:txBody>
          </p:sp>
          <p:sp>
            <p:nvSpPr>
              <p:cNvPr id="93" name="Text Box 338"/>
              <p:cNvSpPr txBox="1">
                <a:spLocks noChangeArrowheads="1"/>
              </p:cNvSpPr>
              <p:nvPr/>
            </p:nvSpPr>
            <p:spPr bwMode="auto">
              <a:xfrm>
                <a:off x="3231" y="507"/>
                <a:ext cx="474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Q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  <a:r>
                  <a:rPr kumimoji="1" lang="en-US" altLang="zh-CN" sz="2400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n</a:t>
                </a:r>
              </a:p>
            </p:txBody>
          </p:sp>
          <p:sp>
            <p:nvSpPr>
              <p:cNvPr id="94" name="Text Box 339"/>
              <p:cNvSpPr txBox="1">
                <a:spLocks noChangeArrowheads="1"/>
              </p:cNvSpPr>
              <p:nvPr/>
            </p:nvSpPr>
            <p:spPr bwMode="auto">
              <a:xfrm>
                <a:off x="3423" y="655"/>
                <a:ext cx="474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Q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</a:t>
                </a:r>
                <a:r>
                  <a:rPr kumimoji="1" lang="en-US" altLang="zh-CN" sz="2400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n</a:t>
                </a:r>
              </a:p>
            </p:txBody>
          </p:sp>
          <p:sp>
            <p:nvSpPr>
              <p:cNvPr id="95" name="Text Box 340"/>
              <p:cNvSpPr txBox="1">
                <a:spLocks noChangeArrowheads="1"/>
              </p:cNvSpPr>
              <p:nvPr/>
            </p:nvSpPr>
            <p:spPr bwMode="auto">
              <a:xfrm>
                <a:off x="3603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00</a:t>
                </a:r>
              </a:p>
            </p:txBody>
          </p:sp>
          <p:sp>
            <p:nvSpPr>
              <p:cNvPr id="96" name="Text Box 341"/>
              <p:cNvSpPr txBox="1">
                <a:spLocks noChangeArrowheads="1"/>
              </p:cNvSpPr>
              <p:nvPr/>
            </p:nvSpPr>
            <p:spPr bwMode="auto">
              <a:xfrm>
                <a:off x="3897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01</a:t>
                </a:r>
              </a:p>
            </p:txBody>
          </p:sp>
          <p:sp>
            <p:nvSpPr>
              <p:cNvPr id="97" name="Text Box 342"/>
              <p:cNvSpPr txBox="1">
                <a:spLocks noChangeArrowheads="1"/>
              </p:cNvSpPr>
              <p:nvPr/>
            </p:nvSpPr>
            <p:spPr bwMode="auto">
              <a:xfrm>
                <a:off x="4191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11</a:t>
                </a:r>
              </a:p>
            </p:txBody>
          </p:sp>
          <p:sp>
            <p:nvSpPr>
              <p:cNvPr id="98" name="Text Box 343"/>
              <p:cNvSpPr txBox="1">
                <a:spLocks noChangeArrowheads="1"/>
              </p:cNvSpPr>
              <p:nvPr/>
            </p:nvSpPr>
            <p:spPr bwMode="auto">
              <a:xfrm>
                <a:off x="4473" y="825"/>
                <a:ext cx="361" cy="288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10</a:t>
                </a:r>
              </a:p>
            </p:txBody>
          </p:sp>
          <p:sp>
            <p:nvSpPr>
              <p:cNvPr id="99" name="Text Box 344"/>
              <p:cNvSpPr txBox="1">
                <a:spLocks noChangeArrowheads="1"/>
              </p:cNvSpPr>
              <p:nvPr/>
            </p:nvSpPr>
            <p:spPr bwMode="auto">
              <a:xfrm>
                <a:off x="3434" y="1096"/>
                <a:ext cx="291" cy="288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</a:t>
                </a:r>
              </a:p>
            </p:txBody>
          </p:sp>
          <p:sp>
            <p:nvSpPr>
              <p:cNvPr id="100" name="Text Box 345"/>
              <p:cNvSpPr txBox="1">
                <a:spLocks noChangeArrowheads="1"/>
              </p:cNvSpPr>
              <p:nvPr/>
            </p:nvSpPr>
            <p:spPr bwMode="auto">
              <a:xfrm>
                <a:off x="3434" y="1447"/>
                <a:ext cx="271" cy="288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</p:grpSp>
        <p:sp>
          <p:nvSpPr>
            <p:cNvPr id="73" name="AutoShape 346"/>
            <p:cNvSpPr>
              <a:spLocks noChangeArrowheads="1"/>
            </p:cNvSpPr>
            <p:nvPr/>
          </p:nvSpPr>
          <p:spPr bwMode="auto">
            <a:xfrm>
              <a:off x="3535" y="3220"/>
              <a:ext cx="204" cy="587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AutoShape 348"/>
            <p:cNvSpPr>
              <a:spLocks noChangeArrowheads="1"/>
            </p:cNvSpPr>
            <p:nvPr/>
          </p:nvSpPr>
          <p:spPr bwMode="auto">
            <a:xfrm>
              <a:off x="2632" y="3220"/>
              <a:ext cx="204" cy="587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2"/>
              <p:cNvSpPr txBox="1">
                <a:spLocks noChangeArrowheads="1"/>
              </p:cNvSpPr>
              <p:nvPr/>
            </p:nvSpPr>
            <p:spPr>
              <a:xfrm>
                <a:off x="5734532" y="5787640"/>
                <a:ext cx="3535134" cy="4794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000" b="1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𝑄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𝟎</m:t>
                          </m:r>
                        </m:sub>
                        <m:sup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𝟏</m:t>
                          </m:r>
                        </m:sup>
                      </m:sSubSup>
                      <m:r>
                        <a:rPr kumimoji="0"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𝑸</m:t>
                              </m:r>
                            </m:e>
                            <m:sub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𝟎</m:t>
                              </m:r>
                            </m:sub>
                            <m:sup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kumimoji="0"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1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532" y="5787640"/>
                <a:ext cx="3535134" cy="479425"/>
              </a:xfrm>
              <a:prstGeom prst="rect">
                <a:avLst/>
              </a:prstGeom>
              <a:blipFill rotWithShape="1">
                <a:blip r:embed="rId4"/>
                <a:stretch>
                  <a:fillRect l="-14" t="-52" r="16" b="-23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右箭头 131"/>
          <p:cNvSpPr/>
          <p:nvPr/>
        </p:nvSpPr>
        <p:spPr>
          <a:xfrm>
            <a:off x="1953193" y="4671297"/>
            <a:ext cx="180181" cy="278606"/>
          </a:xfrm>
          <a:prstGeom prst="rightArrow">
            <a:avLst/>
          </a:prstGeom>
          <a:ln>
            <a:solidFill>
              <a:srgbClr val="1F08F8"/>
            </a:solidFill>
          </a:ln>
        </p:spPr>
        <p:txBody>
          <a:bodyPr rtlCol="0" anchor="ctr">
            <a:spAutoFit/>
          </a:bodyPr>
          <a:lstStyle/>
          <a:p>
            <a:pPr algn="l">
              <a:spcBef>
                <a:spcPct val="50000"/>
              </a:spcBef>
            </a:pP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右箭头 132"/>
          <p:cNvSpPr/>
          <p:nvPr/>
        </p:nvSpPr>
        <p:spPr>
          <a:xfrm>
            <a:off x="5581893" y="2803597"/>
            <a:ext cx="180181" cy="278606"/>
          </a:xfrm>
          <a:prstGeom prst="rightArrow">
            <a:avLst/>
          </a:prstGeom>
          <a:ln>
            <a:solidFill>
              <a:srgbClr val="1F08F8"/>
            </a:solidFill>
          </a:ln>
        </p:spPr>
        <p:txBody>
          <a:bodyPr rtlCol="0" anchor="ctr">
            <a:spAutoFit/>
          </a:bodyPr>
          <a:lstStyle/>
          <a:p>
            <a:pPr algn="l">
              <a:spcBef>
                <a:spcPct val="50000"/>
              </a:spcBef>
            </a:pP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右箭头 133"/>
          <p:cNvSpPr/>
          <p:nvPr/>
        </p:nvSpPr>
        <p:spPr>
          <a:xfrm>
            <a:off x="5584165" y="5931211"/>
            <a:ext cx="180181" cy="278606"/>
          </a:xfrm>
          <a:prstGeom prst="rightArrow">
            <a:avLst/>
          </a:prstGeom>
          <a:ln>
            <a:solidFill>
              <a:srgbClr val="1F08F8"/>
            </a:solidFill>
          </a:ln>
        </p:spPr>
        <p:txBody>
          <a:bodyPr rtlCol="0" anchor="ctr">
            <a:spAutoFit/>
          </a:bodyPr>
          <a:lstStyle/>
          <a:p>
            <a:pPr algn="l">
              <a:spcBef>
                <a:spcPct val="50000"/>
              </a:spcBef>
            </a:pP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508614" y="4497625"/>
            <a:ext cx="2689225" cy="1992312"/>
            <a:chOff x="508614" y="4497625"/>
            <a:chExt cx="2689225" cy="1992312"/>
          </a:xfrm>
        </p:grpSpPr>
        <p:grpSp>
          <p:nvGrpSpPr>
            <p:cNvPr id="4" name="Group 261"/>
            <p:cNvGrpSpPr/>
            <p:nvPr/>
          </p:nvGrpSpPr>
          <p:grpSpPr bwMode="auto">
            <a:xfrm>
              <a:off x="508614" y="4497625"/>
              <a:ext cx="2689225" cy="1992312"/>
              <a:chOff x="3140" y="507"/>
              <a:chExt cx="1694" cy="1255"/>
            </a:xfrm>
          </p:grpSpPr>
          <p:sp>
            <p:nvSpPr>
              <p:cNvPr id="5" name="Rectangle 162"/>
              <p:cNvSpPr>
                <a:spLocks noChangeArrowheads="1"/>
              </p:cNvSpPr>
              <p:nvPr/>
            </p:nvSpPr>
            <p:spPr bwMode="auto">
              <a:xfrm>
                <a:off x="4493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" name="Rectangle 161"/>
              <p:cNvSpPr>
                <a:spLocks noChangeArrowheads="1"/>
              </p:cNvSpPr>
              <p:nvPr/>
            </p:nvSpPr>
            <p:spPr bwMode="auto">
              <a:xfrm>
                <a:off x="4208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endParaRPr>
              </a:p>
            </p:txBody>
          </p:sp>
          <p:sp>
            <p:nvSpPr>
              <p:cNvPr id="7" name="Rectangle 160"/>
              <p:cNvSpPr>
                <a:spLocks noChangeArrowheads="1"/>
              </p:cNvSpPr>
              <p:nvPr/>
            </p:nvSpPr>
            <p:spPr bwMode="auto">
              <a:xfrm>
                <a:off x="3922" y="1411"/>
                <a:ext cx="286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" name="Rectangle 159"/>
              <p:cNvSpPr>
                <a:spLocks noChangeArrowheads="1"/>
              </p:cNvSpPr>
              <p:nvPr/>
            </p:nvSpPr>
            <p:spPr bwMode="auto">
              <a:xfrm>
                <a:off x="3637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Rectangle 158"/>
              <p:cNvSpPr>
                <a:spLocks noChangeArrowheads="1"/>
              </p:cNvSpPr>
              <p:nvPr/>
            </p:nvSpPr>
            <p:spPr bwMode="auto">
              <a:xfrm>
                <a:off x="4493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" name="Rectangle 157"/>
              <p:cNvSpPr>
                <a:spLocks noChangeArrowheads="1"/>
              </p:cNvSpPr>
              <p:nvPr/>
            </p:nvSpPr>
            <p:spPr bwMode="auto">
              <a:xfrm>
                <a:off x="4208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Rectangle 156"/>
              <p:cNvSpPr>
                <a:spLocks noChangeArrowheads="1"/>
              </p:cNvSpPr>
              <p:nvPr/>
            </p:nvSpPr>
            <p:spPr bwMode="auto">
              <a:xfrm>
                <a:off x="3922" y="1060"/>
                <a:ext cx="286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Rectangle 155"/>
              <p:cNvSpPr>
                <a:spLocks noChangeArrowheads="1"/>
              </p:cNvSpPr>
              <p:nvPr/>
            </p:nvSpPr>
            <p:spPr bwMode="auto">
              <a:xfrm>
                <a:off x="3637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Line 163"/>
              <p:cNvSpPr>
                <a:spLocks noChangeShapeType="1"/>
              </p:cNvSpPr>
              <p:nvPr/>
            </p:nvSpPr>
            <p:spPr bwMode="auto">
              <a:xfrm>
                <a:off x="3637" y="1060"/>
                <a:ext cx="114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Line 164"/>
              <p:cNvSpPr>
                <a:spLocks noChangeShapeType="1"/>
              </p:cNvSpPr>
              <p:nvPr/>
            </p:nvSpPr>
            <p:spPr bwMode="auto">
              <a:xfrm>
                <a:off x="3637" y="1411"/>
                <a:ext cx="114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Line 165"/>
              <p:cNvSpPr>
                <a:spLocks noChangeShapeType="1"/>
              </p:cNvSpPr>
              <p:nvPr/>
            </p:nvSpPr>
            <p:spPr bwMode="auto">
              <a:xfrm>
                <a:off x="3637" y="1762"/>
                <a:ext cx="114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Line 166"/>
              <p:cNvSpPr>
                <a:spLocks noChangeShapeType="1"/>
              </p:cNvSpPr>
              <p:nvPr/>
            </p:nvSpPr>
            <p:spPr bwMode="auto">
              <a:xfrm>
                <a:off x="3637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Line 167"/>
              <p:cNvSpPr>
                <a:spLocks noChangeShapeType="1"/>
              </p:cNvSpPr>
              <p:nvPr/>
            </p:nvSpPr>
            <p:spPr bwMode="auto">
              <a:xfrm>
                <a:off x="3922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Line 168"/>
              <p:cNvSpPr>
                <a:spLocks noChangeShapeType="1"/>
              </p:cNvSpPr>
              <p:nvPr/>
            </p:nvSpPr>
            <p:spPr bwMode="auto">
              <a:xfrm>
                <a:off x="4208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Line 169"/>
              <p:cNvSpPr>
                <a:spLocks noChangeShapeType="1"/>
              </p:cNvSpPr>
              <p:nvPr/>
            </p:nvSpPr>
            <p:spPr bwMode="auto">
              <a:xfrm>
                <a:off x="4493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Line 170"/>
              <p:cNvSpPr>
                <a:spLocks noChangeShapeType="1"/>
              </p:cNvSpPr>
              <p:nvPr/>
            </p:nvSpPr>
            <p:spPr bwMode="auto">
              <a:xfrm>
                <a:off x="4778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Line 232"/>
              <p:cNvSpPr>
                <a:spLocks noChangeShapeType="1"/>
              </p:cNvSpPr>
              <p:nvPr/>
            </p:nvSpPr>
            <p:spPr bwMode="auto">
              <a:xfrm flipH="1" flipV="1">
                <a:off x="3230" y="655"/>
                <a:ext cx="407" cy="40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" name="Text Box 252"/>
              <p:cNvSpPr txBox="1">
                <a:spLocks noChangeArrowheads="1"/>
              </p:cNvSpPr>
              <p:nvPr/>
            </p:nvSpPr>
            <p:spPr bwMode="auto">
              <a:xfrm>
                <a:off x="3140" y="847"/>
                <a:ext cx="474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Q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2</a:t>
                </a:r>
                <a:r>
                  <a:rPr kumimoji="1" lang="en-US" altLang="zh-CN" sz="2400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n</a:t>
                </a:r>
              </a:p>
            </p:txBody>
          </p:sp>
          <p:sp>
            <p:nvSpPr>
              <p:cNvPr id="23" name="Text Box 253"/>
              <p:cNvSpPr txBox="1">
                <a:spLocks noChangeArrowheads="1"/>
              </p:cNvSpPr>
              <p:nvPr/>
            </p:nvSpPr>
            <p:spPr bwMode="auto">
              <a:xfrm>
                <a:off x="3231" y="507"/>
                <a:ext cx="474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Q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  <a:r>
                  <a:rPr kumimoji="1" lang="en-US" altLang="zh-CN" sz="2400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n</a:t>
                </a:r>
              </a:p>
            </p:txBody>
          </p:sp>
          <p:sp>
            <p:nvSpPr>
              <p:cNvPr id="24" name="Text Box 254"/>
              <p:cNvSpPr txBox="1">
                <a:spLocks noChangeArrowheads="1"/>
              </p:cNvSpPr>
              <p:nvPr/>
            </p:nvSpPr>
            <p:spPr bwMode="auto">
              <a:xfrm>
                <a:off x="3423" y="655"/>
                <a:ext cx="474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Q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</a:t>
                </a:r>
                <a:r>
                  <a:rPr kumimoji="1" lang="en-US" altLang="zh-CN" sz="2400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n</a:t>
                </a:r>
              </a:p>
            </p:txBody>
          </p:sp>
          <p:sp>
            <p:nvSpPr>
              <p:cNvPr id="25" name="Text Box 255"/>
              <p:cNvSpPr txBox="1">
                <a:spLocks noChangeArrowheads="1"/>
              </p:cNvSpPr>
              <p:nvPr/>
            </p:nvSpPr>
            <p:spPr bwMode="auto">
              <a:xfrm>
                <a:off x="3603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00</a:t>
                </a:r>
              </a:p>
            </p:txBody>
          </p:sp>
          <p:sp>
            <p:nvSpPr>
              <p:cNvPr id="26" name="Text Box 256"/>
              <p:cNvSpPr txBox="1">
                <a:spLocks noChangeArrowheads="1"/>
              </p:cNvSpPr>
              <p:nvPr/>
            </p:nvSpPr>
            <p:spPr bwMode="auto">
              <a:xfrm>
                <a:off x="3897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01</a:t>
                </a:r>
              </a:p>
            </p:txBody>
          </p:sp>
          <p:sp>
            <p:nvSpPr>
              <p:cNvPr id="27" name="Text Box 257"/>
              <p:cNvSpPr txBox="1">
                <a:spLocks noChangeArrowheads="1"/>
              </p:cNvSpPr>
              <p:nvPr/>
            </p:nvSpPr>
            <p:spPr bwMode="auto">
              <a:xfrm>
                <a:off x="4191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11</a:t>
                </a:r>
              </a:p>
            </p:txBody>
          </p:sp>
          <p:sp>
            <p:nvSpPr>
              <p:cNvPr id="28" name="Text Box 258"/>
              <p:cNvSpPr txBox="1">
                <a:spLocks noChangeArrowheads="1"/>
              </p:cNvSpPr>
              <p:nvPr/>
            </p:nvSpPr>
            <p:spPr bwMode="auto">
              <a:xfrm>
                <a:off x="4473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10</a:t>
                </a:r>
              </a:p>
            </p:txBody>
          </p:sp>
          <p:sp>
            <p:nvSpPr>
              <p:cNvPr id="29" name="Text Box 259"/>
              <p:cNvSpPr txBox="1">
                <a:spLocks noChangeArrowheads="1"/>
              </p:cNvSpPr>
              <p:nvPr/>
            </p:nvSpPr>
            <p:spPr bwMode="auto">
              <a:xfrm>
                <a:off x="3434" y="1096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</a:t>
                </a:r>
              </a:p>
            </p:txBody>
          </p:sp>
          <p:sp>
            <p:nvSpPr>
              <p:cNvPr id="30" name="Text Box 260"/>
              <p:cNvSpPr txBox="1">
                <a:spLocks noChangeArrowheads="1"/>
              </p:cNvSpPr>
              <p:nvPr/>
            </p:nvSpPr>
            <p:spPr bwMode="auto">
              <a:xfrm>
                <a:off x="3435" y="1446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</p:grpSp>
        <p:sp>
          <p:nvSpPr>
            <p:cNvPr id="31" name="AutoShape 263"/>
            <p:cNvSpPr>
              <a:spLocks noChangeArrowheads="1"/>
            </p:cNvSpPr>
            <p:nvPr/>
          </p:nvSpPr>
          <p:spPr bwMode="auto">
            <a:xfrm>
              <a:off x="2302489" y="5504100"/>
              <a:ext cx="233363" cy="933450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Text Box 267"/>
            <p:cNvSpPr txBox="1">
              <a:spLocks noChangeArrowheads="1"/>
            </p:cNvSpPr>
            <p:nvPr/>
          </p:nvSpPr>
          <p:spPr bwMode="auto">
            <a:xfrm>
              <a:off x="2248514" y="5432662"/>
              <a:ext cx="430213" cy="45720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33" name="Text Box 268"/>
            <p:cNvSpPr txBox="1">
              <a:spLocks noChangeArrowheads="1"/>
            </p:cNvSpPr>
            <p:nvPr/>
          </p:nvSpPr>
          <p:spPr bwMode="auto">
            <a:xfrm>
              <a:off x="1312220" y="5988287"/>
              <a:ext cx="430213" cy="45720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34" name="Text Box 269"/>
            <p:cNvSpPr txBox="1">
              <a:spLocks noChangeArrowheads="1"/>
            </p:cNvSpPr>
            <p:nvPr/>
          </p:nvSpPr>
          <p:spPr bwMode="auto">
            <a:xfrm>
              <a:off x="2248514" y="5986700"/>
              <a:ext cx="414338" cy="45720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35" name="Text Box 270"/>
            <p:cNvSpPr txBox="1">
              <a:spLocks noChangeArrowheads="1"/>
            </p:cNvSpPr>
            <p:nvPr/>
          </p:nvSpPr>
          <p:spPr bwMode="auto">
            <a:xfrm>
              <a:off x="2742535" y="5986700"/>
              <a:ext cx="320675" cy="45720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36" name="AutoShape 272"/>
            <p:cNvSpPr>
              <a:spLocks noChangeArrowheads="1"/>
            </p:cNvSpPr>
            <p:nvPr/>
          </p:nvSpPr>
          <p:spPr bwMode="auto">
            <a:xfrm>
              <a:off x="2796510" y="6024800"/>
              <a:ext cx="322263" cy="358775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AutoShape 273"/>
            <p:cNvSpPr>
              <a:spLocks noChangeArrowheads="1"/>
            </p:cNvSpPr>
            <p:nvPr/>
          </p:nvSpPr>
          <p:spPr bwMode="auto">
            <a:xfrm>
              <a:off x="1280139" y="6024800"/>
              <a:ext cx="322263" cy="358775"/>
            </a:xfrm>
            <a:prstGeom prst="roundRect">
              <a:avLst>
                <a:gd name="adj" fmla="val 16667"/>
              </a:avLst>
            </a:prstGeom>
            <a:noFill/>
            <a:ln w="19050">
              <a:noFill/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6" name="AutoShape 272"/>
            <p:cNvSpPr>
              <a:spLocks noChangeArrowheads="1"/>
            </p:cNvSpPr>
            <p:nvPr/>
          </p:nvSpPr>
          <p:spPr bwMode="auto">
            <a:xfrm>
              <a:off x="1297529" y="6027072"/>
              <a:ext cx="322263" cy="358775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 Box 113"/>
              <p:cNvSpPr txBox="1">
                <a:spLocks noChangeArrowheads="1"/>
              </p:cNvSpPr>
              <p:nvPr/>
            </p:nvSpPr>
            <p:spPr bwMode="auto">
              <a:xfrm>
                <a:off x="1770231" y="6282931"/>
                <a:ext cx="5914761" cy="5329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FF0000"/>
                </a:solidFill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如果选用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D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触发器，则有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𝑫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2800" i="1" dirty="0" smtClea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𝒏</m:t>
                        </m:r>
                        <m:r>
                          <a:rPr lang="en-US" altLang="zh-C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r>
                          <a:rPr lang="en-US" altLang="zh-C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𝟏</m:t>
                        </m:r>
                      </m:sup>
                    </m:sSup>
                  </m:oMath>
                </a14:m>
                <a:endParaRPr kumimoji="1" lang="zh-CN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5" name="Text 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0231" y="6282931"/>
                <a:ext cx="5914761" cy="532966"/>
              </a:xfrm>
              <a:prstGeom prst="rect">
                <a:avLst/>
              </a:prstGeom>
              <a:blipFill rotWithShape="1">
                <a:blip r:embed="rId5"/>
                <a:stretch>
                  <a:fillRect l="-244" t="-2786" r="-232" b="-2657"/>
                </a:stretch>
              </a:blipFill>
              <a:ln w="28575">
                <a:solidFill>
                  <a:srgbClr val="FF0000"/>
                </a:solidFill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2"/>
              <p:cNvSpPr txBox="1">
                <a:spLocks noChangeArrowheads="1"/>
              </p:cNvSpPr>
              <p:nvPr/>
            </p:nvSpPr>
            <p:spPr>
              <a:xfrm>
                <a:off x="2410658" y="180198"/>
                <a:ext cx="4768070" cy="4794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000" b="1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kumimoji="0" lang="en-US" altLang="zh-C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𝑫</m:t>
                              </m:r>
                            </m:e>
                            <m:sub>
                              <m:r>
                                <a:rPr kumimoji="0" lang="en-US" altLang="zh-C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</m:t>
                          </m:r>
                          <m:r>
                            <a:rPr kumimoji="0"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𝑄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𝟐</m:t>
                          </m:r>
                        </m:sub>
                        <m:sup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𝟏</m:t>
                          </m:r>
                        </m:sup>
                      </m:sSubSup>
                      <m:r>
                        <a:rPr kumimoji="0"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</m:sup>
                      </m:sSubSup>
                      <m:sSubSup>
                        <m:sSubSupPr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𝟎</m:t>
                          </m:r>
                        </m:sub>
                        <m:sup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</m:sup>
                      </m:sSubSup>
                      <m:r>
                        <a:rPr kumimoji="0"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Sup>
                        <m:sSubSupPr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𝟐</m:t>
                          </m:r>
                        </m:sub>
                        <m:sup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</m:sup>
                      </m:sSubSup>
                      <m:acc>
                        <m:accPr>
                          <m:chr m:val="̅"/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𝑸</m:t>
                              </m:r>
                            </m:e>
                            <m:sub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𝟎</m:t>
                              </m:r>
                            </m:sub>
                            <m:sup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kumimoji="0"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658" y="180198"/>
                <a:ext cx="4768070" cy="479425"/>
              </a:xfrm>
              <a:prstGeom prst="rect">
                <a:avLst/>
              </a:prstGeom>
              <a:blipFill rotWithShape="1">
                <a:blip r:embed="rId2"/>
                <a:stretch>
                  <a:fillRect l="-4" t="-103" r="1" b="-22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 txBox="1">
                <a:spLocks noChangeArrowheads="1"/>
              </p:cNvSpPr>
              <p:nvPr/>
            </p:nvSpPr>
            <p:spPr>
              <a:xfrm>
                <a:off x="2410657" y="768280"/>
                <a:ext cx="6037311" cy="4794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000" b="1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𝑫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𝟏</m:t>
                          </m:r>
                        </m:sup>
                      </m:sSubSup>
                      <m:r>
                        <a:rPr kumimoji="0"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</m:sup>
                      </m:sSubSup>
                      <m:acc>
                        <m:accPr>
                          <m:chr m:val="̅"/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𝑸</m:t>
                              </m:r>
                            </m:e>
                            <m:sub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𝟎</m:t>
                              </m:r>
                            </m:sub>
                            <m:sup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  <m:r>
                        <a:rPr kumimoji="0"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𝑸</m:t>
                              </m:r>
                            </m:e>
                            <m:sub>
                              <m:r>
                                <a:rPr kumimoji="0" lang="en-US" altLang="zh-C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𝟐</m:t>
                              </m:r>
                            </m:sub>
                            <m:sup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  <m:r>
                        <a:rPr kumimoji="0"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̅"/>
                          <m:ctrlPr>
                            <a:rPr kumimoji="0"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𝑸</m:t>
                              </m:r>
                            </m:e>
                            <m:sub>
                              <m:r>
                                <a:rPr kumimoji="0" lang="en-US" altLang="zh-C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  <m:sSubSup>
                        <m:sSubSupPr>
                          <m:ctrlPr>
                            <a:rPr kumimoji="0"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𝟎</m:t>
                          </m:r>
                        </m:sub>
                        <m:sup>
                          <m:r>
                            <a:rPr kumimoji="0"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</m:sup>
                      </m:sSubSup>
                    </m:oMath>
                  </m:oMathPara>
                </a14:m>
                <a:endParaRPr kumimoji="0"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657" y="768280"/>
                <a:ext cx="6037311" cy="479425"/>
              </a:xfrm>
              <a:prstGeom prst="rect">
                <a:avLst/>
              </a:prstGeom>
              <a:blipFill rotWithShape="1">
                <a:blip r:embed="rId3"/>
                <a:stretch>
                  <a:fillRect l="-3" t="-118" r="9" b="-22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/>
              <p:cNvSpPr txBox="1">
                <a:spLocks noChangeArrowheads="1"/>
              </p:cNvSpPr>
              <p:nvPr/>
            </p:nvSpPr>
            <p:spPr>
              <a:xfrm>
                <a:off x="2410658" y="1356362"/>
                <a:ext cx="3535134" cy="4794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000" b="1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kumimoji="0" lang="en-US" altLang="zh-C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𝑫</m:t>
                              </m:r>
                            </m:e>
                            <m:sub>
                              <m:r>
                                <a:rPr kumimoji="0" lang="en-US" altLang="zh-C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</m:t>
                          </m:r>
                          <m:r>
                            <a:rPr kumimoji="0"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𝑄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𝟎</m:t>
                          </m:r>
                        </m:sub>
                        <m:sup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𝟏</m:t>
                          </m:r>
                        </m:sup>
                      </m:sSubSup>
                      <m:r>
                        <a:rPr kumimoji="0"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𝑸</m:t>
                              </m:r>
                            </m:e>
                            <m:sub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𝟎</m:t>
                              </m:r>
                            </m:sub>
                            <m:sup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kumimoji="0"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658" y="1356362"/>
                <a:ext cx="3535134" cy="479425"/>
              </a:xfrm>
              <a:prstGeom prst="rect">
                <a:avLst/>
              </a:prstGeom>
              <a:blipFill rotWithShape="1">
                <a:blip r:embed="rId4"/>
                <a:stretch>
                  <a:fillRect l="-6" r="8" b="-23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" name="组合 128"/>
          <p:cNvGrpSpPr/>
          <p:nvPr/>
        </p:nvGrpSpPr>
        <p:grpSpPr>
          <a:xfrm>
            <a:off x="265113" y="2366963"/>
            <a:ext cx="8716962" cy="3924300"/>
            <a:chOff x="265113" y="2366963"/>
            <a:chExt cx="8716962" cy="3924300"/>
          </a:xfrm>
        </p:grpSpPr>
        <p:grpSp>
          <p:nvGrpSpPr>
            <p:cNvPr id="28" name="Group 79"/>
            <p:cNvGrpSpPr/>
            <p:nvPr/>
          </p:nvGrpSpPr>
          <p:grpSpPr bwMode="auto">
            <a:xfrm>
              <a:off x="349250" y="2498731"/>
              <a:ext cx="8632825" cy="2185992"/>
              <a:chOff x="87" y="1851"/>
              <a:chExt cx="5438" cy="1377"/>
            </a:xfrm>
          </p:grpSpPr>
          <p:grpSp>
            <p:nvGrpSpPr>
              <p:cNvPr id="29" name="Group 38"/>
              <p:cNvGrpSpPr/>
              <p:nvPr/>
            </p:nvGrpSpPr>
            <p:grpSpPr bwMode="auto">
              <a:xfrm>
                <a:off x="87" y="1898"/>
                <a:ext cx="1527" cy="865"/>
                <a:chOff x="869" y="1876"/>
                <a:chExt cx="1527" cy="865"/>
              </a:xfrm>
            </p:grpSpPr>
            <p:sp>
              <p:nvSpPr>
                <p:cNvPr id="70" name="Rectangle 22"/>
                <p:cNvSpPr>
                  <a:spLocks noChangeArrowheads="1"/>
                </p:cNvSpPr>
                <p:nvPr/>
              </p:nvSpPr>
              <p:spPr bwMode="auto">
                <a:xfrm>
                  <a:off x="939" y="2169"/>
                  <a:ext cx="982" cy="531"/>
                </a:xfrm>
                <a:prstGeom prst="rect">
                  <a:avLst/>
                </a:prstGeom>
                <a:noFill/>
                <a:ln w="38100">
                  <a:solidFill>
                    <a:srgbClr val="00000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" name="AutoShape 23"/>
                <p:cNvSpPr>
                  <a:spLocks noChangeArrowheads="1"/>
                </p:cNvSpPr>
                <p:nvPr/>
              </p:nvSpPr>
              <p:spPr bwMode="auto">
                <a:xfrm>
                  <a:off x="1343" y="2608"/>
                  <a:ext cx="192" cy="91"/>
                </a:xfrm>
                <a:prstGeom prst="triangle">
                  <a:avLst>
                    <a:gd name="adj" fmla="val 50000"/>
                  </a:avLst>
                </a:prstGeom>
                <a:noFill/>
                <a:ln w="38100">
                  <a:solidFill>
                    <a:srgbClr val="00000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1547" y="2400"/>
                  <a:ext cx="328" cy="288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D</a:t>
                  </a:r>
                  <a:r>
                    <a:rPr kumimoji="1" lang="en-US" altLang="zh-CN" sz="24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73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1265" y="2361"/>
                  <a:ext cx="497" cy="288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CP</a:t>
                  </a:r>
                  <a:endPara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1604" y="1876"/>
                  <a:ext cx="497" cy="288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Q</a:t>
                  </a:r>
                  <a:r>
                    <a:rPr kumimoji="1" lang="en-US" altLang="zh-CN" sz="24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FF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75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869" y="1876"/>
                  <a:ext cx="497" cy="288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Q</a:t>
                  </a:r>
                  <a:r>
                    <a:rPr kumimoji="1" lang="en-US" altLang="zh-CN" sz="24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FF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76" name="Line 28"/>
                <p:cNvSpPr>
                  <a:spLocks noChangeShapeType="1"/>
                </p:cNvSpPr>
                <p:nvPr/>
              </p:nvSpPr>
              <p:spPr bwMode="auto">
                <a:xfrm>
                  <a:off x="926" y="1931"/>
                  <a:ext cx="1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" name="Oval 29"/>
                <p:cNvSpPr>
                  <a:spLocks noChangeArrowheads="1"/>
                </p:cNvSpPr>
                <p:nvPr/>
              </p:nvSpPr>
              <p:spPr bwMode="auto">
                <a:xfrm>
                  <a:off x="1141" y="2055"/>
                  <a:ext cx="102" cy="102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8" name="Oval 30"/>
                <p:cNvSpPr>
                  <a:spLocks noChangeArrowheads="1"/>
                </p:cNvSpPr>
                <p:nvPr/>
              </p:nvSpPr>
              <p:spPr bwMode="auto">
                <a:xfrm>
                  <a:off x="1909" y="2360"/>
                  <a:ext cx="102" cy="102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79" name="Group 33"/>
                <p:cNvGrpSpPr/>
                <p:nvPr/>
              </p:nvGrpSpPr>
              <p:grpSpPr bwMode="auto">
                <a:xfrm>
                  <a:off x="1899" y="2453"/>
                  <a:ext cx="497" cy="288"/>
                  <a:chOff x="1458" y="3356"/>
                  <a:chExt cx="497" cy="288"/>
                </a:xfrm>
              </p:grpSpPr>
              <p:sp>
                <p:nvSpPr>
                  <p:cNvPr id="80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58" y="3356"/>
                    <a:ext cx="497" cy="288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3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1" lang="en-US" altLang="zh-CN" sz="2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rPr>
                      <a:t>R</a:t>
                    </a:r>
                    <a:r>
                      <a:rPr kumimoji="1" lang="en-US" altLang="zh-CN" sz="2400" b="1" i="0" u="none" strike="noStrike" kern="1200" cap="none" spc="0" normalizeH="0" baseline="-25000" noProof="0">
                        <a:ln>
                          <a:noFill/>
                        </a:ln>
                        <a:solidFill>
                          <a:srgbClr val="000000"/>
                        </a:solidFill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rPr>
                      <a:t>D</a:t>
                    </a:r>
                  </a:p>
                </p:txBody>
              </p:sp>
              <p:sp>
                <p:nvSpPr>
                  <p:cNvPr id="81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1514" y="3411"/>
                    <a:ext cx="113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0" name="Group 77"/>
              <p:cNvGrpSpPr/>
              <p:nvPr/>
            </p:nvGrpSpPr>
            <p:grpSpPr bwMode="auto">
              <a:xfrm>
                <a:off x="5148" y="2940"/>
                <a:ext cx="372" cy="288"/>
                <a:chOff x="5223" y="2896"/>
                <a:chExt cx="372" cy="288"/>
              </a:xfrm>
            </p:grpSpPr>
            <p:sp>
              <p:nvSpPr>
                <p:cNvPr id="68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5223" y="2896"/>
                  <a:ext cx="372" cy="288"/>
                </a:xfrm>
                <a:prstGeom prst="rect">
                  <a:avLst/>
                </a:prstGeom>
                <a:noFill/>
                <a:ln w="38100">
                  <a:solidFill>
                    <a:srgbClr val="FFFFFF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</a:t>
                  </a:r>
                  <a:r>
                    <a:rPr kumimoji="1" lang="en-US" altLang="zh-CN" sz="24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FF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D</a:t>
                  </a:r>
                </a:p>
              </p:txBody>
            </p:sp>
            <p:sp>
              <p:nvSpPr>
                <p:cNvPr id="69" name="Line 36"/>
                <p:cNvSpPr>
                  <a:spLocks noChangeShapeType="1"/>
                </p:cNvSpPr>
                <p:nvPr/>
              </p:nvSpPr>
              <p:spPr bwMode="auto">
                <a:xfrm>
                  <a:off x="5279" y="2942"/>
                  <a:ext cx="113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1" name="Text Box 37"/>
              <p:cNvSpPr txBox="1">
                <a:spLocks noChangeArrowheads="1"/>
              </p:cNvSpPr>
              <p:nvPr/>
            </p:nvSpPr>
            <p:spPr bwMode="auto">
              <a:xfrm>
                <a:off x="5130" y="2631"/>
                <a:ext cx="395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CP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2" name="Group 39"/>
              <p:cNvGrpSpPr/>
              <p:nvPr/>
            </p:nvGrpSpPr>
            <p:grpSpPr bwMode="auto">
              <a:xfrm>
                <a:off x="1767" y="1898"/>
                <a:ext cx="1527" cy="865"/>
                <a:chOff x="869" y="1876"/>
                <a:chExt cx="1527" cy="865"/>
              </a:xfrm>
            </p:grpSpPr>
            <p:sp>
              <p:nvSpPr>
                <p:cNvPr id="56" name="Rectangle 40"/>
                <p:cNvSpPr>
                  <a:spLocks noChangeArrowheads="1"/>
                </p:cNvSpPr>
                <p:nvPr/>
              </p:nvSpPr>
              <p:spPr bwMode="auto">
                <a:xfrm>
                  <a:off x="939" y="2169"/>
                  <a:ext cx="982" cy="53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" name="AutoShape 41"/>
                <p:cNvSpPr>
                  <a:spLocks noChangeArrowheads="1"/>
                </p:cNvSpPr>
                <p:nvPr/>
              </p:nvSpPr>
              <p:spPr bwMode="auto">
                <a:xfrm>
                  <a:off x="1343" y="2608"/>
                  <a:ext cx="192" cy="91"/>
                </a:xfrm>
                <a:prstGeom prst="triangle">
                  <a:avLst>
                    <a:gd name="adj" fmla="val 50000"/>
                  </a:avLst>
                </a:prstGeom>
                <a:noFill/>
                <a:ln w="38100">
                  <a:solidFill>
                    <a:srgbClr val="00000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1556" y="2373"/>
                  <a:ext cx="328" cy="288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D</a:t>
                  </a:r>
                  <a:r>
                    <a:rPr kumimoji="1" lang="en-US" altLang="zh-CN" sz="2400" b="1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59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1265" y="2361"/>
                  <a:ext cx="497" cy="288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CP</a:t>
                  </a:r>
                  <a:endPara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1604" y="1876"/>
                  <a:ext cx="497" cy="288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Q</a:t>
                  </a:r>
                  <a:r>
                    <a:rPr kumimoji="1" lang="en-US" altLang="zh-CN" sz="24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FF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61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869" y="1876"/>
                  <a:ext cx="497" cy="288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Q</a:t>
                  </a:r>
                  <a:r>
                    <a:rPr kumimoji="1" lang="en-US" altLang="zh-CN" sz="24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FF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62" name="Line 46"/>
                <p:cNvSpPr>
                  <a:spLocks noChangeShapeType="1"/>
                </p:cNvSpPr>
                <p:nvPr/>
              </p:nvSpPr>
              <p:spPr bwMode="auto">
                <a:xfrm>
                  <a:off x="926" y="1931"/>
                  <a:ext cx="1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3" name="Oval 47"/>
                <p:cNvSpPr>
                  <a:spLocks noChangeArrowheads="1"/>
                </p:cNvSpPr>
                <p:nvPr/>
              </p:nvSpPr>
              <p:spPr bwMode="auto">
                <a:xfrm>
                  <a:off x="1141" y="2055"/>
                  <a:ext cx="102" cy="102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4" name="Oval 48"/>
                <p:cNvSpPr>
                  <a:spLocks noChangeArrowheads="1"/>
                </p:cNvSpPr>
                <p:nvPr/>
              </p:nvSpPr>
              <p:spPr bwMode="auto">
                <a:xfrm>
                  <a:off x="1909" y="2360"/>
                  <a:ext cx="102" cy="102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65" name="Group 49"/>
                <p:cNvGrpSpPr/>
                <p:nvPr/>
              </p:nvGrpSpPr>
              <p:grpSpPr bwMode="auto">
                <a:xfrm>
                  <a:off x="1899" y="2453"/>
                  <a:ext cx="497" cy="288"/>
                  <a:chOff x="1458" y="3356"/>
                  <a:chExt cx="497" cy="288"/>
                </a:xfrm>
              </p:grpSpPr>
              <p:sp>
                <p:nvSpPr>
                  <p:cNvPr id="66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58" y="3356"/>
                    <a:ext cx="497" cy="288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3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1" lang="en-US" altLang="zh-CN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rPr>
                      <a:t>R</a:t>
                    </a:r>
                    <a:r>
                      <a:rPr kumimoji="1" lang="en-US" altLang="zh-CN" sz="2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rPr>
                      <a:t>D</a:t>
                    </a:r>
                  </a:p>
                </p:txBody>
              </p:sp>
              <p:sp>
                <p:nvSpPr>
                  <p:cNvPr id="67" name="Line 51"/>
                  <p:cNvSpPr>
                    <a:spLocks noChangeShapeType="1"/>
                  </p:cNvSpPr>
                  <p:nvPr/>
                </p:nvSpPr>
                <p:spPr bwMode="auto">
                  <a:xfrm>
                    <a:off x="1514" y="3411"/>
                    <a:ext cx="113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3" name="Group 52"/>
              <p:cNvGrpSpPr/>
              <p:nvPr/>
            </p:nvGrpSpPr>
            <p:grpSpPr bwMode="auto">
              <a:xfrm>
                <a:off x="3511" y="1851"/>
                <a:ext cx="1527" cy="901"/>
                <a:chOff x="869" y="1840"/>
                <a:chExt cx="1527" cy="901"/>
              </a:xfrm>
            </p:grpSpPr>
            <p:sp>
              <p:nvSpPr>
                <p:cNvPr id="44" name="Rectangle 53"/>
                <p:cNvSpPr>
                  <a:spLocks noChangeArrowheads="1"/>
                </p:cNvSpPr>
                <p:nvPr/>
              </p:nvSpPr>
              <p:spPr bwMode="auto">
                <a:xfrm>
                  <a:off x="939" y="2169"/>
                  <a:ext cx="982" cy="531"/>
                </a:xfrm>
                <a:prstGeom prst="rect">
                  <a:avLst/>
                </a:prstGeom>
                <a:noFill/>
                <a:ln w="38100">
                  <a:solidFill>
                    <a:srgbClr val="00000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5" name="AutoShape 54"/>
                <p:cNvSpPr>
                  <a:spLocks noChangeArrowheads="1"/>
                </p:cNvSpPr>
                <p:nvPr/>
              </p:nvSpPr>
              <p:spPr bwMode="auto">
                <a:xfrm>
                  <a:off x="1343" y="2608"/>
                  <a:ext cx="192" cy="91"/>
                </a:xfrm>
                <a:prstGeom prst="triangle">
                  <a:avLst>
                    <a:gd name="adj" fmla="val 50000"/>
                  </a:avLst>
                </a:prstGeom>
                <a:noFill/>
                <a:ln w="38100">
                  <a:solidFill>
                    <a:srgbClr val="00000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6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1547" y="2382"/>
                  <a:ext cx="328" cy="288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D</a:t>
                  </a:r>
                  <a:r>
                    <a:rPr kumimoji="1" lang="en-US" altLang="zh-CN" sz="24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47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1265" y="2361"/>
                  <a:ext cx="497" cy="288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CP</a:t>
                  </a:r>
                  <a:endPara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1649" y="1858"/>
                  <a:ext cx="497" cy="288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Q</a:t>
                  </a:r>
                  <a:r>
                    <a:rPr kumimoji="1" lang="en-US" altLang="zh-CN" sz="24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FF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49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869" y="1840"/>
                  <a:ext cx="497" cy="288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Q</a:t>
                  </a:r>
                  <a:r>
                    <a:rPr kumimoji="1" lang="en-US" altLang="zh-CN" sz="24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FF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50" name="Line 59"/>
                <p:cNvSpPr>
                  <a:spLocks noChangeShapeType="1"/>
                </p:cNvSpPr>
                <p:nvPr/>
              </p:nvSpPr>
              <p:spPr bwMode="auto">
                <a:xfrm>
                  <a:off x="926" y="1895"/>
                  <a:ext cx="1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Oval 60"/>
                <p:cNvSpPr>
                  <a:spLocks noChangeArrowheads="1"/>
                </p:cNvSpPr>
                <p:nvPr/>
              </p:nvSpPr>
              <p:spPr bwMode="auto">
                <a:xfrm>
                  <a:off x="1141" y="2055"/>
                  <a:ext cx="102" cy="102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" name="Oval 61"/>
                <p:cNvSpPr>
                  <a:spLocks noChangeArrowheads="1"/>
                </p:cNvSpPr>
                <p:nvPr/>
              </p:nvSpPr>
              <p:spPr bwMode="auto">
                <a:xfrm>
                  <a:off x="1909" y="2360"/>
                  <a:ext cx="102" cy="102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53" name="Group 62"/>
                <p:cNvGrpSpPr/>
                <p:nvPr/>
              </p:nvGrpSpPr>
              <p:grpSpPr bwMode="auto">
                <a:xfrm>
                  <a:off x="1899" y="2453"/>
                  <a:ext cx="497" cy="288"/>
                  <a:chOff x="1458" y="3356"/>
                  <a:chExt cx="497" cy="288"/>
                </a:xfrm>
              </p:grpSpPr>
              <p:sp>
                <p:nvSpPr>
                  <p:cNvPr id="54" name="Text Box 6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58" y="3356"/>
                    <a:ext cx="497" cy="288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3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1" lang="en-US" altLang="zh-CN" sz="2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rPr>
                      <a:t>R</a:t>
                    </a:r>
                    <a:r>
                      <a:rPr kumimoji="1" lang="en-US" altLang="zh-CN" sz="2400" b="1" i="0" u="none" strike="noStrike" kern="1200" cap="none" spc="0" normalizeH="0" baseline="-25000" noProof="0">
                        <a:ln>
                          <a:noFill/>
                        </a:ln>
                        <a:solidFill>
                          <a:srgbClr val="000000"/>
                        </a:solidFill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rPr>
                      <a:t>D</a:t>
                    </a:r>
                  </a:p>
                </p:txBody>
              </p:sp>
              <p:sp>
                <p:nvSpPr>
                  <p:cNvPr id="55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1514" y="3411"/>
                    <a:ext cx="113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sp>
            <p:nvSpPr>
              <p:cNvPr id="34" name="Freeform 66"/>
              <p:cNvSpPr/>
              <p:nvPr/>
            </p:nvSpPr>
            <p:spPr bwMode="auto">
              <a:xfrm>
                <a:off x="641" y="2733"/>
                <a:ext cx="4563" cy="158"/>
              </a:xfrm>
              <a:custGeom>
                <a:avLst/>
                <a:gdLst>
                  <a:gd name="T0" fmla="*/ 0 w 4563"/>
                  <a:gd name="T1" fmla="*/ 0 h 158"/>
                  <a:gd name="T2" fmla="*/ 0 w 4563"/>
                  <a:gd name="T3" fmla="*/ 158 h 158"/>
                  <a:gd name="T4" fmla="*/ 4563 w 4563"/>
                  <a:gd name="T5" fmla="*/ 158 h 15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563" h="158">
                    <a:moveTo>
                      <a:pt x="0" y="0"/>
                    </a:moveTo>
                    <a:lnTo>
                      <a:pt x="0" y="158"/>
                    </a:lnTo>
                    <a:lnTo>
                      <a:pt x="4563" y="158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5" name="Line 67"/>
              <p:cNvSpPr>
                <a:spLocks noChangeShapeType="1"/>
              </p:cNvSpPr>
              <p:nvPr/>
            </p:nvSpPr>
            <p:spPr bwMode="auto">
              <a:xfrm>
                <a:off x="2335" y="2722"/>
                <a:ext cx="0" cy="16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6" name="Line 68"/>
              <p:cNvSpPr>
                <a:spLocks noChangeShapeType="1"/>
              </p:cNvSpPr>
              <p:nvPr/>
            </p:nvSpPr>
            <p:spPr bwMode="auto">
              <a:xfrm>
                <a:off x="4097" y="2711"/>
                <a:ext cx="0" cy="18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Text Box 70"/>
              <p:cNvSpPr txBox="1">
                <a:spLocks noChangeArrowheads="1"/>
              </p:cNvSpPr>
              <p:nvPr/>
            </p:nvSpPr>
            <p:spPr bwMode="auto">
              <a:xfrm>
                <a:off x="2235" y="2519"/>
                <a:ext cx="497" cy="519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.</a:t>
                </a:r>
              </a:p>
            </p:txBody>
          </p:sp>
          <p:sp>
            <p:nvSpPr>
              <p:cNvPr id="38" name="Text Box 71"/>
              <p:cNvSpPr txBox="1">
                <a:spLocks noChangeArrowheads="1"/>
              </p:cNvSpPr>
              <p:nvPr/>
            </p:nvSpPr>
            <p:spPr bwMode="auto">
              <a:xfrm>
                <a:off x="3995" y="2510"/>
                <a:ext cx="497" cy="519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.</a:t>
                </a:r>
              </a:p>
            </p:txBody>
          </p:sp>
          <p:sp>
            <p:nvSpPr>
              <p:cNvPr id="39" name="Freeform 72"/>
              <p:cNvSpPr/>
              <p:nvPr/>
            </p:nvSpPr>
            <p:spPr bwMode="auto">
              <a:xfrm>
                <a:off x="1229" y="2451"/>
                <a:ext cx="3964" cy="565"/>
              </a:xfrm>
              <a:custGeom>
                <a:avLst/>
                <a:gdLst>
                  <a:gd name="T0" fmla="*/ 0 w 3964"/>
                  <a:gd name="T1" fmla="*/ 0 h 565"/>
                  <a:gd name="T2" fmla="*/ 225 w 3964"/>
                  <a:gd name="T3" fmla="*/ 0 h 565"/>
                  <a:gd name="T4" fmla="*/ 225 w 3964"/>
                  <a:gd name="T5" fmla="*/ 565 h 565"/>
                  <a:gd name="T6" fmla="*/ 3964 w 3964"/>
                  <a:gd name="T7" fmla="*/ 565 h 56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964" h="565">
                    <a:moveTo>
                      <a:pt x="0" y="0"/>
                    </a:moveTo>
                    <a:lnTo>
                      <a:pt x="225" y="0"/>
                    </a:lnTo>
                    <a:lnTo>
                      <a:pt x="225" y="565"/>
                    </a:lnTo>
                    <a:lnTo>
                      <a:pt x="3964" y="565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Freeform 73"/>
              <p:cNvSpPr/>
              <p:nvPr/>
            </p:nvSpPr>
            <p:spPr bwMode="auto">
              <a:xfrm>
                <a:off x="2900" y="2428"/>
                <a:ext cx="192" cy="588"/>
              </a:xfrm>
              <a:custGeom>
                <a:avLst/>
                <a:gdLst>
                  <a:gd name="T0" fmla="*/ 0 w 192"/>
                  <a:gd name="T1" fmla="*/ 0 h 588"/>
                  <a:gd name="T2" fmla="*/ 192 w 192"/>
                  <a:gd name="T3" fmla="*/ 0 h 588"/>
                  <a:gd name="T4" fmla="*/ 192 w 192"/>
                  <a:gd name="T5" fmla="*/ 588 h 58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92" h="588">
                    <a:moveTo>
                      <a:pt x="0" y="0"/>
                    </a:moveTo>
                    <a:lnTo>
                      <a:pt x="192" y="0"/>
                    </a:lnTo>
                    <a:lnTo>
                      <a:pt x="192" y="588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1" name="Freeform 74"/>
              <p:cNvSpPr/>
              <p:nvPr/>
            </p:nvSpPr>
            <p:spPr bwMode="auto">
              <a:xfrm>
                <a:off x="4651" y="2417"/>
                <a:ext cx="192" cy="588"/>
              </a:xfrm>
              <a:custGeom>
                <a:avLst/>
                <a:gdLst>
                  <a:gd name="T0" fmla="*/ 0 w 192"/>
                  <a:gd name="T1" fmla="*/ 0 h 588"/>
                  <a:gd name="T2" fmla="*/ 192 w 192"/>
                  <a:gd name="T3" fmla="*/ 0 h 588"/>
                  <a:gd name="T4" fmla="*/ 192 w 192"/>
                  <a:gd name="T5" fmla="*/ 588 h 58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92" h="588">
                    <a:moveTo>
                      <a:pt x="0" y="0"/>
                    </a:moveTo>
                    <a:lnTo>
                      <a:pt x="192" y="0"/>
                    </a:lnTo>
                    <a:lnTo>
                      <a:pt x="192" y="588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2" name="Text Box 75"/>
              <p:cNvSpPr txBox="1">
                <a:spLocks noChangeArrowheads="1"/>
              </p:cNvSpPr>
              <p:nvPr/>
            </p:nvSpPr>
            <p:spPr bwMode="auto">
              <a:xfrm>
                <a:off x="3002" y="2644"/>
                <a:ext cx="497" cy="519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.</a:t>
                </a:r>
              </a:p>
            </p:txBody>
          </p:sp>
          <p:sp>
            <p:nvSpPr>
              <p:cNvPr id="43" name="Text Box 76"/>
              <p:cNvSpPr txBox="1">
                <a:spLocks noChangeArrowheads="1"/>
              </p:cNvSpPr>
              <p:nvPr/>
            </p:nvSpPr>
            <p:spPr bwMode="auto">
              <a:xfrm>
                <a:off x="4740" y="2644"/>
                <a:ext cx="497" cy="519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4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.</a:t>
                </a:r>
              </a:p>
            </p:txBody>
          </p:sp>
        </p:grpSp>
        <p:sp>
          <p:nvSpPr>
            <p:cNvPr id="82" name="Freeform 80"/>
            <p:cNvSpPr/>
            <p:nvPr/>
          </p:nvSpPr>
          <p:spPr bwMode="auto">
            <a:xfrm>
              <a:off x="5641975" y="2366963"/>
              <a:ext cx="1560513" cy="2205037"/>
            </a:xfrm>
            <a:custGeom>
              <a:avLst/>
              <a:gdLst>
                <a:gd name="T0" fmla="*/ 2147483647 w 983"/>
                <a:gd name="T1" fmla="*/ 2147483647 h 1389"/>
                <a:gd name="T2" fmla="*/ 2147483647 w 983"/>
                <a:gd name="T3" fmla="*/ 0 h 1389"/>
                <a:gd name="T4" fmla="*/ 0 w 983"/>
                <a:gd name="T5" fmla="*/ 0 h 1389"/>
                <a:gd name="T6" fmla="*/ 0 w 983"/>
                <a:gd name="T7" fmla="*/ 2147483647 h 1389"/>
                <a:gd name="T8" fmla="*/ 2147483647 w 983"/>
                <a:gd name="T9" fmla="*/ 2147483647 h 1389"/>
                <a:gd name="T10" fmla="*/ 2147483647 w 983"/>
                <a:gd name="T11" fmla="*/ 2147483647 h 13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83" h="1389">
                  <a:moveTo>
                    <a:pt x="407" y="293"/>
                  </a:moveTo>
                  <a:lnTo>
                    <a:pt x="407" y="0"/>
                  </a:lnTo>
                  <a:lnTo>
                    <a:pt x="0" y="0"/>
                  </a:lnTo>
                  <a:lnTo>
                    <a:pt x="0" y="1389"/>
                  </a:lnTo>
                  <a:lnTo>
                    <a:pt x="983" y="1389"/>
                  </a:lnTo>
                  <a:lnTo>
                    <a:pt x="983" y="926"/>
                  </a:ln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83" name="Group 126"/>
            <p:cNvGrpSpPr/>
            <p:nvPr/>
          </p:nvGrpSpPr>
          <p:grpSpPr bwMode="auto">
            <a:xfrm>
              <a:off x="1239838" y="2474913"/>
              <a:ext cx="4708525" cy="3746500"/>
              <a:chOff x="781" y="1559"/>
              <a:chExt cx="2966" cy="2360"/>
            </a:xfrm>
          </p:grpSpPr>
          <p:sp>
            <p:nvSpPr>
              <p:cNvPr id="84" name="Text Box 127"/>
              <p:cNvSpPr txBox="1">
                <a:spLocks noChangeArrowheads="1"/>
              </p:cNvSpPr>
              <p:nvPr/>
            </p:nvSpPr>
            <p:spPr bwMode="auto">
              <a:xfrm>
                <a:off x="3250" y="3207"/>
                <a:ext cx="497" cy="519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4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.</a:t>
                </a:r>
              </a:p>
            </p:txBody>
          </p:sp>
          <p:sp>
            <p:nvSpPr>
              <p:cNvPr id="85" name="Rectangle 128"/>
              <p:cNvSpPr>
                <a:spLocks noChangeArrowheads="1"/>
              </p:cNvSpPr>
              <p:nvPr/>
            </p:nvSpPr>
            <p:spPr bwMode="auto">
              <a:xfrm>
                <a:off x="799" y="3073"/>
                <a:ext cx="497" cy="271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6" name="Line 129"/>
              <p:cNvSpPr>
                <a:spLocks noChangeShapeType="1"/>
              </p:cNvSpPr>
              <p:nvPr/>
            </p:nvSpPr>
            <p:spPr bwMode="auto">
              <a:xfrm>
                <a:off x="799" y="3219"/>
                <a:ext cx="50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7" name="Line 130"/>
              <p:cNvSpPr>
                <a:spLocks noChangeShapeType="1"/>
              </p:cNvSpPr>
              <p:nvPr/>
            </p:nvSpPr>
            <p:spPr bwMode="auto">
              <a:xfrm>
                <a:off x="1037" y="3220"/>
                <a:ext cx="0" cy="12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8" name="Oval 131"/>
              <p:cNvSpPr>
                <a:spLocks noChangeArrowheads="1"/>
              </p:cNvSpPr>
              <p:nvPr/>
            </p:nvSpPr>
            <p:spPr bwMode="auto">
              <a:xfrm>
                <a:off x="1003" y="2982"/>
                <a:ext cx="90" cy="9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89" name="Group 132"/>
              <p:cNvGrpSpPr/>
              <p:nvPr/>
            </p:nvGrpSpPr>
            <p:grpSpPr bwMode="auto">
              <a:xfrm>
                <a:off x="901" y="2678"/>
                <a:ext cx="316" cy="214"/>
                <a:chOff x="904" y="3185"/>
                <a:chExt cx="316" cy="214"/>
              </a:xfrm>
            </p:grpSpPr>
            <p:sp>
              <p:nvSpPr>
                <p:cNvPr id="104" name="Rectangle 133"/>
                <p:cNvSpPr>
                  <a:spLocks noChangeArrowheads="1"/>
                </p:cNvSpPr>
                <p:nvPr/>
              </p:nvSpPr>
              <p:spPr bwMode="auto">
                <a:xfrm>
                  <a:off x="904" y="3287"/>
                  <a:ext cx="316" cy="112"/>
                </a:xfrm>
                <a:prstGeom prst="rect">
                  <a:avLst/>
                </a:prstGeom>
                <a:noFill/>
                <a:ln w="38100">
                  <a:solidFill>
                    <a:srgbClr val="00000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5" name="Oval 134"/>
                <p:cNvSpPr>
                  <a:spLocks noChangeArrowheads="1"/>
                </p:cNvSpPr>
                <p:nvPr/>
              </p:nvSpPr>
              <p:spPr bwMode="auto">
                <a:xfrm>
                  <a:off x="1017" y="3185"/>
                  <a:ext cx="90" cy="90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90" name="Line 135"/>
              <p:cNvSpPr>
                <a:spLocks noChangeShapeType="1"/>
              </p:cNvSpPr>
              <p:nvPr/>
            </p:nvSpPr>
            <p:spPr bwMode="auto">
              <a:xfrm flipV="1">
                <a:off x="1048" y="2892"/>
                <a:ext cx="0" cy="12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1" name="Line 136"/>
              <p:cNvSpPr>
                <a:spLocks noChangeShapeType="1"/>
              </p:cNvSpPr>
              <p:nvPr/>
            </p:nvSpPr>
            <p:spPr bwMode="auto">
              <a:xfrm flipV="1">
                <a:off x="1059" y="2428"/>
                <a:ext cx="0" cy="23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2" name="Freeform 137"/>
              <p:cNvSpPr/>
              <p:nvPr/>
            </p:nvSpPr>
            <p:spPr bwMode="auto">
              <a:xfrm>
                <a:off x="1093" y="3343"/>
                <a:ext cx="1592" cy="328"/>
              </a:xfrm>
              <a:custGeom>
                <a:avLst/>
                <a:gdLst>
                  <a:gd name="T0" fmla="*/ 2030 w 1468"/>
                  <a:gd name="T1" fmla="*/ 328 h 328"/>
                  <a:gd name="T2" fmla="*/ 0 w 1468"/>
                  <a:gd name="T3" fmla="*/ 328 h 328"/>
                  <a:gd name="T4" fmla="*/ 0 w 1468"/>
                  <a:gd name="T5" fmla="*/ 0 h 32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68" h="328">
                    <a:moveTo>
                      <a:pt x="1468" y="328"/>
                    </a:moveTo>
                    <a:lnTo>
                      <a:pt x="0" y="328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3" name="Rectangle 138"/>
              <p:cNvSpPr>
                <a:spLocks noChangeArrowheads="1"/>
              </p:cNvSpPr>
              <p:nvPr/>
            </p:nvSpPr>
            <p:spPr bwMode="auto">
              <a:xfrm>
                <a:off x="2426" y="3399"/>
                <a:ext cx="56" cy="68"/>
              </a:xfrm>
              <a:prstGeom prst="rect">
                <a:avLst/>
              </a:prstGeom>
              <a:solidFill>
                <a:srgbClr val="0000C2"/>
              </a:solidFill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4" name="Text Box 139"/>
              <p:cNvSpPr txBox="1">
                <a:spLocks noChangeArrowheads="1"/>
              </p:cNvSpPr>
              <p:nvPr/>
            </p:nvSpPr>
            <p:spPr bwMode="auto">
              <a:xfrm>
                <a:off x="2584" y="3297"/>
                <a:ext cx="497" cy="519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4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.</a:t>
                </a:r>
              </a:p>
            </p:txBody>
          </p:sp>
          <p:sp>
            <p:nvSpPr>
              <p:cNvPr id="95" name="Freeform 140"/>
              <p:cNvSpPr/>
              <p:nvPr/>
            </p:nvSpPr>
            <p:spPr bwMode="auto">
              <a:xfrm>
                <a:off x="991" y="1559"/>
                <a:ext cx="700" cy="1999"/>
              </a:xfrm>
              <a:custGeom>
                <a:avLst/>
                <a:gdLst>
                  <a:gd name="T0" fmla="*/ 0 w 700"/>
                  <a:gd name="T1" fmla="*/ 350 h 1999"/>
                  <a:gd name="T2" fmla="*/ 0 w 700"/>
                  <a:gd name="T3" fmla="*/ 0 h 1999"/>
                  <a:gd name="T4" fmla="*/ 700 w 700"/>
                  <a:gd name="T5" fmla="*/ 0 h 1999"/>
                  <a:gd name="T6" fmla="*/ 700 w 700"/>
                  <a:gd name="T7" fmla="*/ 1999 h 1999"/>
                  <a:gd name="T8" fmla="*/ 204 w 700"/>
                  <a:gd name="T9" fmla="*/ 1999 h 1999"/>
                  <a:gd name="T10" fmla="*/ 204 w 700"/>
                  <a:gd name="T11" fmla="*/ 1784 h 199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00" h="1999">
                    <a:moveTo>
                      <a:pt x="0" y="350"/>
                    </a:moveTo>
                    <a:lnTo>
                      <a:pt x="0" y="0"/>
                    </a:lnTo>
                    <a:lnTo>
                      <a:pt x="700" y="0"/>
                    </a:lnTo>
                    <a:lnTo>
                      <a:pt x="700" y="1999"/>
                    </a:lnTo>
                    <a:lnTo>
                      <a:pt x="204" y="1999"/>
                    </a:lnTo>
                    <a:lnTo>
                      <a:pt x="204" y="1784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6" name="Freeform 141"/>
              <p:cNvSpPr/>
              <p:nvPr/>
            </p:nvSpPr>
            <p:spPr bwMode="auto">
              <a:xfrm>
                <a:off x="957" y="3332"/>
                <a:ext cx="1627" cy="429"/>
              </a:xfrm>
              <a:custGeom>
                <a:avLst/>
                <a:gdLst>
                  <a:gd name="T0" fmla="*/ 1529 w 1661"/>
                  <a:gd name="T1" fmla="*/ 429 h 429"/>
                  <a:gd name="T2" fmla="*/ 0 w 1661"/>
                  <a:gd name="T3" fmla="*/ 429 h 429"/>
                  <a:gd name="T4" fmla="*/ 0 w 1661"/>
                  <a:gd name="T5" fmla="*/ 0 h 42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661" h="429">
                    <a:moveTo>
                      <a:pt x="1661" y="429"/>
                    </a:moveTo>
                    <a:lnTo>
                      <a:pt x="0" y="429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7" name="Text Box 142"/>
              <p:cNvSpPr txBox="1">
                <a:spLocks noChangeArrowheads="1"/>
              </p:cNvSpPr>
              <p:nvPr/>
            </p:nvSpPr>
            <p:spPr bwMode="auto">
              <a:xfrm>
                <a:off x="2480" y="3400"/>
                <a:ext cx="497" cy="519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.</a:t>
                </a:r>
              </a:p>
            </p:txBody>
          </p:sp>
          <p:sp>
            <p:nvSpPr>
              <p:cNvPr id="98" name="Freeform 143"/>
              <p:cNvSpPr/>
              <p:nvPr/>
            </p:nvSpPr>
            <p:spPr bwMode="auto">
              <a:xfrm>
                <a:off x="844" y="3343"/>
                <a:ext cx="2507" cy="520"/>
              </a:xfrm>
              <a:custGeom>
                <a:avLst/>
                <a:gdLst>
                  <a:gd name="T0" fmla="*/ 2507 w 2507"/>
                  <a:gd name="T1" fmla="*/ 226 h 520"/>
                  <a:gd name="T2" fmla="*/ 2507 w 2507"/>
                  <a:gd name="T3" fmla="*/ 520 h 520"/>
                  <a:gd name="T4" fmla="*/ 0 w 2507"/>
                  <a:gd name="T5" fmla="*/ 520 h 520"/>
                  <a:gd name="T6" fmla="*/ 0 w 2507"/>
                  <a:gd name="T7" fmla="*/ 0 h 5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507" h="520">
                    <a:moveTo>
                      <a:pt x="2507" y="226"/>
                    </a:moveTo>
                    <a:lnTo>
                      <a:pt x="2507" y="520"/>
                    </a:lnTo>
                    <a:lnTo>
                      <a:pt x="0" y="520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9" name="Text Box 144"/>
              <p:cNvSpPr txBox="1">
                <a:spLocks noChangeArrowheads="1"/>
              </p:cNvSpPr>
              <p:nvPr/>
            </p:nvSpPr>
            <p:spPr bwMode="auto">
              <a:xfrm>
                <a:off x="781" y="3174"/>
                <a:ext cx="283" cy="19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&amp;</a:t>
                </a:r>
              </a:p>
            </p:txBody>
          </p:sp>
          <p:sp>
            <p:nvSpPr>
              <p:cNvPr id="100" name="Text Box 145"/>
              <p:cNvSpPr txBox="1">
                <a:spLocks noChangeArrowheads="1"/>
              </p:cNvSpPr>
              <p:nvPr/>
            </p:nvSpPr>
            <p:spPr bwMode="auto">
              <a:xfrm>
                <a:off x="879" y="2728"/>
                <a:ext cx="283" cy="19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grpSp>
            <p:nvGrpSpPr>
              <p:cNvPr id="101" name="Group 146"/>
              <p:cNvGrpSpPr/>
              <p:nvPr/>
            </p:nvGrpSpPr>
            <p:grpSpPr bwMode="auto">
              <a:xfrm>
                <a:off x="923" y="3043"/>
                <a:ext cx="283" cy="192"/>
                <a:chOff x="2499" y="2598"/>
                <a:chExt cx="283" cy="192"/>
              </a:xfrm>
            </p:grpSpPr>
            <p:sp>
              <p:nvSpPr>
                <p:cNvPr id="102" name="Text Box 147"/>
                <p:cNvSpPr txBox="1">
                  <a:spLocks noChangeArrowheads="1"/>
                </p:cNvSpPr>
                <p:nvPr/>
              </p:nvSpPr>
              <p:spPr bwMode="auto">
                <a:xfrm>
                  <a:off x="2499" y="2598"/>
                  <a:ext cx="283" cy="19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&gt;1</a:t>
                  </a:r>
                </a:p>
              </p:txBody>
            </p:sp>
            <p:sp>
              <p:nvSpPr>
                <p:cNvPr id="103" name="Line 148"/>
                <p:cNvSpPr>
                  <a:spLocks noChangeShapeType="1"/>
                </p:cNvSpPr>
                <p:nvPr/>
              </p:nvSpPr>
              <p:spPr bwMode="auto">
                <a:xfrm flipH="1">
                  <a:off x="2576" y="2728"/>
                  <a:ext cx="32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106" name="Group 149"/>
            <p:cNvGrpSpPr/>
            <p:nvPr/>
          </p:nvGrpSpPr>
          <p:grpSpPr bwMode="auto">
            <a:xfrm>
              <a:off x="265113" y="2366963"/>
              <a:ext cx="7762875" cy="3924300"/>
              <a:chOff x="167" y="1491"/>
              <a:chExt cx="4890" cy="2472"/>
            </a:xfrm>
          </p:grpSpPr>
          <p:sp>
            <p:nvSpPr>
              <p:cNvPr id="107" name="Freeform 150"/>
              <p:cNvSpPr/>
              <p:nvPr/>
            </p:nvSpPr>
            <p:spPr bwMode="auto">
              <a:xfrm>
                <a:off x="1850" y="1502"/>
                <a:ext cx="598" cy="2090"/>
              </a:xfrm>
              <a:custGeom>
                <a:avLst/>
                <a:gdLst>
                  <a:gd name="T0" fmla="*/ 361 w 598"/>
                  <a:gd name="T1" fmla="*/ 290 h 2135"/>
                  <a:gd name="T2" fmla="*/ 361 w 598"/>
                  <a:gd name="T3" fmla="*/ 0 h 2135"/>
                  <a:gd name="T4" fmla="*/ 0 w 598"/>
                  <a:gd name="T5" fmla="*/ 0 h 2135"/>
                  <a:gd name="T6" fmla="*/ 0 w 598"/>
                  <a:gd name="T7" fmla="*/ 1961 h 2135"/>
                  <a:gd name="T8" fmla="*/ 598 w 598"/>
                  <a:gd name="T9" fmla="*/ 1961 h 2135"/>
                  <a:gd name="T10" fmla="*/ 598 w 598"/>
                  <a:gd name="T11" fmla="*/ 1804 h 213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98" h="2135">
                    <a:moveTo>
                      <a:pt x="361" y="316"/>
                    </a:moveTo>
                    <a:lnTo>
                      <a:pt x="361" y="0"/>
                    </a:lnTo>
                    <a:lnTo>
                      <a:pt x="0" y="0"/>
                    </a:lnTo>
                    <a:lnTo>
                      <a:pt x="0" y="2135"/>
                    </a:lnTo>
                    <a:lnTo>
                      <a:pt x="598" y="2135"/>
                    </a:lnTo>
                    <a:lnTo>
                      <a:pt x="598" y="1965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8" name="Rectangle 151"/>
              <p:cNvSpPr>
                <a:spLocks noChangeArrowheads="1"/>
              </p:cNvSpPr>
              <p:nvPr/>
            </p:nvSpPr>
            <p:spPr bwMode="auto">
              <a:xfrm>
                <a:off x="2403" y="3207"/>
                <a:ext cx="497" cy="27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9" name="Line 152"/>
              <p:cNvSpPr>
                <a:spLocks noChangeShapeType="1"/>
              </p:cNvSpPr>
              <p:nvPr/>
            </p:nvSpPr>
            <p:spPr bwMode="auto">
              <a:xfrm>
                <a:off x="2403" y="3353"/>
                <a:ext cx="50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0" name="Line 153"/>
              <p:cNvSpPr>
                <a:spLocks noChangeShapeType="1"/>
              </p:cNvSpPr>
              <p:nvPr/>
            </p:nvSpPr>
            <p:spPr bwMode="auto">
              <a:xfrm>
                <a:off x="2641" y="3354"/>
                <a:ext cx="0" cy="12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1" name="Oval 154"/>
              <p:cNvSpPr>
                <a:spLocks noChangeArrowheads="1"/>
              </p:cNvSpPr>
              <p:nvPr/>
            </p:nvSpPr>
            <p:spPr bwMode="auto">
              <a:xfrm>
                <a:off x="2607" y="3116"/>
                <a:ext cx="90" cy="9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12" name="Group 155"/>
              <p:cNvGrpSpPr/>
              <p:nvPr/>
            </p:nvGrpSpPr>
            <p:grpSpPr bwMode="auto">
              <a:xfrm>
                <a:off x="2505" y="2812"/>
                <a:ext cx="316" cy="214"/>
                <a:chOff x="904" y="3185"/>
                <a:chExt cx="316" cy="214"/>
              </a:xfrm>
            </p:grpSpPr>
            <p:sp>
              <p:nvSpPr>
                <p:cNvPr id="127" name="Rectangle 156"/>
                <p:cNvSpPr>
                  <a:spLocks noChangeArrowheads="1"/>
                </p:cNvSpPr>
                <p:nvPr/>
              </p:nvSpPr>
              <p:spPr bwMode="auto">
                <a:xfrm>
                  <a:off x="904" y="3287"/>
                  <a:ext cx="316" cy="112"/>
                </a:xfrm>
                <a:prstGeom prst="rect">
                  <a:avLst/>
                </a:prstGeom>
                <a:noFill/>
                <a:ln w="38100">
                  <a:solidFill>
                    <a:srgbClr val="00000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8" name="Oval 157"/>
                <p:cNvSpPr>
                  <a:spLocks noChangeArrowheads="1"/>
                </p:cNvSpPr>
                <p:nvPr/>
              </p:nvSpPr>
              <p:spPr bwMode="auto">
                <a:xfrm>
                  <a:off x="1017" y="3185"/>
                  <a:ext cx="90" cy="90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13" name="Line 158"/>
              <p:cNvSpPr>
                <a:spLocks noChangeShapeType="1"/>
              </p:cNvSpPr>
              <p:nvPr/>
            </p:nvSpPr>
            <p:spPr bwMode="auto">
              <a:xfrm flipV="1">
                <a:off x="2652" y="3026"/>
                <a:ext cx="0" cy="12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4" name="Line 159"/>
              <p:cNvSpPr>
                <a:spLocks noChangeShapeType="1"/>
              </p:cNvSpPr>
              <p:nvPr/>
            </p:nvSpPr>
            <p:spPr bwMode="auto">
              <a:xfrm flipV="1">
                <a:off x="2663" y="2428"/>
                <a:ext cx="0" cy="3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5" name="Freeform 160"/>
              <p:cNvSpPr/>
              <p:nvPr/>
            </p:nvSpPr>
            <p:spPr bwMode="auto">
              <a:xfrm>
                <a:off x="2685" y="2880"/>
                <a:ext cx="870" cy="791"/>
              </a:xfrm>
              <a:custGeom>
                <a:avLst/>
                <a:gdLst>
                  <a:gd name="T0" fmla="*/ 903 w 859"/>
                  <a:gd name="T1" fmla="*/ 0 h 791"/>
                  <a:gd name="T2" fmla="*/ 903 w 859"/>
                  <a:gd name="T3" fmla="*/ 791 h 791"/>
                  <a:gd name="T4" fmla="*/ 0 w 859"/>
                  <a:gd name="T5" fmla="*/ 791 h 791"/>
                  <a:gd name="T6" fmla="*/ 0 w 859"/>
                  <a:gd name="T7" fmla="*/ 599 h 79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59" h="791">
                    <a:moveTo>
                      <a:pt x="859" y="0"/>
                    </a:moveTo>
                    <a:lnTo>
                      <a:pt x="859" y="791"/>
                    </a:lnTo>
                    <a:lnTo>
                      <a:pt x="0" y="791"/>
                    </a:lnTo>
                    <a:lnTo>
                      <a:pt x="0" y="599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6" name="Freeform 161"/>
              <p:cNvSpPr/>
              <p:nvPr/>
            </p:nvSpPr>
            <p:spPr bwMode="auto">
              <a:xfrm>
                <a:off x="2651" y="1491"/>
                <a:ext cx="701" cy="2089"/>
              </a:xfrm>
              <a:custGeom>
                <a:avLst/>
                <a:gdLst>
                  <a:gd name="T0" fmla="*/ 0 w 599"/>
                  <a:gd name="T1" fmla="*/ 418 h 2089"/>
                  <a:gd name="T2" fmla="*/ 0 w 599"/>
                  <a:gd name="T3" fmla="*/ 0 h 2089"/>
                  <a:gd name="T4" fmla="*/ 1123 w 599"/>
                  <a:gd name="T5" fmla="*/ 0 h 2089"/>
                  <a:gd name="T6" fmla="*/ 1123 w 599"/>
                  <a:gd name="T7" fmla="*/ 2089 h 2089"/>
                  <a:gd name="T8" fmla="*/ 234 w 599"/>
                  <a:gd name="T9" fmla="*/ 2089 h 2089"/>
                  <a:gd name="T10" fmla="*/ 234 w 599"/>
                  <a:gd name="T11" fmla="*/ 1976 h 208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99" h="2089">
                    <a:moveTo>
                      <a:pt x="0" y="418"/>
                    </a:moveTo>
                    <a:lnTo>
                      <a:pt x="0" y="0"/>
                    </a:lnTo>
                    <a:lnTo>
                      <a:pt x="599" y="0"/>
                    </a:lnTo>
                    <a:lnTo>
                      <a:pt x="599" y="2089"/>
                    </a:lnTo>
                    <a:lnTo>
                      <a:pt x="125" y="2089"/>
                    </a:lnTo>
                    <a:lnTo>
                      <a:pt x="125" y="1976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7" name="Text Box 162"/>
              <p:cNvSpPr txBox="1">
                <a:spLocks noChangeArrowheads="1"/>
              </p:cNvSpPr>
              <p:nvPr/>
            </p:nvSpPr>
            <p:spPr bwMode="auto">
              <a:xfrm>
                <a:off x="3464" y="2508"/>
                <a:ext cx="497" cy="519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4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.</a:t>
                </a:r>
              </a:p>
            </p:txBody>
          </p:sp>
          <p:sp>
            <p:nvSpPr>
              <p:cNvPr id="118" name="Freeform 163"/>
              <p:cNvSpPr/>
              <p:nvPr/>
            </p:nvSpPr>
            <p:spPr bwMode="auto">
              <a:xfrm>
                <a:off x="2572" y="1536"/>
                <a:ext cx="2485" cy="2226"/>
              </a:xfrm>
              <a:custGeom>
                <a:avLst/>
                <a:gdLst>
                  <a:gd name="T0" fmla="*/ 1934 w 2462"/>
                  <a:gd name="T1" fmla="*/ 393 h 2180"/>
                  <a:gd name="T2" fmla="*/ 1934 w 2462"/>
                  <a:gd name="T3" fmla="*/ 0 h 2180"/>
                  <a:gd name="T4" fmla="*/ 2555 w 2462"/>
                  <a:gd name="T5" fmla="*/ 0 h 2180"/>
                  <a:gd name="T6" fmla="*/ 2555 w 2462"/>
                  <a:gd name="T7" fmla="*/ 2370 h 2180"/>
                  <a:gd name="T8" fmla="*/ 0 w 2462"/>
                  <a:gd name="T9" fmla="*/ 2370 h 2180"/>
                  <a:gd name="T10" fmla="*/ 0 w 2462"/>
                  <a:gd name="T11" fmla="*/ 2113 h 218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62" h="2180">
                    <a:moveTo>
                      <a:pt x="1863" y="361"/>
                    </a:moveTo>
                    <a:lnTo>
                      <a:pt x="1863" y="0"/>
                    </a:lnTo>
                    <a:lnTo>
                      <a:pt x="2462" y="0"/>
                    </a:lnTo>
                    <a:lnTo>
                      <a:pt x="2462" y="2180"/>
                    </a:lnTo>
                    <a:lnTo>
                      <a:pt x="0" y="2180"/>
                    </a:lnTo>
                    <a:lnTo>
                      <a:pt x="0" y="1943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9" name="Line 164"/>
              <p:cNvSpPr>
                <a:spLocks noChangeShapeType="1"/>
              </p:cNvSpPr>
              <p:nvPr/>
            </p:nvSpPr>
            <p:spPr bwMode="auto">
              <a:xfrm flipV="1">
                <a:off x="2572" y="3467"/>
                <a:ext cx="0" cy="1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0" name="Freeform 165"/>
              <p:cNvSpPr/>
              <p:nvPr/>
            </p:nvSpPr>
            <p:spPr bwMode="auto">
              <a:xfrm>
                <a:off x="167" y="1525"/>
                <a:ext cx="2338" cy="2438"/>
              </a:xfrm>
              <a:custGeom>
                <a:avLst/>
                <a:gdLst>
                  <a:gd name="T0" fmla="*/ 372 w 2338"/>
                  <a:gd name="T1" fmla="*/ 424 h 2179"/>
                  <a:gd name="T2" fmla="*/ 372 w 2338"/>
                  <a:gd name="T3" fmla="*/ 0 h 2179"/>
                  <a:gd name="T4" fmla="*/ 0 w 2338"/>
                  <a:gd name="T5" fmla="*/ 0 h 2179"/>
                  <a:gd name="T6" fmla="*/ 0 w 2338"/>
                  <a:gd name="T7" fmla="*/ 3415 h 2179"/>
                  <a:gd name="T8" fmla="*/ 2338 w 2338"/>
                  <a:gd name="T9" fmla="*/ 3415 h 2179"/>
                  <a:gd name="T10" fmla="*/ 2338 w 2338"/>
                  <a:gd name="T11" fmla="*/ 3043 h 21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38" h="2179">
                    <a:moveTo>
                      <a:pt x="372" y="271"/>
                    </a:moveTo>
                    <a:lnTo>
                      <a:pt x="372" y="0"/>
                    </a:lnTo>
                    <a:lnTo>
                      <a:pt x="0" y="0"/>
                    </a:lnTo>
                    <a:lnTo>
                      <a:pt x="0" y="2179"/>
                    </a:lnTo>
                    <a:lnTo>
                      <a:pt x="2338" y="2179"/>
                    </a:lnTo>
                    <a:lnTo>
                      <a:pt x="2338" y="1942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1" name="Line 166"/>
              <p:cNvSpPr>
                <a:spLocks noChangeShapeType="1"/>
              </p:cNvSpPr>
              <p:nvPr/>
            </p:nvSpPr>
            <p:spPr bwMode="auto">
              <a:xfrm flipV="1">
                <a:off x="2505" y="3479"/>
                <a:ext cx="0" cy="25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2" name="Text Box 167"/>
              <p:cNvSpPr txBox="1">
                <a:spLocks noChangeArrowheads="1"/>
              </p:cNvSpPr>
              <p:nvPr/>
            </p:nvSpPr>
            <p:spPr bwMode="auto">
              <a:xfrm>
                <a:off x="2379" y="3314"/>
                <a:ext cx="283" cy="19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&amp;</a:t>
                </a:r>
              </a:p>
            </p:txBody>
          </p:sp>
          <p:sp>
            <p:nvSpPr>
              <p:cNvPr id="123" name="Text Box 168"/>
              <p:cNvSpPr txBox="1">
                <a:spLocks noChangeArrowheads="1"/>
              </p:cNvSpPr>
              <p:nvPr/>
            </p:nvSpPr>
            <p:spPr bwMode="auto">
              <a:xfrm>
                <a:off x="2520" y="2869"/>
                <a:ext cx="283" cy="19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grpSp>
            <p:nvGrpSpPr>
              <p:cNvPr id="124" name="Group 169"/>
              <p:cNvGrpSpPr/>
              <p:nvPr/>
            </p:nvGrpSpPr>
            <p:grpSpPr bwMode="auto">
              <a:xfrm>
                <a:off x="2521" y="3164"/>
                <a:ext cx="283" cy="192"/>
                <a:chOff x="2499" y="2598"/>
                <a:chExt cx="283" cy="192"/>
              </a:xfrm>
            </p:grpSpPr>
            <p:sp>
              <p:nvSpPr>
                <p:cNvPr id="125" name="Text Box 170"/>
                <p:cNvSpPr txBox="1">
                  <a:spLocks noChangeArrowheads="1"/>
                </p:cNvSpPr>
                <p:nvPr/>
              </p:nvSpPr>
              <p:spPr bwMode="auto">
                <a:xfrm>
                  <a:off x="2499" y="2598"/>
                  <a:ext cx="283" cy="19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&gt;1</a:t>
                  </a:r>
                </a:p>
              </p:txBody>
            </p:sp>
            <p:sp>
              <p:nvSpPr>
                <p:cNvPr id="126" name="Line 171"/>
                <p:cNvSpPr>
                  <a:spLocks noChangeShapeType="1"/>
                </p:cNvSpPr>
                <p:nvPr/>
              </p:nvSpPr>
              <p:spPr bwMode="auto">
                <a:xfrm flipH="1">
                  <a:off x="2576" y="2728"/>
                  <a:ext cx="32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131" name="左大括号 130"/>
          <p:cNvSpPr/>
          <p:nvPr/>
        </p:nvSpPr>
        <p:spPr bwMode="auto">
          <a:xfrm>
            <a:off x="2166243" y="178611"/>
            <a:ext cx="244414" cy="1771637"/>
          </a:xfrm>
          <a:prstGeom prst="lef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33" name="Rectangle 2"/>
          <p:cNvSpPr txBox="1">
            <a:spLocks noChangeArrowheads="1"/>
          </p:cNvSpPr>
          <p:nvPr/>
        </p:nvSpPr>
        <p:spPr>
          <a:xfrm>
            <a:off x="450381" y="765655"/>
            <a:ext cx="1616763" cy="53340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zh-CN" altLang="en-US" sz="2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画电路图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-3088" y="189468"/>
            <a:ext cx="7623089" cy="53340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检查是否能自启动</a:t>
            </a:r>
          </a:p>
        </p:txBody>
      </p:sp>
      <p:sp>
        <p:nvSpPr>
          <p:cNvPr id="134" name="Text Box 105"/>
          <p:cNvSpPr txBox="1">
            <a:spLocks noChangeArrowheads="1"/>
          </p:cNvSpPr>
          <p:nvPr/>
        </p:nvSpPr>
        <p:spPr bwMode="auto">
          <a:xfrm>
            <a:off x="1006568" y="3891680"/>
            <a:ext cx="1506537" cy="519112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endParaRPr kumimoji="1" lang="zh-CN" altLang="en-US" sz="2800" b="1" i="0" u="none" strike="noStrike" kern="1200" cap="none" spc="0" normalizeH="0" baseline="30000" noProof="0" dirty="0">
              <a:ln>
                <a:noFill/>
              </a:ln>
              <a:solidFill>
                <a:srgbClr val="FF0000"/>
              </a:solidFill>
              <a:uLnTx/>
              <a:uFillTx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5" name="Text Box 106"/>
          <p:cNvSpPr txBox="1">
            <a:spLocks noChangeArrowheads="1"/>
          </p:cNvSpPr>
          <p:nvPr/>
        </p:nvSpPr>
        <p:spPr bwMode="auto">
          <a:xfrm>
            <a:off x="933543" y="4626692"/>
            <a:ext cx="1739900" cy="519113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110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111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6" name="Text Box 107"/>
          <p:cNvSpPr txBox="1">
            <a:spLocks noChangeArrowheads="1"/>
          </p:cNvSpPr>
          <p:nvPr/>
        </p:nvSpPr>
        <p:spPr bwMode="auto">
          <a:xfrm>
            <a:off x="2368643" y="4607642"/>
            <a:ext cx="1238250" cy="519113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100</a:t>
            </a:r>
          </a:p>
        </p:txBody>
      </p:sp>
      <p:grpSp>
        <p:nvGrpSpPr>
          <p:cNvPr id="137" name="Group 142"/>
          <p:cNvGrpSpPr/>
          <p:nvPr/>
        </p:nvGrpSpPr>
        <p:grpSpPr bwMode="auto">
          <a:xfrm>
            <a:off x="3697380" y="3861517"/>
            <a:ext cx="3797300" cy="1327150"/>
            <a:chOff x="2497" y="2691"/>
            <a:chExt cx="2392" cy="836"/>
          </a:xfrm>
        </p:grpSpPr>
        <p:grpSp>
          <p:nvGrpSpPr>
            <p:cNvPr id="138" name="Group 109"/>
            <p:cNvGrpSpPr/>
            <p:nvPr/>
          </p:nvGrpSpPr>
          <p:grpSpPr bwMode="auto">
            <a:xfrm>
              <a:off x="2497" y="2691"/>
              <a:ext cx="611" cy="305"/>
              <a:chOff x="915" y="2778"/>
              <a:chExt cx="407" cy="305"/>
            </a:xfrm>
          </p:grpSpPr>
          <p:sp>
            <p:nvSpPr>
              <p:cNvPr id="160" name="Oval 110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Text Box 111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000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9" name="Line 112"/>
            <p:cNvSpPr>
              <a:spLocks noChangeShapeType="1"/>
            </p:cNvSpPr>
            <p:nvPr/>
          </p:nvSpPr>
          <p:spPr bwMode="auto">
            <a:xfrm>
              <a:off x="2904" y="2860"/>
              <a:ext cx="4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40" name="Group 113"/>
            <p:cNvGrpSpPr/>
            <p:nvPr/>
          </p:nvGrpSpPr>
          <p:grpSpPr bwMode="auto">
            <a:xfrm>
              <a:off x="3345" y="2691"/>
              <a:ext cx="612" cy="305"/>
              <a:chOff x="915" y="2778"/>
              <a:chExt cx="407" cy="305"/>
            </a:xfrm>
          </p:grpSpPr>
          <p:sp>
            <p:nvSpPr>
              <p:cNvPr id="158" name="Oval 114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Text Box 115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001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1" name="Line 116"/>
            <p:cNvSpPr>
              <a:spLocks noChangeShapeType="1"/>
            </p:cNvSpPr>
            <p:nvPr/>
          </p:nvSpPr>
          <p:spPr bwMode="auto">
            <a:xfrm>
              <a:off x="3769" y="2849"/>
              <a:ext cx="4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42" name="Group 117"/>
            <p:cNvGrpSpPr/>
            <p:nvPr/>
          </p:nvGrpSpPr>
          <p:grpSpPr bwMode="auto">
            <a:xfrm>
              <a:off x="4210" y="2691"/>
              <a:ext cx="611" cy="305"/>
              <a:chOff x="915" y="2778"/>
              <a:chExt cx="407" cy="305"/>
            </a:xfrm>
          </p:grpSpPr>
          <p:sp>
            <p:nvSpPr>
              <p:cNvPr id="156" name="Oval 118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Text Box 119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010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3" name="Line 120"/>
            <p:cNvSpPr>
              <a:spLocks noChangeShapeType="1"/>
            </p:cNvSpPr>
            <p:nvPr/>
          </p:nvSpPr>
          <p:spPr bwMode="auto">
            <a:xfrm>
              <a:off x="4430" y="3007"/>
              <a:ext cx="0" cy="2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44" name="Group 121"/>
            <p:cNvGrpSpPr/>
            <p:nvPr/>
          </p:nvGrpSpPr>
          <p:grpSpPr bwMode="auto">
            <a:xfrm>
              <a:off x="4278" y="3199"/>
              <a:ext cx="611" cy="305"/>
              <a:chOff x="915" y="2778"/>
              <a:chExt cx="407" cy="305"/>
            </a:xfrm>
          </p:grpSpPr>
          <p:sp>
            <p:nvSpPr>
              <p:cNvPr id="154" name="Oval 122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Text Box 123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011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5" name="Line 124"/>
            <p:cNvSpPr>
              <a:spLocks noChangeShapeType="1"/>
            </p:cNvSpPr>
            <p:nvPr/>
          </p:nvSpPr>
          <p:spPr bwMode="auto">
            <a:xfrm flipH="1">
              <a:off x="3820" y="3380"/>
              <a:ext cx="4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46" name="Group 125"/>
            <p:cNvGrpSpPr/>
            <p:nvPr/>
          </p:nvGrpSpPr>
          <p:grpSpPr bwMode="auto">
            <a:xfrm>
              <a:off x="3380" y="3199"/>
              <a:ext cx="611" cy="305"/>
              <a:chOff x="915" y="2778"/>
              <a:chExt cx="407" cy="305"/>
            </a:xfrm>
          </p:grpSpPr>
          <p:sp>
            <p:nvSpPr>
              <p:cNvPr id="152" name="Oval 126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Text Box 127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100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7" name="Group 128"/>
            <p:cNvGrpSpPr/>
            <p:nvPr/>
          </p:nvGrpSpPr>
          <p:grpSpPr bwMode="auto">
            <a:xfrm>
              <a:off x="2533" y="3222"/>
              <a:ext cx="611" cy="305"/>
              <a:chOff x="915" y="2778"/>
              <a:chExt cx="407" cy="305"/>
            </a:xfrm>
          </p:grpSpPr>
          <p:sp>
            <p:nvSpPr>
              <p:cNvPr id="150" name="Oval 129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Text Box 130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101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8" name="Line 131"/>
            <p:cNvSpPr>
              <a:spLocks noChangeShapeType="1"/>
            </p:cNvSpPr>
            <p:nvPr/>
          </p:nvSpPr>
          <p:spPr bwMode="auto">
            <a:xfrm flipH="1">
              <a:off x="2955" y="3380"/>
              <a:ext cx="4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9" name="Line 132"/>
            <p:cNvSpPr>
              <a:spLocks noChangeShapeType="1"/>
            </p:cNvSpPr>
            <p:nvPr/>
          </p:nvSpPr>
          <p:spPr bwMode="auto">
            <a:xfrm flipV="1">
              <a:off x="2682" y="3007"/>
              <a:ext cx="0" cy="2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2" name="Group 143"/>
          <p:cNvGrpSpPr/>
          <p:nvPr/>
        </p:nvGrpSpPr>
        <p:grpSpPr bwMode="auto">
          <a:xfrm>
            <a:off x="3721193" y="5115642"/>
            <a:ext cx="2314575" cy="952500"/>
            <a:chOff x="2512" y="3481"/>
            <a:chExt cx="1458" cy="600"/>
          </a:xfrm>
        </p:grpSpPr>
        <p:grpSp>
          <p:nvGrpSpPr>
            <p:cNvPr id="163" name="Group 133"/>
            <p:cNvGrpSpPr/>
            <p:nvPr/>
          </p:nvGrpSpPr>
          <p:grpSpPr bwMode="auto">
            <a:xfrm>
              <a:off x="2512" y="3753"/>
              <a:ext cx="611" cy="305"/>
              <a:chOff x="915" y="2778"/>
              <a:chExt cx="407" cy="305"/>
            </a:xfrm>
          </p:grpSpPr>
          <p:sp>
            <p:nvSpPr>
              <p:cNvPr id="169" name="Oval 134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Text Box 135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110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4" name="Line 136"/>
            <p:cNvSpPr>
              <a:spLocks noChangeShapeType="1"/>
            </p:cNvSpPr>
            <p:nvPr/>
          </p:nvSpPr>
          <p:spPr bwMode="auto">
            <a:xfrm>
              <a:off x="2933" y="3934"/>
              <a:ext cx="4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65" name="Group 138"/>
            <p:cNvGrpSpPr/>
            <p:nvPr/>
          </p:nvGrpSpPr>
          <p:grpSpPr bwMode="auto">
            <a:xfrm>
              <a:off x="3359" y="3776"/>
              <a:ext cx="611" cy="305"/>
              <a:chOff x="915" y="2778"/>
              <a:chExt cx="407" cy="305"/>
            </a:xfrm>
          </p:grpSpPr>
          <p:sp>
            <p:nvSpPr>
              <p:cNvPr id="167" name="Oval 139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Text Box 140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111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6" name="Line 141"/>
            <p:cNvSpPr>
              <a:spLocks noChangeShapeType="1"/>
            </p:cNvSpPr>
            <p:nvPr/>
          </p:nvSpPr>
          <p:spPr bwMode="auto">
            <a:xfrm flipV="1">
              <a:off x="3585" y="3481"/>
              <a:ext cx="0" cy="31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71" name="Text Box 144"/>
          <p:cNvSpPr txBox="1">
            <a:spLocks noChangeArrowheads="1"/>
          </p:cNvSpPr>
          <p:nvPr/>
        </p:nvSpPr>
        <p:spPr bwMode="auto">
          <a:xfrm>
            <a:off x="5839227" y="6211345"/>
            <a:ext cx="319732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  <a:miter lim="800000"/>
          </a:ln>
          <a:effec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结论：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可以自启动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Rectangle 2"/>
              <p:cNvSpPr txBox="1">
                <a:spLocks noChangeArrowheads="1"/>
              </p:cNvSpPr>
              <p:nvPr/>
            </p:nvSpPr>
            <p:spPr>
              <a:xfrm>
                <a:off x="2040420" y="916311"/>
                <a:ext cx="4768070" cy="4794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000" b="1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kumimoji="0" lang="en-US" altLang="zh-C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𝑫</m:t>
                              </m:r>
                            </m:e>
                            <m:sub>
                              <m:r>
                                <a:rPr kumimoji="0" lang="en-US" altLang="zh-C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</m:t>
                          </m:r>
                          <m:r>
                            <a:rPr kumimoji="0"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𝑄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𝟐</m:t>
                          </m:r>
                        </m:sub>
                        <m:sup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𝟏</m:t>
                          </m:r>
                        </m:sup>
                      </m:sSubSup>
                      <m:r>
                        <a:rPr kumimoji="0"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</m:sup>
                      </m:sSubSup>
                      <m:sSubSup>
                        <m:sSubSupPr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𝟎</m:t>
                          </m:r>
                        </m:sub>
                        <m:sup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</m:sup>
                      </m:sSubSup>
                      <m:r>
                        <a:rPr kumimoji="0"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Sup>
                        <m:sSubSupPr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𝟐</m:t>
                          </m:r>
                        </m:sub>
                        <m:sup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</m:sup>
                      </m:sSubSup>
                      <m:acc>
                        <m:accPr>
                          <m:chr m:val="̅"/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𝑸</m:t>
                              </m:r>
                            </m:e>
                            <m:sub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𝟎</m:t>
                              </m:r>
                            </m:sub>
                            <m:sup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kumimoji="0"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72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420" y="916311"/>
                <a:ext cx="4768070" cy="479425"/>
              </a:xfrm>
              <a:prstGeom prst="rect">
                <a:avLst/>
              </a:prstGeom>
              <a:blipFill rotWithShape="1">
                <a:blip r:embed="rId2"/>
                <a:stretch>
                  <a:fillRect l="-3" t="-1" b="-2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Rectangle 2"/>
              <p:cNvSpPr txBox="1">
                <a:spLocks noChangeArrowheads="1"/>
              </p:cNvSpPr>
              <p:nvPr/>
            </p:nvSpPr>
            <p:spPr>
              <a:xfrm>
                <a:off x="2040419" y="1504393"/>
                <a:ext cx="6037311" cy="4794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000" b="1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𝑫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𝟏</m:t>
                          </m:r>
                        </m:sup>
                      </m:sSubSup>
                      <m:r>
                        <a:rPr kumimoji="0"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</m:sup>
                      </m:sSubSup>
                      <m:acc>
                        <m:accPr>
                          <m:chr m:val="̅"/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𝑸</m:t>
                              </m:r>
                            </m:e>
                            <m:sub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𝟎</m:t>
                              </m:r>
                            </m:sub>
                            <m:sup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  <m:r>
                        <a:rPr kumimoji="0"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𝑸</m:t>
                              </m:r>
                            </m:e>
                            <m:sub>
                              <m:r>
                                <a:rPr kumimoji="0" lang="en-US" altLang="zh-C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𝟐</m:t>
                              </m:r>
                            </m:sub>
                            <m:sup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  <m:r>
                        <a:rPr kumimoji="0"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̅"/>
                          <m:ctrlPr>
                            <a:rPr kumimoji="0"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𝑸</m:t>
                              </m:r>
                            </m:e>
                            <m:sub>
                              <m:r>
                                <a:rPr kumimoji="0" lang="en-US" altLang="zh-C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  <m:sSubSup>
                        <m:sSubSupPr>
                          <m:ctrlPr>
                            <a:rPr kumimoji="0"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𝟎</m:t>
                          </m:r>
                        </m:sub>
                        <m:sup>
                          <m:r>
                            <a:rPr kumimoji="0"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</m:sup>
                      </m:sSubSup>
                    </m:oMath>
                  </m:oMathPara>
                </a14:m>
                <a:endParaRPr kumimoji="0"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76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419" y="1504393"/>
                <a:ext cx="6037311" cy="479425"/>
              </a:xfrm>
              <a:prstGeom prst="rect">
                <a:avLst/>
              </a:prstGeom>
              <a:blipFill rotWithShape="1">
                <a:blip r:embed="rId3"/>
                <a:stretch>
                  <a:fillRect l="-3" t="-16" r="9" b="-23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2"/>
              <p:cNvSpPr txBox="1">
                <a:spLocks noChangeArrowheads="1"/>
              </p:cNvSpPr>
              <p:nvPr/>
            </p:nvSpPr>
            <p:spPr>
              <a:xfrm>
                <a:off x="2040420" y="2092475"/>
                <a:ext cx="3535134" cy="4794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000" b="1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kumimoji="0" lang="en-US" altLang="zh-C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𝑫</m:t>
                              </m:r>
                            </m:e>
                            <m:sub>
                              <m:r>
                                <a:rPr kumimoji="0" lang="en-US" altLang="zh-C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</m:t>
                          </m:r>
                          <m:r>
                            <a:rPr kumimoji="0"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𝑄</m:t>
                          </m:r>
                        </m:e>
                        <m:sub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𝟎</m:t>
                          </m:r>
                        </m:sub>
                        <m:sup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𝟏</m:t>
                          </m:r>
                        </m:sup>
                      </m:sSubSup>
                      <m:r>
                        <a:rPr kumimoji="0"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𝑸</m:t>
                              </m:r>
                            </m:e>
                            <m:sub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𝟎</m:t>
                              </m:r>
                            </m:sub>
                            <m:sup>
                              <m:r>
                                <a:rPr kumimoji="0"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kumimoji="0"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77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420" y="2092475"/>
                <a:ext cx="3535134" cy="479425"/>
              </a:xfrm>
              <a:prstGeom prst="rect">
                <a:avLst/>
              </a:prstGeom>
              <a:blipFill rotWithShape="1">
                <a:blip r:embed="rId4"/>
                <a:stretch>
                  <a:fillRect l="-5" t="-31" r="7" b="-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左大括号 177"/>
          <p:cNvSpPr/>
          <p:nvPr/>
        </p:nvSpPr>
        <p:spPr bwMode="auto">
          <a:xfrm>
            <a:off x="1796005" y="914724"/>
            <a:ext cx="244414" cy="1771637"/>
          </a:xfrm>
          <a:prstGeom prst="lef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-3087" y="189468"/>
            <a:ext cx="2962856" cy="53340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选用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J-K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触发器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?</a:t>
            </a:r>
            <a:endParaRPr lang="zh-CN" altLang="en-US" sz="2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92"/>
              <p:cNvGraphicFramePr>
                <a:graphicFrameLocks noGrp="1"/>
              </p:cNvGraphicFramePr>
              <p:nvPr/>
            </p:nvGraphicFramePr>
            <p:xfrm>
              <a:off x="201993" y="754107"/>
              <a:ext cx="6022975" cy="3241866"/>
            </p:xfrm>
            <a:graphic>
              <a:graphicData uri="http://schemas.openxmlformats.org/drawingml/2006/table">
                <a:tbl>
                  <a:tblPr/>
                  <a:tblGrid>
                    <a:gridCol w="1539875"/>
                    <a:gridCol w="2241550"/>
                    <a:gridCol w="2241550"/>
                  </a:tblGrid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/>
                                        <a:ea typeface="宋体" panose="02010600030101010101" pitchFamily="2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/>
                                        <a:ea typeface="宋体" panose="02010600030101010101" pitchFamily="2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/>
                                        <a:ea typeface="宋体" panose="02010600030101010101" pitchFamily="2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1" lang="en-US" altLang="zh-CN" sz="2400" b="1" i="1" u="none" strike="noStrike" cap="none" normalizeH="0" baseline="3000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/>
                                        <a:ea typeface="宋体" panose="02010600030101010101" pitchFamily="2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𝒏</m:t>
                                    </m:r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+</m:t>
                                    </m:r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/>
                                        <a:ea typeface="宋体" panose="02010600030101010101" pitchFamily="2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𝒏</m:t>
                                    </m:r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+</m:t>
                                    </m:r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/>
                                        <a:ea typeface="宋体" panose="02010600030101010101" pitchFamily="2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𝒏</m:t>
                                    </m:r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+</m:t>
                                    </m:r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1" lang="zh-CN" altLang="en-US" sz="2400" b="1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/>
                                        <a:ea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/>
                                        <a:ea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/>
                                        <a:ea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/>
                                        <a:ea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/>
                                        <a:ea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𝟎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/>
                                        <a:ea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kumimoji="1" lang="en-US" altLang="zh-CN" sz="2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2400" b="1" i="1" u="none" strike="noStrike" cap="none" normalizeH="0" baseline="-2500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0    0    0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0        0       1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0    0    1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0        1       0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0    1    0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0        1       1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0    1    1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1        0       0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1    0    0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1        0       1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714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1    0    1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0        0       0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92"/>
              <p:cNvGraphicFramePr>
                <a:graphicFrameLocks noGrp="1"/>
              </p:cNvGraphicFramePr>
              <p:nvPr/>
            </p:nvGraphicFramePr>
            <p:xfrm>
              <a:off x="201993" y="754107"/>
              <a:ext cx="6022975" cy="3241866"/>
            </p:xfrm>
            <a:graphic>
              <a:graphicData uri="http://schemas.openxmlformats.org/drawingml/2006/table">
                <a:tbl>
                  <a:tblPr/>
                  <a:tblGrid>
                    <a:gridCol w="1539875"/>
                    <a:gridCol w="2241550"/>
                    <a:gridCol w="2241550"/>
                  </a:tblGrid>
                  <a:tr h="4787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0    0    0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0        0       1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0    0    1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0        1       0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0    1    0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0        1       1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0    1    1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1        0       0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1    0    0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1        0       1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714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1    0    1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0        0       0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 Box 118"/>
          <p:cNvSpPr txBox="1">
            <a:spLocks noChangeArrowheads="1"/>
          </p:cNvSpPr>
          <p:nvPr/>
        </p:nvSpPr>
        <p:spPr bwMode="auto">
          <a:xfrm>
            <a:off x="4032630" y="1228769"/>
            <a:ext cx="862013" cy="457200"/>
          </a:xfrm>
          <a:prstGeom prst="rect">
            <a:avLst/>
          </a:prstGeom>
          <a:noFill/>
          <a:ln w="38100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 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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ext Box 121"/>
          <p:cNvSpPr txBox="1">
            <a:spLocks noChangeArrowheads="1"/>
          </p:cNvSpPr>
          <p:nvPr/>
        </p:nvSpPr>
        <p:spPr bwMode="auto">
          <a:xfrm>
            <a:off x="4751768" y="1228769"/>
            <a:ext cx="736600" cy="457200"/>
          </a:xfrm>
          <a:prstGeom prst="rect">
            <a:avLst/>
          </a:prstGeom>
          <a:noFill/>
          <a:ln w="38100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 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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 Box 122"/>
          <p:cNvSpPr txBox="1">
            <a:spLocks noChangeArrowheads="1"/>
          </p:cNvSpPr>
          <p:nvPr/>
        </p:nvSpPr>
        <p:spPr bwMode="auto">
          <a:xfrm>
            <a:off x="5448680" y="1228769"/>
            <a:ext cx="754063" cy="457200"/>
          </a:xfrm>
          <a:prstGeom prst="rect">
            <a:avLst/>
          </a:prstGeom>
          <a:noFill/>
          <a:ln w="38100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 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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 Box 123"/>
          <p:cNvSpPr txBox="1">
            <a:spLocks noChangeArrowheads="1"/>
          </p:cNvSpPr>
          <p:nvPr/>
        </p:nvSpPr>
        <p:spPr bwMode="auto">
          <a:xfrm>
            <a:off x="4032630" y="1678032"/>
            <a:ext cx="862013" cy="457200"/>
          </a:xfrm>
          <a:prstGeom prst="rect">
            <a:avLst/>
          </a:prstGeom>
          <a:noFill/>
          <a:ln w="38100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 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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Text Box 124"/>
          <p:cNvSpPr txBox="1">
            <a:spLocks noChangeArrowheads="1"/>
          </p:cNvSpPr>
          <p:nvPr/>
        </p:nvSpPr>
        <p:spPr bwMode="auto">
          <a:xfrm>
            <a:off x="4767643" y="1658982"/>
            <a:ext cx="754062" cy="457200"/>
          </a:xfrm>
          <a:prstGeom prst="rect">
            <a:avLst/>
          </a:prstGeom>
          <a:noFill/>
          <a:ln w="38100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 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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Text Box 125"/>
          <p:cNvSpPr txBox="1">
            <a:spLocks noChangeArrowheads="1"/>
          </p:cNvSpPr>
          <p:nvPr/>
        </p:nvSpPr>
        <p:spPr bwMode="auto">
          <a:xfrm>
            <a:off x="5464555" y="1657394"/>
            <a:ext cx="754063" cy="457200"/>
          </a:xfrm>
          <a:prstGeom prst="rect">
            <a:avLst/>
          </a:prstGeom>
          <a:noFill/>
          <a:ln w="38100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 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</a:p>
        </p:txBody>
      </p:sp>
      <p:grpSp>
        <p:nvGrpSpPr>
          <p:cNvPr id="11" name="Group 140"/>
          <p:cNvGrpSpPr/>
          <p:nvPr/>
        </p:nvGrpSpPr>
        <p:grpSpPr bwMode="auto">
          <a:xfrm>
            <a:off x="4007230" y="2143169"/>
            <a:ext cx="2216150" cy="1784350"/>
            <a:chOff x="2636" y="1524"/>
            <a:chExt cx="1396" cy="1124"/>
          </a:xfrm>
        </p:grpSpPr>
        <p:sp>
          <p:nvSpPr>
            <p:cNvPr id="12" name="Text Box 126"/>
            <p:cNvSpPr txBox="1">
              <a:spLocks noChangeArrowheads="1"/>
            </p:cNvSpPr>
            <p:nvPr/>
          </p:nvSpPr>
          <p:spPr bwMode="auto">
            <a:xfrm>
              <a:off x="2652" y="1525"/>
              <a:ext cx="543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  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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Text Box 127"/>
            <p:cNvSpPr txBox="1">
              <a:spLocks noChangeArrowheads="1"/>
            </p:cNvSpPr>
            <p:nvPr/>
          </p:nvSpPr>
          <p:spPr bwMode="auto">
            <a:xfrm>
              <a:off x="3108" y="1524"/>
              <a:ext cx="543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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0</a:t>
              </a:r>
            </a:p>
          </p:txBody>
        </p:sp>
        <p:sp>
          <p:nvSpPr>
            <p:cNvPr id="14" name="Text Box 129"/>
            <p:cNvSpPr txBox="1">
              <a:spLocks noChangeArrowheads="1"/>
            </p:cNvSpPr>
            <p:nvPr/>
          </p:nvSpPr>
          <p:spPr bwMode="auto">
            <a:xfrm>
              <a:off x="3555" y="1524"/>
              <a:ext cx="475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  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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Text Box 130"/>
            <p:cNvSpPr txBox="1">
              <a:spLocks noChangeArrowheads="1"/>
            </p:cNvSpPr>
            <p:nvPr/>
          </p:nvSpPr>
          <p:spPr bwMode="auto">
            <a:xfrm>
              <a:off x="2639" y="1795"/>
              <a:ext cx="475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  </a:t>
              </a: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</a:t>
              </a: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Text Box 131"/>
            <p:cNvSpPr txBox="1">
              <a:spLocks noChangeArrowheads="1"/>
            </p:cNvSpPr>
            <p:nvPr/>
          </p:nvSpPr>
          <p:spPr bwMode="auto">
            <a:xfrm>
              <a:off x="3112" y="1794"/>
              <a:ext cx="475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  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17" name="Text Box 132"/>
            <p:cNvSpPr txBox="1">
              <a:spLocks noChangeArrowheads="1"/>
            </p:cNvSpPr>
            <p:nvPr/>
          </p:nvSpPr>
          <p:spPr bwMode="auto">
            <a:xfrm>
              <a:off x="3557" y="1783"/>
              <a:ext cx="475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  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18" name="Text Box 133"/>
            <p:cNvSpPr txBox="1">
              <a:spLocks noChangeArrowheads="1"/>
            </p:cNvSpPr>
            <p:nvPr/>
          </p:nvSpPr>
          <p:spPr bwMode="auto">
            <a:xfrm>
              <a:off x="2636" y="2089"/>
              <a:ext cx="543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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0</a:t>
              </a:r>
            </a:p>
          </p:txBody>
        </p:sp>
        <p:sp>
          <p:nvSpPr>
            <p:cNvPr id="19" name="Text Box 134"/>
            <p:cNvSpPr txBox="1">
              <a:spLocks noChangeArrowheads="1"/>
            </p:cNvSpPr>
            <p:nvPr/>
          </p:nvSpPr>
          <p:spPr bwMode="auto">
            <a:xfrm>
              <a:off x="3123" y="2089"/>
              <a:ext cx="543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  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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Text Box 135"/>
            <p:cNvSpPr txBox="1">
              <a:spLocks noChangeArrowheads="1"/>
            </p:cNvSpPr>
            <p:nvPr/>
          </p:nvSpPr>
          <p:spPr bwMode="auto">
            <a:xfrm>
              <a:off x="3548" y="2097"/>
              <a:ext cx="475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  </a:t>
              </a: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</a:t>
              </a: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Text Box 136"/>
            <p:cNvSpPr txBox="1">
              <a:spLocks noChangeArrowheads="1"/>
            </p:cNvSpPr>
            <p:nvPr/>
          </p:nvSpPr>
          <p:spPr bwMode="auto">
            <a:xfrm>
              <a:off x="2637" y="2359"/>
              <a:ext cx="475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   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22" name="Text Box 137"/>
            <p:cNvSpPr txBox="1">
              <a:spLocks noChangeArrowheads="1"/>
            </p:cNvSpPr>
            <p:nvPr/>
          </p:nvSpPr>
          <p:spPr bwMode="auto">
            <a:xfrm>
              <a:off x="3123" y="2360"/>
              <a:ext cx="543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  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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Text Box 138"/>
            <p:cNvSpPr txBox="1">
              <a:spLocks noChangeArrowheads="1"/>
            </p:cNvSpPr>
            <p:nvPr/>
          </p:nvSpPr>
          <p:spPr bwMode="auto">
            <a:xfrm>
              <a:off x="3529" y="2359"/>
              <a:ext cx="475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   </a:t>
              </a: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</p:grpSp>
      <p:grpSp>
        <p:nvGrpSpPr>
          <p:cNvPr id="25" name="Group 169"/>
          <p:cNvGrpSpPr/>
          <p:nvPr/>
        </p:nvGrpSpPr>
        <p:grpSpPr bwMode="auto">
          <a:xfrm>
            <a:off x="6285295" y="627061"/>
            <a:ext cx="2732089" cy="1992313"/>
            <a:chOff x="63" y="2665"/>
            <a:chExt cx="1721" cy="1255"/>
          </a:xfrm>
        </p:grpSpPr>
        <p:grpSp>
          <p:nvGrpSpPr>
            <p:cNvPr id="26" name="Group 141"/>
            <p:cNvGrpSpPr/>
            <p:nvPr/>
          </p:nvGrpSpPr>
          <p:grpSpPr bwMode="auto">
            <a:xfrm>
              <a:off x="63" y="2665"/>
              <a:ext cx="1721" cy="1255"/>
              <a:chOff x="3113" y="507"/>
              <a:chExt cx="1721" cy="1255"/>
            </a:xfrm>
          </p:grpSpPr>
          <p:sp>
            <p:nvSpPr>
              <p:cNvPr id="28" name="Rectangle 142"/>
              <p:cNvSpPr>
                <a:spLocks noChangeArrowheads="1"/>
              </p:cNvSpPr>
              <p:nvPr/>
            </p:nvSpPr>
            <p:spPr bwMode="auto">
              <a:xfrm>
                <a:off x="4493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</a:t>
                </a:r>
              </a:p>
            </p:txBody>
          </p:sp>
          <p:sp>
            <p:nvSpPr>
              <p:cNvPr id="29" name="Rectangle 143"/>
              <p:cNvSpPr>
                <a:spLocks noChangeArrowheads="1"/>
              </p:cNvSpPr>
              <p:nvPr/>
            </p:nvSpPr>
            <p:spPr bwMode="auto">
              <a:xfrm>
                <a:off x="4208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</a:t>
                </a:r>
              </a:p>
            </p:txBody>
          </p:sp>
          <p:sp>
            <p:nvSpPr>
              <p:cNvPr id="30" name="Rectangle 144"/>
              <p:cNvSpPr>
                <a:spLocks noChangeArrowheads="1"/>
              </p:cNvSpPr>
              <p:nvPr/>
            </p:nvSpPr>
            <p:spPr bwMode="auto">
              <a:xfrm>
                <a:off x="3922" y="1411"/>
                <a:ext cx="286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</a:t>
                </a:r>
              </a:p>
            </p:txBody>
          </p:sp>
          <p:sp>
            <p:nvSpPr>
              <p:cNvPr id="31" name="Rectangle 145"/>
              <p:cNvSpPr>
                <a:spLocks noChangeArrowheads="1"/>
              </p:cNvSpPr>
              <p:nvPr/>
            </p:nvSpPr>
            <p:spPr bwMode="auto">
              <a:xfrm>
                <a:off x="3637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</a:t>
                </a:r>
              </a:p>
            </p:txBody>
          </p:sp>
          <p:sp>
            <p:nvSpPr>
              <p:cNvPr id="32" name="Rectangle 146"/>
              <p:cNvSpPr>
                <a:spLocks noChangeArrowheads="1"/>
              </p:cNvSpPr>
              <p:nvPr/>
            </p:nvSpPr>
            <p:spPr bwMode="auto">
              <a:xfrm>
                <a:off x="4493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" name="Rectangle 147"/>
              <p:cNvSpPr>
                <a:spLocks noChangeArrowheads="1"/>
              </p:cNvSpPr>
              <p:nvPr/>
            </p:nvSpPr>
            <p:spPr bwMode="auto">
              <a:xfrm>
                <a:off x="4208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34" name="Rectangle 148"/>
              <p:cNvSpPr>
                <a:spLocks noChangeArrowheads="1"/>
              </p:cNvSpPr>
              <p:nvPr/>
            </p:nvSpPr>
            <p:spPr bwMode="auto">
              <a:xfrm>
                <a:off x="3922" y="1060"/>
                <a:ext cx="286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5" name="Rectangle 149"/>
              <p:cNvSpPr>
                <a:spLocks noChangeArrowheads="1"/>
              </p:cNvSpPr>
              <p:nvPr/>
            </p:nvSpPr>
            <p:spPr bwMode="auto">
              <a:xfrm>
                <a:off x="3637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6" name="Line 150"/>
              <p:cNvSpPr>
                <a:spLocks noChangeShapeType="1"/>
              </p:cNvSpPr>
              <p:nvPr/>
            </p:nvSpPr>
            <p:spPr bwMode="auto">
              <a:xfrm>
                <a:off x="3637" y="1060"/>
                <a:ext cx="114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Line 151"/>
              <p:cNvSpPr>
                <a:spLocks noChangeShapeType="1"/>
              </p:cNvSpPr>
              <p:nvPr/>
            </p:nvSpPr>
            <p:spPr bwMode="auto">
              <a:xfrm>
                <a:off x="3637" y="1411"/>
                <a:ext cx="114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Line 152"/>
              <p:cNvSpPr>
                <a:spLocks noChangeShapeType="1"/>
              </p:cNvSpPr>
              <p:nvPr/>
            </p:nvSpPr>
            <p:spPr bwMode="auto">
              <a:xfrm>
                <a:off x="3637" y="1762"/>
                <a:ext cx="114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Line 153"/>
              <p:cNvSpPr>
                <a:spLocks noChangeShapeType="1"/>
              </p:cNvSpPr>
              <p:nvPr/>
            </p:nvSpPr>
            <p:spPr bwMode="auto">
              <a:xfrm>
                <a:off x="3637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Line 154"/>
              <p:cNvSpPr>
                <a:spLocks noChangeShapeType="1"/>
              </p:cNvSpPr>
              <p:nvPr/>
            </p:nvSpPr>
            <p:spPr bwMode="auto">
              <a:xfrm>
                <a:off x="3922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1" name="Line 155"/>
              <p:cNvSpPr>
                <a:spLocks noChangeShapeType="1"/>
              </p:cNvSpPr>
              <p:nvPr/>
            </p:nvSpPr>
            <p:spPr bwMode="auto">
              <a:xfrm>
                <a:off x="4208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2" name="Line 156"/>
              <p:cNvSpPr>
                <a:spLocks noChangeShapeType="1"/>
              </p:cNvSpPr>
              <p:nvPr/>
            </p:nvSpPr>
            <p:spPr bwMode="auto">
              <a:xfrm>
                <a:off x="4493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" name="Line 157"/>
              <p:cNvSpPr>
                <a:spLocks noChangeShapeType="1"/>
              </p:cNvSpPr>
              <p:nvPr/>
            </p:nvSpPr>
            <p:spPr bwMode="auto">
              <a:xfrm>
                <a:off x="4778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Line 158"/>
              <p:cNvSpPr>
                <a:spLocks noChangeShapeType="1"/>
              </p:cNvSpPr>
              <p:nvPr/>
            </p:nvSpPr>
            <p:spPr bwMode="auto">
              <a:xfrm flipH="1" flipV="1">
                <a:off x="3230" y="655"/>
                <a:ext cx="407" cy="40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 Box 15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13" y="829"/>
                    <a:ext cx="474" cy="290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3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lvl="0" eaLnBrk="1" hangingPunct="1">
                      <a:spcBef>
                        <a:spcPct val="50000"/>
                      </a:spcBef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oMath>
                      </m:oMathPara>
                    </a14:m>
                    <a:endParaRPr kumimoji="1" lang="en-US" altLang="zh-CN" sz="24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srgbClr val="FF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5" name="Text Box 1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113" y="829"/>
                    <a:ext cx="474" cy="290"/>
                  </a:xfrm>
                  <a:prstGeom prst="rect">
                    <a:avLst/>
                  </a:prstGeom>
                  <a:blipFill rotWithShape="1">
                    <a:blip r:embed="rId3"/>
                  </a:blipFill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 Box 16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13" y="507"/>
                    <a:ext cx="474" cy="286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3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lvl="0" eaLnBrk="1" hangingPunct="1">
                      <a:spcBef>
                        <a:spcPct val="50000"/>
                      </a:spcBef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</m:oMath>
                      </m:oMathPara>
                    </a14:m>
                    <a:endParaRPr kumimoji="1" lang="en-US" altLang="zh-CN" sz="24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srgbClr val="FF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6" name="Text Box 1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13" y="507"/>
                    <a:ext cx="474" cy="286"/>
                  </a:xfrm>
                  <a:prstGeom prst="rect">
                    <a:avLst/>
                  </a:prstGeom>
                  <a:blipFill rotWithShape="1">
                    <a:blip r:embed="rId4"/>
                  </a:blipFill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69" y="673"/>
                    <a:ext cx="474" cy="290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3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lvl="0" eaLnBrk="1" hangingPunct="1">
                      <a:spcBef>
                        <a:spcPct val="50000"/>
                      </a:spcBef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oMath>
                      </m:oMathPara>
                    </a14:m>
                    <a:endParaRPr kumimoji="1" lang="en-US" altLang="zh-CN" sz="24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srgbClr val="FF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7" name="Text Box 1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369" y="673"/>
                    <a:ext cx="474" cy="290"/>
                  </a:xfrm>
                  <a:prstGeom prst="rect">
                    <a:avLst/>
                  </a:prstGeom>
                  <a:blipFill rotWithShape="1">
                    <a:blip r:embed="rId5"/>
                  </a:blipFill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Text Box 162"/>
              <p:cNvSpPr txBox="1">
                <a:spLocks noChangeArrowheads="1"/>
              </p:cNvSpPr>
              <p:nvPr/>
            </p:nvSpPr>
            <p:spPr bwMode="auto">
              <a:xfrm>
                <a:off x="3603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00</a:t>
                </a:r>
              </a:p>
            </p:txBody>
          </p:sp>
          <p:sp>
            <p:nvSpPr>
              <p:cNvPr id="49" name="Text Box 163"/>
              <p:cNvSpPr txBox="1">
                <a:spLocks noChangeArrowheads="1"/>
              </p:cNvSpPr>
              <p:nvPr/>
            </p:nvSpPr>
            <p:spPr bwMode="auto">
              <a:xfrm>
                <a:off x="3897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01</a:t>
                </a:r>
              </a:p>
            </p:txBody>
          </p:sp>
          <p:sp>
            <p:nvSpPr>
              <p:cNvPr id="50" name="Text Box 164"/>
              <p:cNvSpPr txBox="1">
                <a:spLocks noChangeArrowheads="1"/>
              </p:cNvSpPr>
              <p:nvPr/>
            </p:nvSpPr>
            <p:spPr bwMode="auto">
              <a:xfrm>
                <a:off x="4191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11</a:t>
                </a:r>
              </a:p>
            </p:txBody>
          </p:sp>
          <p:sp>
            <p:nvSpPr>
              <p:cNvPr id="51" name="Text Box 165"/>
              <p:cNvSpPr txBox="1">
                <a:spLocks noChangeArrowheads="1"/>
              </p:cNvSpPr>
              <p:nvPr/>
            </p:nvSpPr>
            <p:spPr bwMode="auto">
              <a:xfrm>
                <a:off x="4473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10</a:t>
                </a:r>
              </a:p>
            </p:txBody>
          </p:sp>
          <p:sp>
            <p:nvSpPr>
              <p:cNvPr id="52" name="Text Box 166"/>
              <p:cNvSpPr txBox="1">
                <a:spLocks noChangeArrowheads="1"/>
              </p:cNvSpPr>
              <p:nvPr/>
            </p:nvSpPr>
            <p:spPr bwMode="auto">
              <a:xfrm>
                <a:off x="3434" y="1096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</a:t>
                </a:r>
              </a:p>
            </p:txBody>
          </p:sp>
          <p:sp>
            <p:nvSpPr>
              <p:cNvPr id="53" name="Text Box 167"/>
              <p:cNvSpPr txBox="1">
                <a:spLocks noChangeArrowheads="1"/>
              </p:cNvSpPr>
              <p:nvPr/>
            </p:nvSpPr>
            <p:spPr bwMode="auto">
              <a:xfrm>
                <a:off x="3435" y="1446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</p:grpSp>
        <p:sp>
          <p:nvSpPr>
            <p:cNvPr id="27" name="AutoShape 168"/>
            <p:cNvSpPr>
              <a:spLocks noChangeArrowheads="1"/>
            </p:cNvSpPr>
            <p:nvPr/>
          </p:nvSpPr>
          <p:spPr bwMode="auto">
            <a:xfrm>
              <a:off x="1208" y="3253"/>
              <a:ext cx="181" cy="621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 Box 170"/>
              <p:cNvSpPr txBox="1">
                <a:spLocks noChangeArrowheads="1"/>
              </p:cNvSpPr>
              <p:nvPr/>
            </p:nvSpPr>
            <p:spPr bwMode="auto">
              <a:xfrm>
                <a:off x="7064756" y="2632074"/>
                <a:ext cx="1954213" cy="53367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spcBef>
                    <a:spcPct val="500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</m:oMath>
                  </m:oMathPara>
                </a14:m>
                <a:endParaRPr kumimoji="1" lang="en-US" altLang="zh-CN" sz="2800" i="1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</a:endParaRPr>
              </a:p>
            </p:txBody>
          </p:sp>
        </mc:Choice>
        <mc:Fallback xmlns="">
          <p:sp>
            <p:nvSpPr>
              <p:cNvPr id="54" name="Text 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64756" y="2632074"/>
                <a:ext cx="1954213" cy="533672"/>
              </a:xfrm>
              <a:prstGeom prst="rect">
                <a:avLst/>
              </a:prstGeom>
              <a:blipFill rotWithShape="1">
                <a:blip r:embed="rId6"/>
                <a:stretch>
                  <a:fillRect l="-19" t="-8210" r="3" b="51"/>
                </a:stretch>
              </a:blipFill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201"/>
          <p:cNvGrpSpPr/>
          <p:nvPr/>
        </p:nvGrpSpPr>
        <p:grpSpPr bwMode="auto">
          <a:xfrm>
            <a:off x="6271008" y="3453456"/>
            <a:ext cx="2746377" cy="2035173"/>
            <a:chOff x="2030" y="2562"/>
            <a:chExt cx="1730" cy="1282"/>
          </a:xfrm>
        </p:grpSpPr>
        <p:grpSp>
          <p:nvGrpSpPr>
            <p:cNvPr id="56" name="Group 172"/>
            <p:cNvGrpSpPr/>
            <p:nvPr/>
          </p:nvGrpSpPr>
          <p:grpSpPr bwMode="auto">
            <a:xfrm>
              <a:off x="2030" y="2562"/>
              <a:ext cx="1730" cy="1282"/>
              <a:chOff x="3104" y="480"/>
              <a:chExt cx="1730" cy="1282"/>
            </a:xfrm>
          </p:grpSpPr>
          <p:sp>
            <p:nvSpPr>
              <p:cNvPr id="58" name="Rectangle 173"/>
              <p:cNvSpPr>
                <a:spLocks noChangeArrowheads="1"/>
              </p:cNvSpPr>
              <p:nvPr/>
            </p:nvSpPr>
            <p:spPr bwMode="auto">
              <a:xfrm>
                <a:off x="4493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</a:t>
                </a:r>
              </a:p>
            </p:txBody>
          </p:sp>
          <p:sp>
            <p:nvSpPr>
              <p:cNvPr id="59" name="Rectangle 174"/>
              <p:cNvSpPr>
                <a:spLocks noChangeArrowheads="1"/>
              </p:cNvSpPr>
              <p:nvPr/>
            </p:nvSpPr>
            <p:spPr bwMode="auto">
              <a:xfrm>
                <a:off x="4208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</a:t>
                </a:r>
              </a:p>
            </p:txBody>
          </p:sp>
          <p:sp>
            <p:nvSpPr>
              <p:cNvPr id="60" name="Rectangle 175"/>
              <p:cNvSpPr>
                <a:spLocks noChangeArrowheads="1"/>
              </p:cNvSpPr>
              <p:nvPr/>
            </p:nvSpPr>
            <p:spPr bwMode="auto">
              <a:xfrm>
                <a:off x="3922" y="1411"/>
                <a:ext cx="286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1</a:t>
                </a:r>
              </a:p>
            </p:txBody>
          </p:sp>
          <p:sp>
            <p:nvSpPr>
              <p:cNvPr id="61" name="Rectangle 176"/>
              <p:cNvSpPr>
                <a:spLocks noChangeArrowheads="1"/>
              </p:cNvSpPr>
              <p:nvPr/>
            </p:nvSpPr>
            <p:spPr bwMode="auto">
              <a:xfrm>
                <a:off x="3637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endParaRPr>
              </a:p>
            </p:txBody>
          </p:sp>
          <p:sp>
            <p:nvSpPr>
              <p:cNvPr id="62" name="Rectangle 177"/>
              <p:cNvSpPr>
                <a:spLocks noChangeArrowheads="1"/>
              </p:cNvSpPr>
              <p:nvPr/>
            </p:nvSpPr>
            <p:spPr bwMode="auto">
              <a:xfrm>
                <a:off x="4493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</a:t>
                </a:r>
              </a:p>
            </p:txBody>
          </p:sp>
          <p:sp>
            <p:nvSpPr>
              <p:cNvPr id="63" name="Rectangle 178"/>
              <p:cNvSpPr>
                <a:spLocks noChangeArrowheads="1"/>
              </p:cNvSpPr>
              <p:nvPr/>
            </p:nvSpPr>
            <p:spPr bwMode="auto">
              <a:xfrm>
                <a:off x="4208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</a:t>
                </a:r>
              </a:p>
            </p:txBody>
          </p:sp>
          <p:sp>
            <p:nvSpPr>
              <p:cNvPr id="64" name="Rectangle 179"/>
              <p:cNvSpPr>
                <a:spLocks noChangeArrowheads="1"/>
              </p:cNvSpPr>
              <p:nvPr/>
            </p:nvSpPr>
            <p:spPr bwMode="auto">
              <a:xfrm>
                <a:off x="3922" y="1060"/>
                <a:ext cx="286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</a:t>
                </a:r>
              </a:p>
            </p:txBody>
          </p:sp>
          <p:sp>
            <p:nvSpPr>
              <p:cNvPr id="65" name="Rectangle 180"/>
              <p:cNvSpPr>
                <a:spLocks noChangeArrowheads="1"/>
              </p:cNvSpPr>
              <p:nvPr/>
            </p:nvSpPr>
            <p:spPr bwMode="auto">
              <a:xfrm>
                <a:off x="3637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</a:t>
                </a:r>
              </a:p>
            </p:txBody>
          </p:sp>
          <p:sp>
            <p:nvSpPr>
              <p:cNvPr id="66" name="Line 181"/>
              <p:cNvSpPr>
                <a:spLocks noChangeShapeType="1"/>
              </p:cNvSpPr>
              <p:nvPr/>
            </p:nvSpPr>
            <p:spPr bwMode="auto">
              <a:xfrm>
                <a:off x="3637" y="1060"/>
                <a:ext cx="114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Line 182"/>
              <p:cNvSpPr>
                <a:spLocks noChangeShapeType="1"/>
              </p:cNvSpPr>
              <p:nvPr/>
            </p:nvSpPr>
            <p:spPr bwMode="auto">
              <a:xfrm>
                <a:off x="3637" y="1411"/>
                <a:ext cx="114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8" name="Line 183"/>
              <p:cNvSpPr>
                <a:spLocks noChangeShapeType="1"/>
              </p:cNvSpPr>
              <p:nvPr/>
            </p:nvSpPr>
            <p:spPr bwMode="auto">
              <a:xfrm>
                <a:off x="3637" y="1762"/>
                <a:ext cx="114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9" name="Line 184"/>
              <p:cNvSpPr>
                <a:spLocks noChangeShapeType="1"/>
              </p:cNvSpPr>
              <p:nvPr/>
            </p:nvSpPr>
            <p:spPr bwMode="auto">
              <a:xfrm>
                <a:off x="3637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0" name="Line 185"/>
              <p:cNvSpPr>
                <a:spLocks noChangeShapeType="1"/>
              </p:cNvSpPr>
              <p:nvPr/>
            </p:nvSpPr>
            <p:spPr bwMode="auto">
              <a:xfrm>
                <a:off x="3922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" name="Line 186"/>
              <p:cNvSpPr>
                <a:spLocks noChangeShapeType="1"/>
              </p:cNvSpPr>
              <p:nvPr/>
            </p:nvSpPr>
            <p:spPr bwMode="auto">
              <a:xfrm>
                <a:off x="4208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Line 187"/>
              <p:cNvSpPr>
                <a:spLocks noChangeShapeType="1"/>
              </p:cNvSpPr>
              <p:nvPr/>
            </p:nvSpPr>
            <p:spPr bwMode="auto">
              <a:xfrm>
                <a:off x="4493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Line 188"/>
              <p:cNvSpPr>
                <a:spLocks noChangeShapeType="1"/>
              </p:cNvSpPr>
              <p:nvPr/>
            </p:nvSpPr>
            <p:spPr bwMode="auto">
              <a:xfrm>
                <a:off x="4778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Line 189"/>
              <p:cNvSpPr>
                <a:spLocks noChangeShapeType="1"/>
              </p:cNvSpPr>
              <p:nvPr/>
            </p:nvSpPr>
            <p:spPr bwMode="auto">
              <a:xfrm flipH="1" flipV="1">
                <a:off x="3230" y="655"/>
                <a:ext cx="407" cy="40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 Box 19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" y="820"/>
                    <a:ext cx="474" cy="290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3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lvl="0" eaLnBrk="1" hangingPunct="1">
                      <a:spcBef>
                        <a:spcPct val="50000"/>
                      </a:spcBef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oMath>
                      </m:oMathPara>
                    </a14:m>
                    <a:endParaRPr kumimoji="1" lang="en-US" altLang="zh-CN" sz="24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srgbClr val="FF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5" name="Text Box 1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104" y="820"/>
                    <a:ext cx="474" cy="290"/>
                  </a:xfrm>
                  <a:prstGeom prst="rect">
                    <a:avLst/>
                  </a:prstGeom>
                  <a:blipFill rotWithShape="1">
                    <a:blip r:embed="rId3"/>
                  </a:blipFill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 Box 19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77" y="480"/>
                    <a:ext cx="474" cy="297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3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lvl="0" eaLnBrk="1" hangingPunct="1">
                      <a:spcBef>
                        <a:spcPct val="50000"/>
                      </a:spcBef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oMath>
                      </m:oMathPara>
                    </a14:m>
                    <a:endParaRPr kumimoji="1" lang="en-US" altLang="zh-CN" sz="24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srgbClr val="FF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6" name="Text Box 1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177" y="480"/>
                    <a:ext cx="474" cy="297"/>
                  </a:xfrm>
                  <a:prstGeom prst="rect">
                    <a:avLst/>
                  </a:prstGeom>
                  <a:blipFill rotWithShape="1">
                    <a:blip r:embed="rId7"/>
                  </a:blipFill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 Box 19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78" y="673"/>
                    <a:ext cx="474" cy="290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3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lvl="0" eaLnBrk="1" hangingPunct="1">
                      <a:spcBef>
                        <a:spcPct val="50000"/>
                      </a:spcBef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oMath>
                      </m:oMathPara>
                    </a14:m>
                    <a:endParaRPr kumimoji="1" lang="en-US" altLang="zh-CN" sz="24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srgbClr val="FF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7" name="Text Box 1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378" y="673"/>
                    <a:ext cx="474" cy="290"/>
                  </a:xfrm>
                  <a:prstGeom prst="rect">
                    <a:avLst/>
                  </a:prstGeom>
                  <a:blipFill rotWithShape="1">
                    <a:blip r:embed="rId5"/>
                  </a:blipFill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Text Box 193"/>
              <p:cNvSpPr txBox="1">
                <a:spLocks noChangeArrowheads="1"/>
              </p:cNvSpPr>
              <p:nvPr/>
            </p:nvSpPr>
            <p:spPr bwMode="auto">
              <a:xfrm>
                <a:off x="3603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00</a:t>
                </a:r>
              </a:p>
            </p:txBody>
          </p:sp>
          <p:sp>
            <p:nvSpPr>
              <p:cNvPr id="79" name="Text Box 194"/>
              <p:cNvSpPr txBox="1">
                <a:spLocks noChangeArrowheads="1"/>
              </p:cNvSpPr>
              <p:nvPr/>
            </p:nvSpPr>
            <p:spPr bwMode="auto">
              <a:xfrm>
                <a:off x="3897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01</a:t>
                </a:r>
              </a:p>
            </p:txBody>
          </p:sp>
          <p:sp>
            <p:nvSpPr>
              <p:cNvPr id="80" name="Text Box 195"/>
              <p:cNvSpPr txBox="1">
                <a:spLocks noChangeArrowheads="1"/>
              </p:cNvSpPr>
              <p:nvPr/>
            </p:nvSpPr>
            <p:spPr bwMode="auto">
              <a:xfrm>
                <a:off x="4191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11</a:t>
                </a:r>
              </a:p>
            </p:txBody>
          </p:sp>
          <p:sp>
            <p:nvSpPr>
              <p:cNvPr id="81" name="Text Box 196"/>
              <p:cNvSpPr txBox="1">
                <a:spLocks noChangeArrowheads="1"/>
              </p:cNvSpPr>
              <p:nvPr/>
            </p:nvSpPr>
            <p:spPr bwMode="auto">
              <a:xfrm>
                <a:off x="4473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10</a:t>
                </a:r>
              </a:p>
            </p:txBody>
          </p:sp>
          <p:sp>
            <p:nvSpPr>
              <p:cNvPr id="82" name="Text Box 197"/>
              <p:cNvSpPr txBox="1">
                <a:spLocks noChangeArrowheads="1"/>
              </p:cNvSpPr>
              <p:nvPr/>
            </p:nvSpPr>
            <p:spPr bwMode="auto">
              <a:xfrm>
                <a:off x="3434" y="1096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</a:t>
                </a:r>
              </a:p>
            </p:txBody>
          </p:sp>
          <p:sp>
            <p:nvSpPr>
              <p:cNvPr id="83" name="Text Box 198"/>
              <p:cNvSpPr txBox="1">
                <a:spLocks noChangeArrowheads="1"/>
              </p:cNvSpPr>
              <p:nvPr/>
            </p:nvSpPr>
            <p:spPr bwMode="auto">
              <a:xfrm>
                <a:off x="3435" y="1446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</p:grpSp>
        <p:sp>
          <p:nvSpPr>
            <p:cNvPr id="57" name="AutoShape 200"/>
            <p:cNvSpPr>
              <a:spLocks noChangeArrowheads="1"/>
            </p:cNvSpPr>
            <p:nvPr/>
          </p:nvSpPr>
          <p:spPr bwMode="auto">
            <a:xfrm>
              <a:off x="2903" y="3196"/>
              <a:ext cx="485" cy="576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 Box 202"/>
              <p:cNvSpPr txBox="1">
                <a:spLocks noChangeArrowheads="1"/>
              </p:cNvSpPr>
              <p:nvPr/>
            </p:nvSpPr>
            <p:spPr bwMode="auto">
              <a:xfrm>
                <a:off x="7369248" y="5495931"/>
                <a:ext cx="1774752" cy="522194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spcBef>
                    <a:spcPct val="500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</m:oMath>
                  </m:oMathPara>
                </a14:m>
                <a:endParaRPr kumimoji="1" lang="en-US" altLang="zh-CN" sz="2800" i="1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</a:endParaRPr>
              </a:p>
            </p:txBody>
          </p:sp>
        </mc:Choice>
        <mc:Fallback xmlns="">
          <p:sp>
            <p:nvSpPr>
              <p:cNvPr id="84" name="Text Box 2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69248" y="5495931"/>
                <a:ext cx="1774752" cy="522194"/>
              </a:xfrm>
              <a:prstGeom prst="rect">
                <a:avLst/>
              </a:prstGeom>
              <a:blipFill rotWithShape="1">
                <a:blip r:embed="rId8"/>
                <a:stretch>
                  <a:fillRect l="-4" t="-8270" b="44"/>
                </a:stretch>
              </a:blipFill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 Box 203"/>
          <p:cNvSpPr txBox="1">
            <a:spLocks noChangeArrowheads="1"/>
          </p:cNvSpPr>
          <p:nvPr/>
        </p:nvSpPr>
        <p:spPr bwMode="auto">
          <a:xfrm>
            <a:off x="1451558" y="4101704"/>
            <a:ext cx="933450" cy="523220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同理：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 Box 202"/>
              <p:cNvSpPr txBox="1">
                <a:spLocks noChangeArrowheads="1"/>
              </p:cNvSpPr>
              <p:nvPr/>
            </p:nvSpPr>
            <p:spPr bwMode="auto">
              <a:xfrm>
                <a:off x="1566156" y="4617363"/>
                <a:ext cx="1979465" cy="56791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spcBef>
                    <a:spcPct val="500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altLang="zh-CN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  <m:sSubSup>
                        <m:sSubSupPr>
                          <m:ctrlPr>
                            <a:rPr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</m:oMath>
                  </m:oMathPara>
                </a14:m>
                <a:endParaRPr kumimoji="1" lang="en-US" altLang="zh-CN" sz="2800" i="1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</a:endParaRPr>
              </a:p>
            </p:txBody>
          </p:sp>
        </mc:Choice>
        <mc:Fallback xmlns="">
          <p:sp>
            <p:nvSpPr>
              <p:cNvPr id="91" name="Text Box 2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6156" y="4617363"/>
                <a:ext cx="1979465" cy="567912"/>
              </a:xfrm>
              <a:prstGeom prst="rect">
                <a:avLst/>
              </a:prstGeom>
              <a:blipFill rotWithShape="1">
                <a:blip r:embed="rId9"/>
                <a:stretch>
                  <a:fillRect l="-12" t="-7652" r="21" b="88"/>
                </a:stretch>
              </a:blipFill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 Box 202"/>
              <p:cNvSpPr txBox="1">
                <a:spLocks noChangeArrowheads="1"/>
              </p:cNvSpPr>
              <p:nvPr/>
            </p:nvSpPr>
            <p:spPr bwMode="auto">
              <a:xfrm>
                <a:off x="1568429" y="5206494"/>
                <a:ext cx="1979465" cy="52232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spcBef>
                    <a:spcPct val="500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</m:oMath>
                  </m:oMathPara>
                </a14:m>
                <a:endParaRPr kumimoji="1" lang="en-US" altLang="zh-CN" sz="2800" i="1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</a:endParaRPr>
              </a:p>
            </p:txBody>
          </p:sp>
        </mc:Choice>
        <mc:Fallback xmlns="">
          <p:sp>
            <p:nvSpPr>
              <p:cNvPr id="92" name="Text Box 2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8429" y="5206494"/>
                <a:ext cx="1979465" cy="522322"/>
              </a:xfrm>
              <a:prstGeom prst="rect">
                <a:avLst/>
              </a:prstGeom>
              <a:blipFill rotWithShape="1">
                <a:blip r:embed="rId10"/>
                <a:stretch>
                  <a:fillRect l="-31" t="-8292" r="8" b="92"/>
                </a:stretch>
              </a:blipFill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 Box 202"/>
              <p:cNvSpPr txBox="1">
                <a:spLocks noChangeArrowheads="1"/>
              </p:cNvSpPr>
              <p:nvPr/>
            </p:nvSpPr>
            <p:spPr bwMode="auto">
              <a:xfrm>
                <a:off x="1584353" y="5686444"/>
                <a:ext cx="2654892" cy="51328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spcBef>
                    <a:spcPct val="500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kumimoji="1" lang="en-US" altLang="zh-CN" sz="2800" b="1" i="1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</a:endParaRPr>
              </a:p>
            </p:txBody>
          </p:sp>
        </mc:Choice>
        <mc:Fallback xmlns="">
          <p:sp>
            <p:nvSpPr>
              <p:cNvPr id="93" name="Text Box 2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84353" y="5686444"/>
                <a:ext cx="2654892" cy="513282"/>
              </a:xfrm>
              <a:prstGeom prst="rect">
                <a:avLst/>
              </a:prstGeom>
              <a:blipFill rotWithShape="1">
                <a:blip r:embed="rId11"/>
                <a:stretch>
                  <a:fillRect l="-1" t="-8416" r="23" b="43"/>
                </a:stretch>
              </a:blipFill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2734891" y="184809"/>
            <a:ext cx="6193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方法一：由激励表求驱动方程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-3088" y="189468"/>
            <a:ext cx="7623089" cy="53340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方法二：直接从次态求驱动方程</a:t>
            </a:r>
          </a:p>
        </p:txBody>
      </p:sp>
      <p:grpSp>
        <p:nvGrpSpPr>
          <p:cNvPr id="3" name="Group 38"/>
          <p:cNvGrpSpPr/>
          <p:nvPr/>
        </p:nvGrpSpPr>
        <p:grpSpPr bwMode="auto">
          <a:xfrm>
            <a:off x="407990" y="668955"/>
            <a:ext cx="2746377" cy="1992312"/>
            <a:chOff x="257" y="733"/>
            <a:chExt cx="1730" cy="1255"/>
          </a:xfrm>
        </p:grpSpPr>
        <p:grpSp>
          <p:nvGrpSpPr>
            <p:cNvPr id="4" name="Group 4"/>
            <p:cNvGrpSpPr/>
            <p:nvPr/>
          </p:nvGrpSpPr>
          <p:grpSpPr bwMode="auto">
            <a:xfrm>
              <a:off x="257" y="733"/>
              <a:ext cx="1730" cy="1255"/>
              <a:chOff x="3104" y="507"/>
              <a:chExt cx="1730" cy="1255"/>
            </a:xfrm>
          </p:grpSpPr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4493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" name="Rectangle 6"/>
              <p:cNvSpPr>
                <a:spLocks noChangeArrowheads="1"/>
              </p:cNvSpPr>
              <p:nvPr/>
            </p:nvSpPr>
            <p:spPr bwMode="auto">
              <a:xfrm>
                <a:off x="4208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endParaRPr>
              </a:p>
            </p:txBody>
          </p:sp>
          <p:sp>
            <p:nvSpPr>
              <p:cNvPr id="11" name="Rectangle 7"/>
              <p:cNvSpPr>
                <a:spLocks noChangeArrowheads="1"/>
              </p:cNvSpPr>
              <p:nvPr/>
            </p:nvSpPr>
            <p:spPr bwMode="auto">
              <a:xfrm>
                <a:off x="3922" y="1411"/>
                <a:ext cx="286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>
                <a:off x="3637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Rectangle 9"/>
              <p:cNvSpPr>
                <a:spLocks noChangeArrowheads="1"/>
              </p:cNvSpPr>
              <p:nvPr/>
            </p:nvSpPr>
            <p:spPr bwMode="auto">
              <a:xfrm>
                <a:off x="4493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4208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Rectangle 11"/>
              <p:cNvSpPr>
                <a:spLocks noChangeArrowheads="1"/>
              </p:cNvSpPr>
              <p:nvPr/>
            </p:nvSpPr>
            <p:spPr bwMode="auto">
              <a:xfrm>
                <a:off x="3922" y="1060"/>
                <a:ext cx="286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Rectangle 12"/>
              <p:cNvSpPr>
                <a:spLocks noChangeArrowheads="1"/>
              </p:cNvSpPr>
              <p:nvPr/>
            </p:nvSpPr>
            <p:spPr bwMode="auto">
              <a:xfrm>
                <a:off x="3637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3637" y="1060"/>
                <a:ext cx="114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3637" y="1411"/>
                <a:ext cx="114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3637" y="1762"/>
                <a:ext cx="114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3637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3922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4208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Line 19"/>
              <p:cNvSpPr>
                <a:spLocks noChangeShapeType="1"/>
              </p:cNvSpPr>
              <p:nvPr/>
            </p:nvSpPr>
            <p:spPr bwMode="auto">
              <a:xfrm>
                <a:off x="4493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Line 20"/>
              <p:cNvSpPr>
                <a:spLocks noChangeShapeType="1"/>
              </p:cNvSpPr>
              <p:nvPr/>
            </p:nvSpPr>
            <p:spPr bwMode="auto">
              <a:xfrm>
                <a:off x="4778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Line 21"/>
              <p:cNvSpPr>
                <a:spLocks noChangeShapeType="1"/>
              </p:cNvSpPr>
              <p:nvPr/>
            </p:nvSpPr>
            <p:spPr bwMode="auto">
              <a:xfrm flipH="1" flipV="1">
                <a:off x="3230" y="655"/>
                <a:ext cx="407" cy="40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" y="829"/>
                    <a:ext cx="474" cy="288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3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lvl="0" eaLnBrk="1" hangingPunct="1">
                      <a:spcBef>
                        <a:spcPct val="50000"/>
                      </a:spcBef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oMath>
                      </m:oMathPara>
                    </a14:m>
                    <a:endParaRPr kumimoji="1" lang="en-US" altLang="zh-CN" sz="24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6" name="Text 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104" y="829"/>
                    <a:ext cx="474" cy="288"/>
                  </a:xfrm>
                  <a:prstGeom prst="rect">
                    <a:avLst/>
                  </a:prstGeom>
                  <a:blipFill rotWithShape="1">
                    <a:blip r:embed="rId2"/>
                  </a:blipFill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13" y="507"/>
                    <a:ext cx="474" cy="286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3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lvl="0" eaLnBrk="1" hangingPunct="1">
                      <a:spcBef>
                        <a:spcPct val="50000"/>
                      </a:spcBef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</m:oMath>
                      </m:oMathPara>
                    </a14:m>
                    <a:endParaRPr kumimoji="1" lang="en-US" altLang="zh-CN" sz="24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7" name="Text 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13" y="507"/>
                    <a:ext cx="474" cy="286"/>
                  </a:xfrm>
                  <a:prstGeom prst="rect">
                    <a:avLst/>
                  </a:prstGeom>
                  <a:blipFill rotWithShape="1">
                    <a:blip r:embed="rId3"/>
                  </a:blipFill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87" y="655"/>
                    <a:ext cx="474" cy="288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3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lvl="0" eaLnBrk="1" hangingPunct="1">
                      <a:spcBef>
                        <a:spcPct val="50000"/>
                      </a:spcBef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oMath>
                      </m:oMathPara>
                    </a14:m>
                    <a:endParaRPr kumimoji="1" lang="en-US" altLang="zh-CN" sz="24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8" name="Text 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387" y="655"/>
                    <a:ext cx="474" cy="288"/>
                  </a:xfrm>
                  <a:prstGeom prst="rect">
                    <a:avLst/>
                  </a:prstGeom>
                  <a:blipFill rotWithShape="1">
                    <a:blip r:embed="rId4"/>
                  </a:blipFill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Text Box 25"/>
              <p:cNvSpPr txBox="1">
                <a:spLocks noChangeArrowheads="1"/>
              </p:cNvSpPr>
              <p:nvPr/>
            </p:nvSpPr>
            <p:spPr bwMode="auto">
              <a:xfrm>
                <a:off x="3603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00</a:t>
                </a:r>
              </a:p>
            </p:txBody>
          </p:sp>
          <p:sp>
            <p:nvSpPr>
              <p:cNvPr id="30" name="Text Box 26"/>
              <p:cNvSpPr txBox="1">
                <a:spLocks noChangeArrowheads="1"/>
              </p:cNvSpPr>
              <p:nvPr/>
            </p:nvSpPr>
            <p:spPr bwMode="auto">
              <a:xfrm>
                <a:off x="3897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01</a:t>
                </a:r>
              </a:p>
            </p:txBody>
          </p:sp>
          <p:sp>
            <p:nvSpPr>
              <p:cNvPr id="31" name="Text Box 27"/>
              <p:cNvSpPr txBox="1">
                <a:spLocks noChangeArrowheads="1"/>
              </p:cNvSpPr>
              <p:nvPr/>
            </p:nvSpPr>
            <p:spPr bwMode="auto">
              <a:xfrm>
                <a:off x="4191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11</a:t>
                </a:r>
              </a:p>
            </p:txBody>
          </p:sp>
          <p:sp>
            <p:nvSpPr>
              <p:cNvPr id="32" name="Text Box 28"/>
              <p:cNvSpPr txBox="1">
                <a:spLocks noChangeArrowheads="1"/>
              </p:cNvSpPr>
              <p:nvPr/>
            </p:nvSpPr>
            <p:spPr bwMode="auto">
              <a:xfrm>
                <a:off x="4473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10</a:t>
                </a:r>
              </a:p>
            </p:txBody>
          </p:sp>
          <p:sp>
            <p:nvSpPr>
              <p:cNvPr id="33" name="Text Box 29"/>
              <p:cNvSpPr txBox="1">
                <a:spLocks noChangeArrowheads="1"/>
              </p:cNvSpPr>
              <p:nvPr/>
            </p:nvSpPr>
            <p:spPr bwMode="auto">
              <a:xfrm>
                <a:off x="3434" y="1096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</a:t>
                </a:r>
              </a:p>
            </p:txBody>
          </p:sp>
          <p:sp>
            <p:nvSpPr>
              <p:cNvPr id="34" name="Text Box 30"/>
              <p:cNvSpPr txBox="1">
                <a:spLocks noChangeArrowheads="1"/>
              </p:cNvSpPr>
              <p:nvPr/>
            </p:nvSpPr>
            <p:spPr bwMode="auto">
              <a:xfrm>
                <a:off x="3435" y="1446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</p:grpSp>
        <p:sp>
          <p:nvSpPr>
            <p:cNvPr id="5" name="Text Box 32"/>
            <p:cNvSpPr txBox="1">
              <a:spLocks noChangeArrowheads="1"/>
            </p:cNvSpPr>
            <p:nvPr/>
          </p:nvSpPr>
          <p:spPr bwMode="auto">
            <a:xfrm>
              <a:off x="1389" y="1322"/>
              <a:ext cx="271" cy="288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6" name="Text Box 33"/>
            <p:cNvSpPr txBox="1">
              <a:spLocks noChangeArrowheads="1"/>
            </p:cNvSpPr>
            <p:nvPr/>
          </p:nvSpPr>
          <p:spPr bwMode="auto">
            <a:xfrm>
              <a:off x="825" y="1672"/>
              <a:ext cx="271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7" name="Text Box 34"/>
            <p:cNvSpPr txBox="1">
              <a:spLocks noChangeArrowheads="1"/>
            </p:cNvSpPr>
            <p:nvPr/>
          </p:nvSpPr>
          <p:spPr bwMode="auto">
            <a:xfrm>
              <a:off x="1389" y="1671"/>
              <a:ext cx="261" cy="288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8" name="Text Box 35"/>
            <p:cNvSpPr txBox="1">
              <a:spLocks noChangeArrowheads="1"/>
            </p:cNvSpPr>
            <p:nvPr/>
          </p:nvSpPr>
          <p:spPr bwMode="auto">
            <a:xfrm>
              <a:off x="1683" y="1671"/>
              <a:ext cx="261" cy="288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</a:t>
              </a:r>
            </a:p>
          </p:txBody>
        </p:sp>
      </p:grpSp>
      <p:sp>
        <p:nvSpPr>
          <p:cNvPr id="35" name="Oval 39"/>
          <p:cNvSpPr>
            <a:spLocks noChangeArrowheads="1"/>
          </p:cNvSpPr>
          <p:nvPr/>
        </p:nvSpPr>
        <p:spPr bwMode="auto">
          <a:xfrm>
            <a:off x="2189163" y="1638917"/>
            <a:ext cx="393700" cy="393700"/>
          </a:xfrm>
          <a:prstGeom prst="ellipse">
            <a:avLst/>
          </a:prstGeom>
          <a:noFill/>
          <a:ln w="19050">
            <a:solidFill>
              <a:srgbClr val="00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6" name="Group 42"/>
          <p:cNvGrpSpPr/>
          <p:nvPr/>
        </p:nvGrpSpPr>
        <p:grpSpPr bwMode="auto">
          <a:xfrm>
            <a:off x="1255713" y="2194542"/>
            <a:ext cx="1792287" cy="377825"/>
            <a:chOff x="791" y="1513"/>
            <a:chExt cx="1129" cy="238"/>
          </a:xfrm>
        </p:grpSpPr>
        <p:sp>
          <p:nvSpPr>
            <p:cNvPr id="37" name="AutoShape 40"/>
            <p:cNvSpPr>
              <a:spLocks noChangeArrowheads="1"/>
            </p:cNvSpPr>
            <p:nvPr/>
          </p:nvSpPr>
          <p:spPr bwMode="auto">
            <a:xfrm>
              <a:off x="791" y="1513"/>
              <a:ext cx="192" cy="238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AutoShape 41"/>
            <p:cNvSpPr>
              <a:spLocks noChangeArrowheads="1"/>
            </p:cNvSpPr>
            <p:nvPr/>
          </p:nvSpPr>
          <p:spPr bwMode="auto">
            <a:xfrm>
              <a:off x="1728" y="1513"/>
              <a:ext cx="192" cy="238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9" name="Group 80"/>
          <p:cNvGrpSpPr/>
          <p:nvPr/>
        </p:nvGrpSpPr>
        <p:grpSpPr bwMode="auto">
          <a:xfrm>
            <a:off x="4592641" y="697530"/>
            <a:ext cx="2774953" cy="2006601"/>
            <a:chOff x="2893" y="625"/>
            <a:chExt cx="1748" cy="1264"/>
          </a:xfrm>
        </p:grpSpPr>
        <p:grpSp>
          <p:nvGrpSpPr>
            <p:cNvPr id="40" name="Group 51"/>
            <p:cNvGrpSpPr/>
            <p:nvPr/>
          </p:nvGrpSpPr>
          <p:grpSpPr bwMode="auto">
            <a:xfrm>
              <a:off x="2893" y="625"/>
              <a:ext cx="1748" cy="1264"/>
              <a:chOff x="3086" y="498"/>
              <a:chExt cx="1748" cy="1264"/>
            </a:xfrm>
          </p:grpSpPr>
          <p:sp>
            <p:nvSpPr>
              <p:cNvPr id="43" name="Rectangle 52"/>
              <p:cNvSpPr>
                <a:spLocks noChangeArrowheads="1"/>
              </p:cNvSpPr>
              <p:nvPr/>
            </p:nvSpPr>
            <p:spPr bwMode="auto">
              <a:xfrm>
                <a:off x="4493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</a:t>
                </a:r>
              </a:p>
            </p:txBody>
          </p:sp>
          <p:sp>
            <p:nvSpPr>
              <p:cNvPr id="44" name="Rectangle 53"/>
              <p:cNvSpPr>
                <a:spLocks noChangeArrowheads="1"/>
              </p:cNvSpPr>
              <p:nvPr/>
            </p:nvSpPr>
            <p:spPr bwMode="auto">
              <a:xfrm>
                <a:off x="4208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</a:t>
                </a:r>
              </a:p>
            </p:txBody>
          </p:sp>
          <p:sp>
            <p:nvSpPr>
              <p:cNvPr id="45" name="Rectangle 54"/>
              <p:cNvSpPr>
                <a:spLocks noChangeArrowheads="1"/>
              </p:cNvSpPr>
              <p:nvPr/>
            </p:nvSpPr>
            <p:spPr bwMode="auto">
              <a:xfrm>
                <a:off x="3922" y="1411"/>
                <a:ext cx="286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Rectangle 55"/>
              <p:cNvSpPr>
                <a:spLocks noChangeArrowheads="1"/>
              </p:cNvSpPr>
              <p:nvPr/>
            </p:nvSpPr>
            <p:spPr bwMode="auto">
              <a:xfrm>
                <a:off x="3637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" name="Rectangle 56"/>
              <p:cNvSpPr>
                <a:spLocks noChangeArrowheads="1"/>
              </p:cNvSpPr>
              <p:nvPr/>
            </p:nvSpPr>
            <p:spPr bwMode="auto">
              <a:xfrm>
                <a:off x="4493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48" name="Rectangle 57"/>
              <p:cNvSpPr>
                <a:spLocks noChangeArrowheads="1"/>
              </p:cNvSpPr>
              <p:nvPr/>
            </p:nvSpPr>
            <p:spPr bwMode="auto">
              <a:xfrm>
                <a:off x="4208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Rectangle 58"/>
              <p:cNvSpPr>
                <a:spLocks noChangeArrowheads="1"/>
              </p:cNvSpPr>
              <p:nvPr/>
            </p:nvSpPr>
            <p:spPr bwMode="auto">
              <a:xfrm>
                <a:off x="3922" y="1060"/>
                <a:ext cx="286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50" name="Rectangle 59"/>
              <p:cNvSpPr>
                <a:spLocks noChangeArrowheads="1"/>
              </p:cNvSpPr>
              <p:nvPr/>
            </p:nvSpPr>
            <p:spPr bwMode="auto">
              <a:xfrm>
                <a:off x="3637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1" name="Line 60"/>
              <p:cNvSpPr>
                <a:spLocks noChangeShapeType="1"/>
              </p:cNvSpPr>
              <p:nvPr/>
            </p:nvSpPr>
            <p:spPr bwMode="auto">
              <a:xfrm>
                <a:off x="3637" y="1060"/>
                <a:ext cx="114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2" name="Line 61"/>
              <p:cNvSpPr>
                <a:spLocks noChangeShapeType="1"/>
              </p:cNvSpPr>
              <p:nvPr/>
            </p:nvSpPr>
            <p:spPr bwMode="auto">
              <a:xfrm>
                <a:off x="3637" y="1411"/>
                <a:ext cx="114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Line 62"/>
              <p:cNvSpPr>
                <a:spLocks noChangeShapeType="1"/>
              </p:cNvSpPr>
              <p:nvPr/>
            </p:nvSpPr>
            <p:spPr bwMode="auto">
              <a:xfrm>
                <a:off x="3637" y="1762"/>
                <a:ext cx="114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Line 63"/>
              <p:cNvSpPr>
                <a:spLocks noChangeShapeType="1"/>
              </p:cNvSpPr>
              <p:nvPr/>
            </p:nvSpPr>
            <p:spPr bwMode="auto">
              <a:xfrm>
                <a:off x="3637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Line 64"/>
              <p:cNvSpPr>
                <a:spLocks noChangeShapeType="1"/>
              </p:cNvSpPr>
              <p:nvPr/>
            </p:nvSpPr>
            <p:spPr bwMode="auto">
              <a:xfrm>
                <a:off x="3922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Line 65"/>
              <p:cNvSpPr>
                <a:spLocks noChangeShapeType="1"/>
              </p:cNvSpPr>
              <p:nvPr/>
            </p:nvSpPr>
            <p:spPr bwMode="auto">
              <a:xfrm>
                <a:off x="4208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Line 66"/>
              <p:cNvSpPr>
                <a:spLocks noChangeShapeType="1"/>
              </p:cNvSpPr>
              <p:nvPr/>
            </p:nvSpPr>
            <p:spPr bwMode="auto">
              <a:xfrm>
                <a:off x="4493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Line 67"/>
              <p:cNvSpPr>
                <a:spLocks noChangeShapeType="1"/>
              </p:cNvSpPr>
              <p:nvPr/>
            </p:nvSpPr>
            <p:spPr bwMode="auto">
              <a:xfrm>
                <a:off x="4778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Line 68"/>
              <p:cNvSpPr>
                <a:spLocks noChangeShapeType="1"/>
              </p:cNvSpPr>
              <p:nvPr/>
            </p:nvSpPr>
            <p:spPr bwMode="auto">
              <a:xfrm flipH="1" flipV="1">
                <a:off x="3230" y="655"/>
                <a:ext cx="407" cy="40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 Box 6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86" y="802"/>
                    <a:ext cx="474" cy="288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3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lvl="0" eaLnBrk="1" hangingPunct="1">
                      <a:spcBef>
                        <a:spcPct val="50000"/>
                      </a:spcBef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oMath>
                      </m:oMathPara>
                    </a14:m>
                    <a:endParaRPr kumimoji="1" lang="en-US" altLang="zh-CN" sz="24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0" name="Text 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086" y="802"/>
                    <a:ext cx="474" cy="288"/>
                  </a:xfrm>
                  <a:prstGeom prst="rect">
                    <a:avLst/>
                  </a:prstGeom>
                  <a:blipFill rotWithShape="1">
                    <a:blip r:embed="rId2"/>
                  </a:blipFill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 Box 7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95" y="498"/>
                    <a:ext cx="474" cy="288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3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lvl="0" eaLnBrk="1" hangingPunct="1">
                      <a:spcBef>
                        <a:spcPct val="50000"/>
                      </a:spcBef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</m:oMath>
                      </m:oMathPara>
                    </a14:m>
                    <a:endParaRPr kumimoji="1" lang="en-US" altLang="zh-CN" sz="24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1" name="Text 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195" y="498"/>
                    <a:ext cx="474" cy="288"/>
                  </a:xfrm>
                  <a:prstGeom prst="rect">
                    <a:avLst/>
                  </a:prstGeom>
                  <a:blipFill rotWithShape="1">
                    <a:blip r:embed="rId5"/>
                  </a:blipFill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 Box 7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69" y="655"/>
                    <a:ext cx="474" cy="288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3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lvl="0" eaLnBrk="1" hangingPunct="1">
                      <a:spcBef>
                        <a:spcPct val="50000"/>
                      </a:spcBef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oMath>
                      </m:oMathPara>
                    </a14:m>
                    <a:endParaRPr kumimoji="1" lang="en-US" altLang="zh-CN" sz="24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2" name="Text 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369" y="655"/>
                    <a:ext cx="474" cy="288"/>
                  </a:xfrm>
                  <a:prstGeom prst="rect">
                    <a:avLst/>
                  </a:prstGeom>
                  <a:blipFill rotWithShape="1">
                    <a:blip r:embed="rId4"/>
                  </a:blipFill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Text Box 72"/>
              <p:cNvSpPr txBox="1">
                <a:spLocks noChangeArrowheads="1"/>
              </p:cNvSpPr>
              <p:nvPr/>
            </p:nvSpPr>
            <p:spPr bwMode="auto">
              <a:xfrm>
                <a:off x="3603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00</a:t>
                </a:r>
              </a:p>
            </p:txBody>
          </p:sp>
          <p:sp>
            <p:nvSpPr>
              <p:cNvPr id="64" name="Text Box 73"/>
              <p:cNvSpPr txBox="1">
                <a:spLocks noChangeArrowheads="1"/>
              </p:cNvSpPr>
              <p:nvPr/>
            </p:nvSpPr>
            <p:spPr bwMode="auto">
              <a:xfrm>
                <a:off x="3897" y="825"/>
                <a:ext cx="361" cy="288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01</a:t>
                </a:r>
              </a:p>
            </p:txBody>
          </p:sp>
          <p:sp>
            <p:nvSpPr>
              <p:cNvPr id="65" name="Text Box 74"/>
              <p:cNvSpPr txBox="1">
                <a:spLocks noChangeArrowheads="1"/>
              </p:cNvSpPr>
              <p:nvPr/>
            </p:nvSpPr>
            <p:spPr bwMode="auto">
              <a:xfrm>
                <a:off x="4191" y="825"/>
                <a:ext cx="361" cy="288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11</a:t>
                </a:r>
              </a:p>
            </p:txBody>
          </p:sp>
          <p:sp>
            <p:nvSpPr>
              <p:cNvPr id="66" name="Text Box 75"/>
              <p:cNvSpPr txBox="1">
                <a:spLocks noChangeArrowheads="1"/>
              </p:cNvSpPr>
              <p:nvPr/>
            </p:nvSpPr>
            <p:spPr bwMode="auto">
              <a:xfrm>
                <a:off x="4473" y="825"/>
                <a:ext cx="361" cy="288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10</a:t>
                </a:r>
              </a:p>
            </p:txBody>
          </p:sp>
          <p:sp>
            <p:nvSpPr>
              <p:cNvPr id="67" name="Text Box 76"/>
              <p:cNvSpPr txBox="1">
                <a:spLocks noChangeArrowheads="1"/>
              </p:cNvSpPr>
              <p:nvPr/>
            </p:nvSpPr>
            <p:spPr bwMode="auto">
              <a:xfrm>
                <a:off x="3434" y="1096"/>
                <a:ext cx="361" cy="288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</a:t>
                </a:r>
              </a:p>
            </p:txBody>
          </p:sp>
          <p:sp>
            <p:nvSpPr>
              <p:cNvPr id="68" name="Text Box 77"/>
              <p:cNvSpPr txBox="1">
                <a:spLocks noChangeArrowheads="1"/>
              </p:cNvSpPr>
              <p:nvPr/>
            </p:nvSpPr>
            <p:spPr bwMode="auto">
              <a:xfrm>
                <a:off x="3435" y="1446"/>
                <a:ext cx="361" cy="288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</p:grpSp>
        <p:sp>
          <p:nvSpPr>
            <p:cNvPr id="41" name="AutoShape 78"/>
            <p:cNvSpPr>
              <a:spLocks noChangeArrowheads="1"/>
            </p:cNvSpPr>
            <p:nvPr/>
          </p:nvSpPr>
          <p:spPr bwMode="auto">
            <a:xfrm>
              <a:off x="4359" y="1233"/>
              <a:ext cx="158" cy="587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Oval 79"/>
            <p:cNvSpPr>
              <a:spLocks noChangeArrowheads="1"/>
            </p:cNvSpPr>
            <p:nvPr/>
          </p:nvSpPr>
          <p:spPr bwMode="auto">
            <a:xfrm>
              <a:off x="3761" y="1222"/>
              <a:ext cx="203" cy="260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 Box 202"/>
              <p:cNvSpPr txBox="1">
                <a:spLocks noChangeArrowheads="1"/>
              </p:cNvSpPr>
              <p:nvPr/>
            </p:nvSpPr>
            <p:spPr bwMode="auto">
              <a:xfrm>
                <a:off x="334256" y="2831974"/>
                <a:ext cx="4258385" cy="56791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spcBef>
                    <a:spcPct val="500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altLang="zh-CN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altLang="zh-CN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  <m:sSubSup>
                        <m:sSubSupPr>
                          <m:ctrlPr>
                            <a:rPr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altLang="zh-CN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en-US" altLang="zh-CN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  <m:acc>
                        <m:accPr>
                          <m:chr m:val="̅"/>
                          <m:ctrlPr>
                            <a:rPr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altLang="zh-CN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kumimoji="1" lang="en-US" altLang="zh-CN" sz="2800" i="1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</a:endParaRPr>
              </a:p>
            </p:txBody>
          </p:sp>
        </mc:Choice>
        <mc:Fallback xmlns="">
          <p:sp>
            <p:nvSpPr>
              <p:cNvPr id="69" name="Text Box 2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256" y="2831974"/>
                <a:ext cx="4258385" cy="567912"/>
              </a:xfrm>
              <a:prstGeom prst="rect">
                <a:avLst/>
              </a:prstGeom>
              <a:blipFill rotWithShape="1">
                <a:blip r:embed="rId6"/>
                <a:stretch>
                  <a:fillRect l="-6" t="-7693" r="8" b="17"/>
                </a:stretch>
              </a:blipFill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 Box 202"/>
              <p:cNvSpPr txBox="1">
                <a:spLocks noChangeArrowheads="1"/>
              </p:cNvSpPr>
              <p:nvPr/>
            </p:nvSpPr>
            <p:spPr bwMode="auto">
              <a:xfrm>
                <a:off x="4779398" y="2802557"/>
                <a:ext cx="4258385" cy="56791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spcBef>
                    <a:spcPct val="500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altLang="zh-CN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altLang="zh-CN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  <m:sSubSup>
                        <m:sSubSupPr>
                          <m:ctrlPr>
                            <a:rPr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altLang="zh-CN" sz="2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altLang="zh-CN" sz="28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8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bSup>
                            </m:e>
                          </m:acc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en-US" altLang="zh-CN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  <m:acc>
                        <m:accPr>
                          <m:chr m:val="̅"/>
                          <m:ctrlPr>
                            <a:rPr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altLang="zh-CN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kumimoji="1" lang="en-US" altLang="zh-CN" sz="2800" i="1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</a:endParaRPr>
              </a:p>
            </p:txBody>
          </p:sp>
        </mc:Choice>
        <mc:Fallback xmlns="">
          <p:sp>
            <p:nvSpPr>
              <p:cNvPr id="70" name="Text Box 2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79398" y="2802557"/>
                <a:ext cx="4258385" cy="567912"/>
              </a:xfrm>
              <a:prstGeom prst="rect">
                <a:avLst/>
              </a:prstGeom>
              <a:blipFill rotWithShape="1">
                <a:blip r:embed="rId7"/>
                <a:stretch>
                  <a:fillRect l="-9" t="-7656" r="11" b="92"/>
                </a:stretch>
              </a:blipFill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 Box 202"/>
              <p:cNvSpPr txBox="1">
                <a:spLocks noChangeArrowheads="1"/>
              </p:cNvSpPr>
              <p:nvPr/>
            </p:nvSpPr>
            <p:spPr bwMode="auto">
              <a:xfrm>
                <a:off x="2570808" y="3418513"/>
                <a:ext cx="4258385" cy="54200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spcBef>
                    <a:spcPct val="500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dirty="0" smtClean="0">
                              <a:solidFill>
                                <a:srgbClr val="1F08F8"/>
                              </a:solidFill>
                              <a:latin typeface="Cambria Math" panose="02040503050406030204"/>
                            </a:rPr>
                          </m:ctrlPr>
                        </m:sSupPr>
                        <m:e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2800" b="1" i="1" dirty="0">
                          <a:solidFill>
                            <a:srgbClr val="1F08F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dirty="0" smtClean="0">
                          <a:solidFill>
                            <a:srgbClr val="1F08F8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altLang="zh-CN" sz="2800" b="1" i="1" dirty="0" smtClean="0">
                          <a:solidFill>
                            <a:srgbClr val="1F08F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̅"/>
                          <m:ctrlPr>
                            <a:rPr lang="en-US" altLang="zh-CN" sz="2800" i="1" dirty="0" smtClean="0">
                              <a:solidFill>
                                <a:srgbClr val="1F08F8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800" i="1" dirty="0">
                                  <a:solidFill>
                                    <a:srgbClr val="1F08F8"/>
                                  </a:solidFill>
                                  <a:latin typeface="Cambria Math" panose="02040503050406030204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dirty="0">
                                  <a:solidFill>
                                    <a:srgbClr val="1F08F8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altLang="zh-CN" sz="2800" b="1" i="1" dirty="0">
                                  <a:solidFill>
                                    <a:srgbClr val="1F08F8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acc>
                      <m:r>
                        <a:rPr lang="en-US" altLang="zh-CN" sz="2800" b="1" i="1" dirty="0">
                          <a:solidFill>
                            <a:srgbClr val="1F08F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800" i="1" dirty="0">
                              <a:solidFill>
                                <a:srgbClr val="1F08F8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acc>
                      <m:r>
                        <a:rPr lang="en-US" altLang="zh-CN" sz="2800" i="1" dirty="0">
                          <a:solidFill>
                            <a:srgbClr val="1F08F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2800" i="1" dirty="0">
                              <a:solidFill>
                                <a:srgbClr val="1F08F8"/>
                              </a:solidFill>
                              <a:latin typeface="Cambria Math" panose="02040503050406030204"/>
                            </a:rPr>
                          </m:ctrlPr>
                        </m:sSupPr>
                        <m:e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kumimoji="1" lang="en-US" altLang="zh-CN" sz="2800" i="1" u="none" strike="noStrike" kern="1200" cap="none" spc="0" normalizeH="0" baseline="30000" noProof="0" dirty="0">
                  <a:ln>
                    <a:noFill/>
                  </a:ln>
                  <a:solidFill>
                    <a:srgbClr val="1F08F8"/>
                  </a:solidFill>
                  <a:uLnTx/>
                  <a:uFillTx/>
                </a:endParaRPr>
              </a:p>
            </p:txBody>
          </p:sp>
        </mc:Choice>
        <mc:Fallback xmlns="">
          <p:sp>
            <p:nvSpPr>
              <p:cNvPr id="76" name="Text Box 2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0808" y="3418513"/>
                <a:ext cx="4258385" cy="542008"/>
              </a:xfrm>
              <a:prstGeom prst="rect">
                <a:avLst/>
              </a:prstGeom>
              <a:blipFill rotWithShape="1">
                <a:blip r:embed="rId8"/>
                <a:stretch>
                  <a:fillRect l="-8" t="-8023" r="9" b="5"/>
                </a:stretch>
              </a:blipFill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 Box 202"/>
              <p:cNvSpPr txBox="1">
                <a:spLocks noChangeArrowheads="1"/>
              </p:cNvSpPr>
              <p:nvPr/>
            </p:nvSpPr>
            <p:spPr bwMode="auto">
              <a:xfrm>
                <a:off x="270468" y="4234207"/>
                <a:ext cx="4258385" cy="52232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spcBef>
                    <a:spcPct val="500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 smtClean="0">
                              <a:solidFill>
                                <a:srgbClr val="1F08F8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 dirty="0">
                          <a:solidFill>
                            <a:srgbClr val="1F08F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 dirty="0">
                              <a:solidFill>
                                <a:srgbClr val="1F08F8"/>
                              </a:solidFill>
                              <a:latin typeface="Cambria Math" panose="02040503050406030204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sz="2800" i="1" dirty="0">
                                  <a:solidFill>
                                    <a:srgbClr val="1F08F8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 dirty="0">
                                  <a:solidFill>
                                    <a:srgbClr val="1F08F8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altLang="zh-CN" sz="2800" b="1" i="1" dirty="0">
                                  <a:solidFill>
                                    <a:srgbClr val="1F08F8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800" b="1" i="1" dirty="0">
                                  <a:solidFill>
                                    <a:srgbClr val="1F08F8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zh-CN" altLang="en-US" sz="2800" b="1" i="1" dirty="0">
                          <a:solidFill>
                            <a:srgbClr val="1F08F8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en-US" altLang="zh-CN" sz="2800" i="1" dirty="0">
                              <a:solidFill>
                                <a:srgbClr val="1F08F8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sz="2800" b="1" i="1" dirty="0" smtClean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 dirty="0">
                          <a:solidFill>
                            <a:srgbClr val="1F08F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 dirty="0">
                              <a:solidFill>
                                <a:srgbClr val="1F08F8"/>
                              </a:solidFill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</m:oMath>
                  </m:oMathPara>
                </a14:m>
                <a:endParaRPr kumimoji="1" lang="en-US" altLang="zh-CN" sz="2800" i="1" u="none" strike="noStrike" kern="1200" cap="none" spc="0" normalizeH="0" baseline="30000" noProof="0" dirty="0">
                  <a:ln>
                    <a:noFill/>
                  </a:ln>
                  <a:solidFill>
                    <a:srgbClr val="1F08F8"/>
                  </a:solidFill>
                  <a:uLnTx/>
                  <a:uFillTx/>
                </a:endParaRPr>
              </a:p>
            </p:txBody>
          </p:sp>
        </mc:Choice>
        <mc:Fallback xmlns="">
          <p:sp>
            <p:nvSpPr>
              <p:cNvPr id="77" name="Text Box 2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0468" y="4234207"/>
                <a:ext cx="4258385" cy="522322"/>
              </a:xfrm>
              <a:prstGeom prst="rect">
                <a:avLst/>
              </a:prstGeom>
              <a:blipFill rotWithShape="1">
                <a:blip r:embed="rId9"/>
                <a:stretch>
                  <a:fillRect l="-14" t="-8272" r="1" b="73"/>
                </a:stretch>
              </a:blipFill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直接箭头连接符 78"/>
          <p:cNvCxnSpPr/>
          <p:nvPr/>
        </p:nvCxnSpPr>
        <p:spPr bwMode="auto">
          <a:xfrm flipH="1">
            <a:off x="2895600" y="3954650"/>
            <a:ext cx="1243869" cy="244262"/>
          </a:xfrm>
          <a:prstGeom prst="straightConnector1">
            <a:avLst/>
          </a:prstGeom>
          <a:noFill/>
          <a:ln w="28575" cap="flat" cmpd="sng" algn="ctr">
            <a:solidFill>
              <a:srgbClr val="1F08F8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 Box 202"/>
              <p:cNvSpPr txBox="1">
                <a:spLocks noChangeArrowheads="1"/>
              </p:cNvSpPr>
              <p:nvPr/>
            </p:nvSpPr>
            <p:spPr bwMode="auto">
              <a:xfrm>
                <a:off x="4940207" y="4195063"/>
                <a:ext cx="3835304" cy="56791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spcBef>
                    <a:spcPct val="500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 smtClean="0">
                              <a:solidFill>
                                <a:srgbClr val="1F08F8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zh-CN" sz="2800" b="1" i="1" dirty="0" smtClean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dirty="0">
                          <a:solidFill>
                            <a:srgbClr val="1F08F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800" i="1" dirty="0">
                              <a:solidFill>
                                <a:srgbClr val="1F08F8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altLang="zh-CN" sz="2800" i="1" dirty="0">
                                  <a:solidFill>
                                    <a:srgbClr val="1F08F8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 dirty="0">
                                  <a:solidFill>
                                    <a:srgbClr val="1F08F8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altLang="zh-CN" sz="2800" b="1" i="1" dirty="0">
                                  <a:solidFill>
                                    <a:srgbClr val="1F08F8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800" b="1" i="1" dirty="0">
                                  <a:solidFill>
                                    <a:srgbClr val="1F08F8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  <m:sSubSup>
                        <m:sSubSupPr>
                          <m:ctrlPr>
                            <a:rPr lang="en-US" altLang="zh-CN" sz="2800" i="1" dirty="0">
                              <a:solidFill>
                                <a:srgbClr val="1F08F8"/>
                              </a:solidFill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zh-CN" altLang="en-US" sz="2800" b="1" i="1" dirty="0">
                          <a:solidFill>
                            <a:srgbClr val="1F08F8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en-US" altLang="zh-CN" sz="2800" i="1" dirty="0">
                              <a:solidFill>
                                <a:srgbClr val="1F08F8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sz="2800" b="1" i="1" dirty="0" smtClean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2800" b="1" i="1" dirty="0" smtClean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dirty="0">
                          <a:solidFill>
                            <a:srgbClr val="1F08F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 dirty="0">
                              <a:solidFill>
                                <a:srgbClr val="1F08F8"/>
                              </a:solidFill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</m:oMath>
                  </m:oMathPara>
                </a14:m>
                <a:endParaRPr kumimoji="1" lang="en-US" altLang="zh-CN" sz="2800" i="1" u="none" strike="noStrike" kern="1200" cap="none" spc="0" normalizeH="0" baseline="30000" noProof="0" dirty="0">
                  <a:ln>
                    <a:noFill/>
                  </a:ln>
                  <a:solidFill>
                    <a:srgbClr val="1F08F8"/>
                  </a:solidFill>
                  <a:uLnTx/>
                  <a:uFillTx/>
                </a:endParaRPr>
              </a:p>
            </p:txBody>
          </p:sp>
        </mc:Choice>
        <mc:Fallback xmlns="">
          <p:sp>
            <p:nvSpPr>
              <p:cNvPr id="80" name="Text Box 2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0207" y="4195063"/>
                <a:ext cx="3835304" cy="567912"/>
              </a:xfrm>
              <a:prstGeom prst="rect">
                <a:avLst/>
              </a:prstGeom>
              <a:blipFill rotWithShape="1">
                <a:blip r:embed="rId10"/>
                <a:stretch>
                  <a:fillRect l="-14" t="-7648" r="12" b="84"/>
                </a:stretch>
              </a:blipFill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接箭头连接符 81"/>
          <p:cNvCxnSpPr/>
          <p:nvPr/>
        </p:nvCxnSpPr>
        <p:spPr bwMode="auto">
          <a:xfrm flipH="1">
            <a:off x="6030169" y="3333964"/>
            <a:ext cx="1337425" cy="792859"/>
          </a:xfrm>
          <a:prstGeom prst="straightConnector1">
            <a:avLst/>
          </a:prstGeom>
          <a:noFill/>
          <a:ln w="28575" cap="flat" cmpd="sng" algn="ctr">
            <a:solidFill>
              <a:srgbClr val="1F08F8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3" name="Group 92"/>
          <p:cNvGrpSpPr/>
          <p:nvPr/>
        </p:nvGrpSpPr>
        <p:grpSpPr bwMode="auto">
          <a:xfrm>
            <a:off x="190498" y="4716971"/>
            <a:ext cx="2874969" cy="2049465"/>
            <a:chOff x="2006" y="2573"/>
            <a:chExt cx="1811" cy="1291"/>
          </a:xfrm>
        </p:grpSpPr>
        <p:grpSp>
          <p:nvGrpSpPr>
            <p:cNvPr id="84" name="Group 93"/>
            <p:cNvGrpSpPr/>
            <p:nvPr/>
          </p:nvGrpSpPr>
          <p:grpSpPr bwMode="auto">
            <a:xfrm>
              <a:off x="2006" y="2573"/>
              <a:ext cx="1811" cy="1291"/>
              <a:chOff x="3023" y="471"/>
              <a:chExt cx="1811" cy="1291"/>
            </a:xfrm>
          </p:grpSpPr>
          <p:sp>
            <p:nvSpPr>
              <p:cNvPr id="87" name="Rectangle 94"/>
              <p:cNvSpPr>
                <a:spLocks noChangeArrowheads="1"/>
              </p:cNvSpPr>
              <p:nvPr/>
            </p:nvSpPr>
            <p:spPr bwMode="auto">
              <a:xfrm>
                <a:off x="4493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</a:t>
                </a:r>
              </a:p>
            </p:txBody>
          </p:sp>
          <p:sp>
            <p:nvSpPr>
              <p:cNvPr id="88" name="Rectangle 95"/>
              <p:cNvSpPr>
                <a:spLocks noChangeArrowheads="1"/>
              </p:cNvSpPr>
              <p:nvPr/>
            </p:nvSpPr>
            <p:spPr bwMode="auto">
              <a:xfrm>
                <a:off x="4208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</a:t>
                </a:r>
              </a:p>
            </p:txBody>
          </p:sp>
          <p:sp>
            <p:nvSpPr>
              <p:cNvPr id="89" name="Rectangle 96"/>
              <p:cNvSpPr>
                <a:spLocks noChangeArrowheads="1"/>
              </p:cNvSpPr>
              <p:nvPr/>
            </p:nvSpPr>
            <p:spPr bwMode="auto">
              <a:xfrm>
                <a:off x="3922" y="1411"/>
                <a:ext cx="286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" name="Rectangle 97"/>
              <p:cNvSpPr>
                <a:spLocks noChangeArrowheads="1"/>
              </p:cNvSpPr>
              <p:nvPr/>
            </p:nvSpPr>
            <p:spPr bwMode="auto">
              <a:xfrm>
                <a:off x="3637" y="1411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91" name="Rectangle 98"/>
              <p:cNvSpPr>
                <a:spLocks noChangeArrowheads="1"/>
              </p:cNvSpPr>
              <p:nvPr/>
            </p:nvSpPr>
            <p:spPr bwMode="auto">
              <a:xfrm>
                <a:off x="4493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92" name="Rectangle 99"/>
              <p:cNvSpPr>
                <a:spLocks noChangeArrowheads="1"/>
              </p:cNvSpPr>
              <p:nvPr/>
            </p:nvSpPr>
            <p:spPr bwMode="auto">
              <a:xfrm>
                <a:off x="4208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3" name="Rectangle 100"/>
              <p:cNvSpPr>
                <a:spLocks noChangeArrowheads="1"/>
              </p:cNvSpPr>
              <p:nvPr/>
            </p:nvSpPr>
            <p:spPr bwMode="auto">
              <a:xfrm>
                <a:off x="3922" y="1060"/>
                <a:ext cx="286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4" name="Rectangle 101"/>
              <p:cNvSpPr>
                <a:spLocks noChangeArrowheads="1"/>
              </p:cNvSpPr>
              <p:nvPr/>
            </p:nvSpPr>
            <p:spPr bwMode="auto">
              <a:xfrm>
                <a:off x="3637" y="1060"/>
                <a:ext cx="285" cy="351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95" name="Line 102"/>
              <p:cNvSpPr>
                <a:spLocks noChangeShapeType="1"/>
              </p:cNvSpPr>
              <p:nvPr/>
            </p:nvSpPr>
            <p:spPr bwMode="auto">
              <a:xfrm>
                <a:off x="3637" y="1060"/>
                <a:ext cx="114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6" name="Line 103"/>
              <p:cNvSpPr>
                <a:spLocks noChangeShapeType="1"/>
              </p:cNvSpPr>
              <p:nvPr/>
            </p:nvSpPr>
            <p:spPr bwMode="auto">
              <a:xfrm>
                <a:off x="3637" y="1411"/>
                <a:ext cx="114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7" name="Line 104"/>
              <p:cNvSpPr>
                <a:spLocks noChangeShapeType="1"/>
              </p:cNvSpPr>
              <p:nvPr/>
            </p:nvSpPr>
            <p:spPr bwMode="auto">
              <a:xfrm>
                <a:off x="3637" y="1762"/>
                <a:ext cx="114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8" name="Line 105"/>
              <p:cNvSpPr>
                <a:spLocks noChangeShapeType="1"/>
              </p:cNvSpPr>
              <p:nvPr/>
            </p:nvSpPr>
            <p:spPr bwMode="auto">
              <a:xfrm>
                <a:off x="3637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9" name="Line 106"/>
              <p:cNvSpPr>
                <a:spLocks noChangeShapeType="1"/>
              </p:cNvSpPr>
              <p:nvPr/>
            </p:nvSpPr>
            <p:spPr bwMode="auto">
              <a:xfrm>
                <a:off x="3922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0" name="Line 107"/>
              <p:cNvSpPr>
                <a:spLocks noChangeShapeType="1"/>
              </p:cNvSpPr>
              <p:nvPr/>
            </p:nvSpPr>
            <p:spPr bwMode="auto">
              <a:xfrm>
                <a:off x="4208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1" name="Line 108"/>
              <p:cNvSpPr>
                <a:spLocks noChangeShapeType="1"/>
              </p:cNvSpPr>
              <p:nvPr/>
            </p:nvSpPr>
            <p:spPr bwMode="auto">
              <a:xfrm>
                <a:off x="4493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2" name="Line 109"/>
              <p:cNvSpPr>
                <a:spLocks noChangeShapeType="1"/>
              </p:cNvSpPr>
              <p:nvPr/>
            </p:nvSpPr>
            <p:spPr bwMode="auto">
              <a:xfrm>
                <a:off x="4778" y="1060"/>
                <a:ext cx="0" cy="70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3" name="Line 110"/>
              <p:cNvSpPr>
                <a:spLocks noChangeShapeType="1"/>
              </p:cNvSpPr>
              <p:nvPr/>
            </p:nvSpPr>
            <p:spPr bwMode="auto">
              <a:xfrm flipH="1" flipV="1">
                <a:off x="3230" y="655"/>
                <a:ext cx="407" cy="40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 Box 1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23" y="757"/>
                    <a:ext cx="474" cy="288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3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lvl="0" eaLnBrk="1" hangingPunct="1">
                      <a:spcBef>
                        <a:spcPct val="50000"/>
                      </a:spcBef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oMath>
                      </m:oMathPara>
                    </a14:m>
                    <a:endParaRPr kumimoji="1" lang="en-US" altLang="zh-CN" sz="24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4" name="Text Box 1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023" y="757"/>
                    <a:ext cx="474" cy="288"/>
                  </a:xfrm>
                  <a:prstGeom prst="rect">
                    <a:avLst/>
                  </a:prstGeom>
                  <a:blipFill rotWithShape="1">
                    <a:blip r:embed="rId2"/>
                  </a:blipFill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 Box 1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77" y="471"/>
                    <a:ext cx="474" cy="288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3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lvl="0" eaLnBrk="1" hangingPunct="1">
                      <a:spcBef>
                        <a:spcPct val="50000"/>
                      </a:spcBef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</m:oMath>
                      </m:oMathPara>
                    </a14:m>
                    <a:endParaRPr kumimoji="1" lang="en-US" altLang="zh-CN" sz="24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5" name="Text Box 1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177" y="471"/>
                    <a:ext cx="474" cy="288"/>
                  </a:xfrm>
                  <a:prstGeom prst="rect">
                    <a:avLst/>
                  </a:prstGeom>
                  <a:blipFill rotWithShape="1">
                    <a:blip r:embed="rId5"/>
                  </a:blipFill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 Box 1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78" y="655"/>
                    <a:ext cx="474" cy="288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3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lvl="0" eaLnBrk="1" hangingPunct="1">
                      <a:spcBef>
                        <a:spcPct val="50000"/>
                      </a:spcBef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oMath>
                      </m:oMathPara>
                    </a14:m>
                    <a:endParaRPr kumimoji="1" lang="en-US" altLang="zh-CN" sz="24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6" name="Text Box 1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378" y="655"/>
                    <a:ext cx="474" cy="288"/>
                  </a:xfrm>
                  <a:prstGeom prst="rect">
                    <a:avLst/>
                  </a:prstGeom>
                  <a:blipFill rotWithShape="1">
                    <a:blip r:embed="rId4"/>
                  </a:blipFill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7" name="Text Box 114"/>
              <p:cNvSpPr txBox="1">
                <a:spLocks noChangeArrowheads="1"/>
              </p:cNvSpPr>
              <p:nvPr/>
            </p:nvSpPr>
            <p:spPr bwMode="auto">
              <a:xfrm>
                <a:off x="3603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00</a:t>
                </a:r>
              </a:p>
            </p:txBody>
          </p:sp>
          <p:sp>
            <p:nvSpPr>
              <p:cNvPr id="108" name="Text Box 115"/>
              <p:cNvSpPr txBox="1">
                <a:spLocks noChangeArrowheads="1"/>
              </p:cNvSpPr>
              <p:nvPr/>
            </p:nvSpPr>
            <p:spPr bwMode="auto">
              <a:xfrm>
                <a:off x="3897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01</a:t>
                </a:r>
              </a:p>
            </p:txBody>
          </p:sp>
          <p:sp>
            <p:nvSpPr>
              <p:cNvPr id="109" name="Text Box 116"/>
              <p:cNvSpPr txBox="1">
                <a:spLocks noChangeArrowheads="1"/>
              </p:cNvSpPr>
              <p:nvPr/>
            </p:nvSpPr>
            <p:spPr bwMode="auto">
              <a:xfrm>
                <a:off x="4191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11</a:t>
                </a:r>
              </a:p>
            </p:txBody>
          </p:sp>
          <p:sp>
            <p:nvSpPr>
              <p:cNvPr id="110" name="Text Box 117"/>
              <p:cNvSpPr txBox="1">
                <a:spLocks noChangeArrowheads="1"/>
              </p:cNvSpPr>
              <p:nvPr/>
            </p:nvSpPr>
            <p:spPr bwMode="auto">
              <a:xfrm>
                <a:off x="4473" y="825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10</a:t>
                </a:r>
              </a:p>
            </p:txBody>
          </p:sp>
          <p:sp>
            <p:nvSpPr>
              <p:cNvPr id="111" name="Text Box 118"/>
              <p:cNvSpPr txBox="1">
                <a:spLocks noChangeArrowheads="1"/>
              </p:cNvSpPr>
              <p:nvPr/>
            </p:nvSpPr>
            <p:spPr bwMode="auto">
              <a:xfrm>
                <a:off x="3434" y="1096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</a:t>
                </a:r>
              </a:p>
            </p:txBody>
          </p:sp>
          <p:sp>
            <p:nvSpPr>
              <p:cNvPr id="112" name="Text Box 119"/>
              <p:cNvSpPr txBox="1">
                <a:spLocks noChangeArrowheads="1"/>
              </p:cNvSpPr>
              <p:nvPr/>
            </p:nvSpPr>
            <p:spPr bwMode="auto">
              <a:xfrm>
                <a:off x="3435" y="1446"/>
                <a:ext cx="361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</p:grpSp>
        <p:sp>
          <p:nvSpPr>
            <p:cNvPr id="85" name="AutoShape 120"/>
            <p:cNvSpPr>
              <a:spLocks noChangeArrowheads="1"/>
            </p:cNvSpPr>
            <p:nvPr/>
          </p:nvSpPr>
          <p:spPr bwMode="auto">
            <a:xfrm>
              <a:off x="3535" y="3220"/>
              <a:ext cx="204" cy="587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AutoShape 121"/>
            <p:cNvSpPr>
              <a:spLocks noChangeArrowheads="1"/>
            </p:cNvSpPr>
            <p:nvPr/>
          </p:nvSpPr>
          <p:spPr bwMode="auto">
            <a:xfrm>
              <a:off x="2632" y="3220"/>
              <a:ext cx="204" cy="587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 Box 202"/>
              <p:cNvSpPr txBox="1">
                <a:spLocks noChangeArrowheads="1"/>
              </p:cNvSpPr>
              <p:nvPr/>
            </p:nvSpPr>
            <p:spPr bwMode="auto">
              <a:xfrm>
                <a:off x="3241500" y="6206715"/>
                <a:ext cx="2230000" cy="52232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spcBef>
                    <a:spcPct val="500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 smtClean="0">
                              <a:solidFill>
                                <a:srgbClr val="1F08F8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zh-CN" sz="2800" b="1" i="1" dirty="0" smtClean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 dirty="0">
                          <a:solidFill>
                            <a:srgbClr val="1F08F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dirty="0">
                              <a:solidFill>
                                <a:srgbClr val="1F08F8"/>
                              </a:solidFill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en-US" altLang="zh-CN" sz="2800" b="1" i="1" dirty="0" smtClean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2800" b="1" i="1" dirty="0">
                              <a:solidFill>
                                <a:srgbClr val="1F08F8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 dirty="0" smtClean="0">
                          <a:solidFill>
                            <a:srgbClr val="1F08F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dirty="0">
                          <a:solidFill>
                            <a:srgbClr val="1F08F8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kumimoji="1" lang="en-US" altLang="zh-CN" sz="2800" i="1" u="none" strike="noStrike" kern="1200" cap="none" spc="0" normalizeH="0" baseline="30000" noProof="0" dirty="0">
                  <a:ln>
                    <a:noFill/>
                  </a:ln>
                  <a:solidFill>
                    <a:srgbClr val="1F08F8"/>
                  </a:solidFill>
                  <a:uLnTx/>
                  <a:uFillTx/>
                </a:endParaRPr>
              </a:p>
            </p:txBody>
          </p:sp>
        </mc:Choice>
        <mc:Fallback xmlns="">
          <p:sp>
            <p:nvSpPr>
              <p:cNvPr id="114" name="Text Box 2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1500" y="6206715"/>
                <a:ext cx="2230000" cy="522322"/>
              </a:xfrm>
              <a:prstGeom prst="rect">
                <a:avLst/>
              </a:prstGeom>
              <a:blipFill rotWithShape="1">
                <a:blip r:embed="rId11"/>
                <a:stretch>
                  <a:fillRect l="-21" t="-8310" r="15" b="110"/>
                </a:stretch>
              </a:blipFill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 Box 202"/>
              <p:cNvSpPr txBox="1">
                <a:spLocks noChangeArrowheads="1"/>
              </p:cNvSpPr>
              <p:nvPr/>
            </p:nvSpPr>
            <p:spPr bwMode="auto">
              <a:xfrm>
                <a:off x="3228455" y="5577102"/>
                <a:ext cx="2129193" cy="56791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spcBef>
                    <a:spcPct val="500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sSubSupPr>
                        <m:e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altLang="zh-CN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altLang="zh-CN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altLang="zh-CN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kumimoji="1" lang="en-US" altLang="zh-CN" sz="2800" i="1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</a:endParaRPr>
              </a:p>
            </p:txBody>
          </p:sp>
        </mc:Choice>
        <mc:Fallback xmlns="">
          <p:sp>
            <p:nvSpPr>
              <p:cNvPr id="115" name="Text Box 2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8455" y="5577102"/>
                <a:ext cx="2129193" cy="567912"/>
              </a:xfrm>
              <a:prstGeom prst="rect">
                <a:avLst/>
              </a:prstGeom>
              <a:blipFill rotWithShape="1">
                <a:blip r:embed="rId12"/>
                <a:stretch>
                  <a:fillRect l="-5" t="-7697" r="7" b="21"/>
                </a:stretch>
              </a:blipFill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7" name="Group 128"/>
          <p:cNvGrpSpPr/>
          <p:nvPr/>
        </p:nvGrpSpPr>
        <p:grpSpPr bwMode="auto">
          <a:xfrm>
            <a:off x="5607787" y="5514599"/>
            <a:ext cx="3797300" cy="1327150"/>
            <a:chOff x="2497" y="2691"/>
            <a:chExt cx="2392" cy="836"/>
          </a:xfrm>
        </p:grpSpPr>
        <p:grpSp>
          <p:nvGrpSpPr>
            <p:cNvPr id="118" name="Group 129"/>
            <p:cNvGrpSpPr/>
            <p:nvPr/>
          </p:nvGrpSpPr>
          <p:grpSpPr bwMode="auto">
            <a:xfrm>
              <a:off x="2497" y="2691"/>
              <a:ext cx="611" cy="305"/>
              <a:chOff x="915" y="2778"/>
              <a:chExt cx="407" cy="305"/>
            </a:xfrm>
          </p:grpSpPr>
          <p:sp>
            <p:nvSpPr>
              <p:cNvPr id="140" name="Oval 130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1" name="Text Box 131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000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19" name="Line 132"/>
            <p:cNvSpPr>
              <a:spLocks noChangeShapeType="1"/>
            </p:cNvSpPr>
            <p:nvPr/>
          </p:nvSpPr>
          <p:spPr bwMode="auto">
            <a:xfrm>
              <a:off x="2904" y="2860"/>
              <a:ext cx="4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20" name="Group 133"/>
            <p:cNvGrpSpPr/>
            <p:nvPr/>
          </p:nvGrpSpPr>
          <p:grpSpPr bwMode="auto">
            <a:xfrm>
              <a:off x="3345" y="2691"/>
              <a:ext cx="612" cy="305"/>
              <a:chOff x="915" y="2778"/>
              <a:chExt cx="407" cy="305"/>
            </a:xfrm>
          </p:grpSpPr>
          <p:sp>
            <p:nvSpPr>
              <p:cNvPr id="138" name="Oval 134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9" name="Text Box 135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001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21" name="Line 136"/>
            <p:cNvSpPr>
              <a:spLocks noChangeShapeType="1"/>
            </p:cNvSpPr>
            <p:nvPr/>
          </p:nvSpPr>
          <p:spPr bwMode="auto">
            <a:xfrm>
              <a:off x="3769" y="2849"/>
              <a:ext cx="4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22" name="Group 137"/>
            <p:cNvGrpSpPr/>
            <p:nvPr/>
          </p:nvGrpSpPr>
          <p:grpSpPr bwMode="auto">
            <a:xfrm>
              <a:off x="4210" y="2691"/>
              <a:ext cx="611" cy="305"/>
              <a:chOff x="915" y="2778"/>
              <a:chExt cx="407" cy="305"/>
            </a:xfrm>
          </p:grpSpPr>
          <p:sp>
            <p:nvSpPr>
              <p:cNvPr id="136" name="Oval 138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7" name="Text Box 139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010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23" name="Line 140"/>
            <p:cNvSpPr>
              <a:spLocks noChangeShapeType="1"/>
            </p:cNvSpPr>
            <p:nvPr/>
          </p:nvSpPr>
          <p:spPr bwMode="auto">
            <a:xfrm>
              <a:off x="4430" y="3007"/>
              <a:ext cx="0" cy="2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24" name="Group 141"/>
            <p:cNvGrpSpPr/>
            <p:nvPr/>
          </p:nvGrpSpPr>
          <p:grpSpPr bwMode="auto">
            <a:xfrm>
              <a:off x="4278" y="3199"/>
              <a:ext cx="611" cy="305"/>
              <a:chOff x="915" y="2778"/>
              <a:chExt cx="407" cy="305"/>
            </a:xfrm>
          </p:grpSpPr>
          <p:sp>
            <p:nvSpPr>
              <p:cNvPr id="134" name="Oval 142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5" name="Text Box 143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011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25" name="Line 144"/>
            <p:cNvSpPr>
              <a:spLocks noChangeShapeType="1"/>
            </p:cNvSpPr>
            <p:nvPr/>
          </p:nvSpPr>
          <p:spPr bwMode="auto">
            <a:xfrm flipH="1">
              <a:off x="3820" y="3380"/>
              <a:ext cx="4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26" name="Group 145"/>
            <p:cNvGrpSpPr/>
            <p:nvPr/>
          </p:nvGrpSpPr>
          <p:grpSpPr bwMode="auto">
            <a:xfrm>
              <a:off x="3380" y="3199"/>
              <a:ext cx="611" cy="305"/>
              <a:chOff x="915" y="2778"/>
              <a:chExt cx="407" cy="305"/>
            </a:xfrm>
          </p:grpSpPr>
          <p:sp>
            <p:nvSpPr>
              <p:cNvPr id="132" name="Oval 146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3" name="Text Box 147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100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27" name="Group 148"/>
            <p:cNvGrpSpPr/>
            <p:nvPr/>
          </p:nvGrpSpPr>
          <p:grpSpPr bwMode="auto">
            <a:xfrm>
              <a:off x="2533" y="3222"/>
              <a:ext cx="611" cy="305"/>
              <a:chOff x="915" y="2778"/>
              <a:chExt cx="407" cy="305"/>
            </a:xfrm>
          </p:grpSpPr>
          <p:sp>
            <p:nvSpPr>
              <p:cNvPr id="130" name="Oval 149"/>
              <p:cNvSpPr>
                <a:spLocks noChangeArrowheads="1"/>
              </p:cNvSpPr>
              <p:nvPr/>
            </p:nvSpPr>
            <p:spPr bwMode="auto">
              <a:xfrm>
                <a:off x="915" y="2812"/>
                <a:ext cx="271" cy="27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1" name="Text Box 150"/>
              <p:cNvSpPr txBox="1">
                <a:spLocks noChangeArrowheads="1"/>
              </p:cNvSpPr>
              <p:nvPr/>
            </p:nvSpPr>
            <p:spPr bwMode="auto">
              <a:xfrm>
                <a:off x="915" y="2778"/>
                <a:ext cx="40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101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28" name="Line 151"/>
            <p:cNvSpPr>
              <a:spLocks noChangeShapeType="1"/>
            </p:cNvSpPr>
            <p:nvPr/>
          </p:nvSpPr>
          <p:spPr bwMode="auto">
            <a:xfrm flipH="1">
              <a:off x="2955" y="3380"/>
              <a:ext cx="4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" name="Line 152"/>
            <p:cNvSpPr>
              <a:spLocks noChangeShapeType="1"/>
            </p:cNvSpPr>
            <p:nvPr/>
          </p:nvSpPr>
          <p:spPr bwMode="auto">
            <a:xfrm flipV="1">
              <a:off x="2682" y="3007"/>
              <a:ext cx="0" cy="2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42" name="Group 166"/>
          <p:cNvGrpSpPr/>
          <p:nvPr/>
        </p:nvGrpSpPr>
        <p:grpSpPr bwMode="auto">
          <a:xfrm>
            <a:off x="6034824" y="4754187"/>
            <a:ext cx="2447925" cy="803275"/>
            <a:chOff x="3406" y="2883"/>
            <a:chExt cx="1542" cy="506"/>
          </a:xfrm>
        </p:grpSpPr>
        <p:grpSp>
          <p:nvGrpSpPr>
            <p:cNvPr id="143" name="Group 163"/>
            <p:cNvGrpSpPr/>
            <p:nvPr/>
          </p:nvGrpSpPr>
          <p:grpSpPr bwMode="auto">
            <a:xfrm>
              <a:off x="3490" y="2883"/>
              <a:ext cx="1458" cy="328"/>
              <a:chOff x="3235" y="2895"/>
              <a:chExt cx="1458" cy="328"/>
            </a:xfrm>
          </p:grpSpPr>
          <p:grpSp>
            <p:nvGrpSpPr>
              <p:cNvPr id="145" name="Group 155"/>
              <p:cNvGrpSpPr/>
              <p:nvPr/>
            </p:nvGrpSpPr>
            <p:grpSpPr bwMode="auto">
              <a:xfrm>
                <a:off x="3235" y="2895"/>
                <a:ext cx="611" cy="305"/>
                <a:chOff x="915" y="2778"/>
                <a:chExt cx="407" cy="305"/>
              </a:xfrm>
            </p:grpSpPr>
            <p:sp>
              <p:nvSpPr>
                <p:cNvPr id="150" name="Oval 156"/>
                <p:cNvSpPr>
                  <a:spLocks noChangeArrowheads="1"/>
                </p:cNvSpPr>
                <p:nvPr/>
              </p:nvSpPr>
              <p:spPr bwMode="auto">
                <a:xfrm>
                  <a:off x="915" y="2812"/>
                  <a:ext cx="271" cy="271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1" name="Text Box 157"/>
                <p:cNvSpPr txBox="1">
                  <a:spLocks noChangeArrowheads="1"/>
                </p:cNvSpPr>
                <p:nvPr/>
              </p:nvSpPr>
              <p:spPr bwMode="auto">
                <a:xfrm>
                  <a:off x="915" y="2778"/>
                  <a:ext cx="407" cy="288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111</a:t>
                  </a:r>
                  <a:endPara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46" name="Line 158"/>
              <p:cNvSpPr>
                <a:spLocks noChangeShapeType="1"/>
              </p:cNvSpPr>
              <p:nvPr/>
            </p:nvSpPr>
            <p:spPr bwMode="auto">
              <a:xfrm flipH="1">
                <a:off x="3656" y="3076"/>
                <a:ext cx="44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47" name="Group 159"/>
              <p:cNvGrpSpPr/>
              <p:nvPr/>
            </p:nvGrpSpPr>
            <p:grpSpPr bwMode="auto">
              <a:xfrm>
                <a:off x="4082" y="2918"/>
                <a:ext cx="611" cy="305"/>
                <a:chOff x="915" y="2778"/>
                <a:chExt cx="407" cy="305"/>
              </a:xfrm>
            </p:grpSpPr>
            <p:sp>
              <p:nvSpPr>
                <p:cNvPr id="148" name="Oval 160"/>
                <p:cNvSpPr>
                  <a:spLocks noChangeArrowheads="1"/>
                </p:cNvSpPr>
                <p:nvPr/>
              </p:nvSpPr>
              <p:spPr bwMode="auto">
                <a:xfrm>
                  <a:off x="915" y="2812"/>
                  <a:ext cx="271" cy="271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9" name="Text Box 161"/>
                <p:cNvSpPr txBox="1">
                  <a:spLocks noChangeArrowheads="1"/>
                </p:cNvSpPr>
                <p:nvPr/>
              </p:nvSpPr>
              <p:spPr bwMode="auto">
                <a:xfrm>
                  <a:off x="915" y="2778"/>
                  <a:ext cx="407" cy="288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110</a:t>
                  </a:r>
                  <a:endPara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144" name="Line 164"/>
            <p:cNvSpPr>
              <a:spLocks noChangeShapeType="1"/>
            </p:cNvSpPr>
            <p:nvPr/>
          </p:nvSpPr>
          <p:spPr bwMode="auto">
            <a:xfrm flipH="1">
              <a:off x="3406" y="3152"/>
              <a:ext cx="124" cy="23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2"/>
              <p:cNvSpPr txBox="1">
                <a:spLocks noChangeArrowheads="1"/>
              </p:cNvSpPr>
              <p:nvPr/>
            </p:nvSpPr>
            <p:spPr>
              <a:xfrm>
                <a:off x="-3088" y="189468"/>
                <a:ext cx="9147088" cy="533400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000" b="1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800" dirty="0">
                    <a:solidFill>
                      <a:srgbClr val="1F08F8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【</a:t>
                </a:r>
                <a:r>
                  <a:rPr lang="zh-CN" altLang="en-US" sz="2800" dirty="0">
                    <a:solidFill>
                      <a:srgbClr val="1F08F8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例</a:t>
                </a:r>
                <a:r>
                  <a:rPr lang="en-US" altLang="zh-CN" sz="2800" dirty="0">
                    <a:solidFill>
                      <a:srgbClr val="1F08F8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2】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设计一个串行数据检测器。其输入是与时钟同步的串行数据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𝑋</m:t>
                    </m:r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其输出是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𝑍</m:t>
                    </m:r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仅当输入出现11100序列时，输出才为1，否则输出为0</a:t>
                </a:r>
                <a:endParaRPr lang="en-US" altLang="zh-CN" sz="28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88" y="189468"/>
                <a:ext cx="9147088" cy="533400"/>
              </a:xfrm>
              <a:prstGeom prst="rect">
                <a:avLst/>
              </a:prstGeom>
              <a:blipFill rotWithShape="1">
                <a:blip r:embed="rId2"/>
                <a:stretch>
                  <a:fillRect l="6" t="-45" b="-1485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36575" y="1666875"/>
            <a:ext cx="1792288" cy="519113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设定状态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61988" y="2366963"/>
            <a:ext cx="5935662" cy="519112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初态或序列失败后的状态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61988" y="2957513"/>
            <a:ext cx="8184832" cy="523220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出现一个“1”后的状态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63575" y="3548063"/>
            <a:ext cx="5935663" cy="523220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连续出现两个“1”后的状态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682625" y="4211638"/>
            <a:ext cx="5935663" cy="523220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连续出现三个“1”后的状态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665163" y="4878388"/>
            <a:ext cx="5935662" cy="519112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出现 “1110”后的状态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1806258" y="6097588"/>
            <a:ext cx="5075237" cy="51911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检测过程中需记忆6个状态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665163" y="5487988"/>
            <a:ext cx="7729537" cy="519112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出现 “11100”，序列成功后的状态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-3088" y="189468"/>
            <a:ext cx="9147088" cy="53340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rgbClr val="1F0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建立状态函数和输出函数</a:t>
            </a:r>
            <a:endParaRPr lang="en-US" altLang="zh-CN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Group 201"/>
              <p:cNvGraphicFramePr>
                <a:graphicFrameLocks noGrp="1"/>
              </p:cNvGraphicFramePr>
              <p:nvPr>
                <p:custDataLst>
                  <p:tags r:id="rId1"/>
                </p:custDataLst>
              </p:nvPr>
            </p:nvGraphicFramePr>
            <p:xfrm>
              <a:off x="4460261" y="632560"/>
              <a:ext cx="4625975" cy="5044567"/>
            </p:xfrm>
            <a:graphic>
              <a:graphicData uri="http://schemas.openxmlformats.org/drawingml/2006/table">
                <a:tbl>
                  <a:tblPr/>
                  <a:tblGrid>
                    <a:gridCol w="1792288"/>
                    <a:gridCol w="2224087"/>
                    <a:gridCol w="609600"/>
                  </a:tblGrid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sz="240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kumimoji="1" lang="en-US" altLang="zh-CN" sz="240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kumimoji="1" lang="en-US" altLang="zh-CN" sz="240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kumimoji="1" lang="en-US" altLang="zh-CN" sz="240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kumimoji="1" lang="en-US" altLang="zh-CN" sz="240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𝒏</m:t>
                                    </m:r>
                                  </m:sup>
                                </m:sSubSup>
                                <m:r>
                                  <a:rPr kumimoji="1" lang="en-US" altLang="zh-CN" sz="2400" b="0" i="1" kern="1200" dirty="0" smtClean="0"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38100" dir="2700000" algn="tl">
                                        <a:srgbClr val="000000"/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sz="2400" i="1" kern="1200" dirty="0" smtClean="0"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38100" dir="2700000" algn="tl">
                                        <a:srgbClr val="000000"/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endParaRPr kumimoji="1" lang="en-US" altLang="zh-CN" sz="2400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sz="240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𝒏</m:t>
                                    </m:r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+1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kumimoji="1" lang="en-US" altLang="zh-CN" sz="240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kumimoji="1" lang="en-US" altLang="zh-CN" sz="240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𝒏</m:t>
                                    </m:r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+1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kumimoji="1" lang="en-US" altLang="zh-CN" sz="240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kumimoji="1" lang="en-US" altLang="zh-CN" sz="240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𝒏</m:t>
                                    </m:r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+1</m:t>
                                    </m:r>
                                  </m:sup>
                                </m:sSubSup>
                                <m:r>
                                  <a:rPr kumimoji="1" lang="en-US" altLang="zh-CN" sz="2400" b="0" i="1" kern="1200" dirty="0" smtClean="0"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38100" dir="2700000" algn="tl">
                                        <a:srgbClr val="000000"/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kumimoji="1" lang="en-US" altLang="zh-CN" sz="2400" b="1" i="0" u="none" strike="noStrike" cap="none" normalizeH="0" baseline="3000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2400" b="0" i="1" kern="1200" dirty="0" smtClean="0"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38100" dir="2700000" algn="tl">
                                        <a:srgbClr val="000000"/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kumimoji="1" lang="en-US" altLang="zh-CN" sz="2400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83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0    0    0    0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0       0       0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0    0    0    1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0       0       1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0    0    1    0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0       0       0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0    0    1    1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0       1       0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83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0    1    0    0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0       0       0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0    1    0    1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0       1       1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0    1    1    0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1       0       0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0    1    1    1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0       1       1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83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1    0    0    0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0       0       0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1    0    0    1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0       0       1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Group 201"/>
              <p:cNvGraphicFramePr>
                <a:graphicFrameLocks noGrp="1"/>
              </p:cNvGraphicFramePr>
              <p:nvPr>
                <p:custDataLst>
                  <p:tags r:id="rId3"/>
                </p:custDataLst>
              </p:nvPr>
            </p:nvGraphicFramePr>
            <p:xfrm>
              <a:off x="4460261" y="632560"/>
              <a:ext cx="4625975" cy="5044567"/>
            </p:xfrm>
            <a:graphic>
              <a:graphicData uri="http://schemas.openxmlformats.org/drawingml/2006/table">
                <a:tbl>
                  <a:tblPr/>
                  <a:tblGrid>
                    <a:gridCol w="1792288"/>
                    <a:gridCol w="2224087"/>
                    <a:gridCol w="609600"/>
                  </a:tblGrid>
                  <a:tr h="46799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</a:blipFill>
                      </a:tcPr>
                    </a:tc>
                  </a:tr>
                  <a:tr h="3683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0    0    0    0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0       0       0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0    0    0    1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0       0       1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0    0    1    0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0       0       0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0    0    1    1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0       1       0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83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0    1    0    0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0       0       0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0    1    0    1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0       1       1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0    1    1    0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1       0       0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0    1    1    1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0       1       1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83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1    0    0    0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0       0       0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1    0    0    1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0       0       1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6" name="Group 91"/>
          <p:cNvGraphicFramePr>
            <a:graphicFrameLocks noGrp="1"/>
          </p:cNvGraphicFramePr>
          <p:nvPr/>
        </p:nvGraphicFramePr>
        <p:xfrm>
          <a:off x="665413" y="933927"/>
          <a:ext cx="2563812" cy="3108624"/>
        </p:xfrm>
        <a:graphic>
          <a:graphicData uri="http://schemas.openxmlformats.org/drawingml/2006/table">
            <a:tbl>
              <a:tblPr/>
              <a:tblGrid>
                <a:gridCol w="1123950"/>
                <a:gridCol w="1439862"/>
              </a:tblGrid>
              <a:tr h="4411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状态</a:t>
                      </a:r>
                    </a:p>
                  </a:txBody>
                  <a:tcPr marT="45692" marB="45692" horzOverflow="overflow">
                    <a:lnL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1" lang="en-US" altLang="zh-CN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1" lang="en-US" altLang="zh-CN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1" lang="en-US" altLang="zh-CN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1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1" lang="en-US" altLang="zh-CN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692" marB="45692" horzOverflow="overflow">
                    <a:lnL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0  0  0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1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1" lang="en-US" altLang="zh-CN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692" marB="45692" horzOverflow="overflow">
                    <a:lnL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0  0  1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1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1" lang="en-US" altLang="zh-CN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T="45692" marB="45692" horzOverflow="overflow">
                    <a:lnL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0  1  0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1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T="45692" marB="45692" horzOverflow="overflow">
                    <a:lnL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0  1  1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1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T="45692" marB="45692" horzOverflow="overflow">
                    <a:lnL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1  0  0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" name="Group 146"/>
          <p:cNvGrpSpPr/>
          <p:nvPr/>
        </p:nvGrpSpPr>
        <p:grpSpPr bwMode="auto">
          <a:xfrm>
            <a:off x="-138700" y="1917700"/>
            <a:ext cx="5613826" cy="4940300"/>
            <a:chOff x="54" y="1098"/>
            <a:chExt cx="3933" cy="3112"/>
          </a:xfrm>
        </p:grpSpPr>
        <p:grpSp>
          <p:nvGrpSpPr>
            <p:cNvPr id="8" name="Group 96"/>
            <p:cNvGrpSpPr/>
            <p:nvPr/>
          </p:nvGrpSpPr>
          <p:grpSpPr bwMode="auto">
            <a:xfrm>
              <a:off x="54" y="2654"/>
              <a:ext cx="742" cy="332"/>
              <a:chOff x="2470" y="2847"/>
              <a:chExt cx="659" cy="349"/>
            </a:xfrm>
          </p:grpSpPr>
          <p:sp>
            <p:nvSpPr>
              <p:cNvPr id="54" name="Arc 97"/>
              <p:cNvSpPr/>
              <p:nvPr/>
            </p:nvSpPr>
            <p:spPr bwMode="auto">
              <a:xfrm rot="2978811" flipH="1">
                <a:off x="2782" y="2849"/>
                <a:ext cx="349" cy="345"/>
              </a:xfrm>
              <a:custGeom>
                <a:avLst/>
                <a:gdLst>
                  <a:gd name="T0" fmla="*/ 0 w 43200"/>
                  <a:gd name="T1" fmla="*/ 0 h 43200"/>
                  <a:gd name="T2" fmla="*/ 0 w 43200"/>
                  <a:gd name="T3" fmla="*/ 0 h 43200"/>
                  <a:gd name="T4" fmla="*/ 0 w 43200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200" fill="none" extrusionOk="0">
                    <a:moveTo>
                      <a:pt x="21599" y="0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18322"/>
                      <a:pt x="745" y="15087"/>
                      <a:pt x="2181" y="12141"/>
                    </a:cubicBezTo>
                  </a:path>
                  <a:path w="43200" h="43200" stroke="0" extrusionOk="0">
                    <a:moveTo>
                      <a:pt x="21599" y="0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18322"/>
                      <a:pt x="745" y="15087"/>
                      <a:pt x="2181" y="12141"/>
                    </a:cubicBezTo>
                    <a:lnTo>
                      <a:pt x="21600" y="21600"/>
                    </a:lnTo>
                    <a:lnTo>
                      <a:pt x="21599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Text Box 98"/>
              <p:cNvSpPr txBox="1">
                <a:spLocks noChangeArrowheads="1"/>
              </p:cNvSpPr>
              <p:nvPr/>
            </p:nvSpPr>
            <p:spPr bwMode="auto">
              <a:xfrm>
                <a:off x="2470" y="2858"/>
                <a:ext cx="432" cy="306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0/0</a:t>
                </a:r>
              </a:p>
            </p:txBody>
          </p:sp>
        </p:grpSp>
        <p:grpSp>
          <p:nvGrpSpPr>
            <p:cNvPr id="9" name="Group 99"/>
            <p:cNvGrpSpPr/>
            <p:nvPr/>
          </p:nvGrpSpPr>
          <p:grpSpPr bwMode="auto">
            <a:xfrm>
              <a:off x="693" y="2674"/>
              <a:ext cx="457" cy="290"/>
              <a:chOff x="1856" y="3196"/>
              <a:chExt cx="406" cy="305"/>
            </a:xfrm>
          </p:grpSpPr>
          <p:sp>
            <p:nvSpPr>
              <p:cNvPr id="52" name="Oval 100"/>
              <p:cNvSpPr>
                <a:spLocks noChangeArrowheads="1"/>
              </p:cNvSpPr>
              <p:nvPr/>
            </p:nvSpPr>
            <p:spPr bwMode="auto">
              <a:xfrm>
                <a:off x="1875" y="3196"/>
                <a:ext cx="305" cy="305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Text Box 101"/>
              <p:cNvSpPr txBox="1">
                <a:spLocks noChangeArrowheads="1"/>
              </p:cNvSpPr>
              <p:nvPr/>
            </p:nvSpPr>
            <p:spPr bwMode="auto">
              <a:xfrm>
                <a:off x="1856" y="3196"/>
                <a:ext cx="406" cy="303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000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0" name="Group 102"/>
            <p:cNvGrpSpPr/>
            <p:nvPr/>
          </p:nvGrpSpPr>
          <p:grpSpPr bwMode="auto">
            <a:xfrm>
              <a:off x="1033" y="2418"/>
              <a:ext cx="1194" cy="1792"/>
              <a:chOff x="1267" y="833"/>
              <a:chExt cx="1061" cy="1883"/>
            </a:xfrm>
          </p:grpSpPr>
          <p:grpSp>
            <p:nvGrpSpPr>
              <p:cNvPr id="47" name="Group 103"/>
              <p:cNvGrpSpPr/>
              <p:nvPr/>
            </p:nvGrpSpPr>
            <p:grpSpPr bwMode="auto">
              <a:xfrm>
                <a:off x="1921" y="1085"/>
                <a:ext cx="407" cy="311"/>
                <a:chOff x="1861" y="3190"/>
                <a:chExt cx="407" cy="311"/>
              </a:xfrm>
            </p:grpSpPr>
            <p:sp>
              <p:nvSpPr>
                <p:cNvPr id="50" name="Oval 104"/>
                <p:cNvSpPr>
                  <a:spLocks noChangeArrowheads="1"/>
                </p:cNvSpPr>
                <p:nvPr/>
              </p:nvSpPr>
              <p:spPr bwMode="auto">
                <a:xfrm>
                  <a:off x="1875" y="3196"/>
                  <a:ext cx="305" cy="305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Text Box 105"/>
                <p:cNvSpPr txBox="1">
                  <a:spLocks noChangeArrowheads="1"/>
                </p:cNvSpPr>
                <p:nvPr/>
              </p:nvSpPr>
              <p:spPr bwMode="auto">
                <a:xfrm>
                  <a:off x="1861" y="3190"/>
                  <a:ext cx="407" cy="306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001</a:t>
                  </a:r>
                  <a:endPara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48" name="Arc 106"/>
              <p:cNvSpPr/>
              <p:nvPr/>
            </p:nvSpPr>
            <p:spPr bwMode="auto">
              <a:xfrm rot="5400000" flipH="1" flipV="1">
                <a:off x="785" y="1560"/>
                <a:ext cx="1638" cy="673"/>
              </a:xfrm>
              <a:custGeom>
                <a:avLst/>
                <a:gdLst>
                  <a:gd name="T0" fmla="*/ 1 w 21600"/>
                  <a:gd name="T1" fmla="*/ 0 h 14003"/>
                  <a:gd name="T2" fmla="*/ 1 w 21600"/>
                  <a:gd name="T3" fmla="*/ 0 h 14003"/>
                  <a:gd name="T4" fmla="*/ 0 w 21600"/>
                  <a:gd name="T5" fmla="*/ 0 h 1400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14003" fill="none" extrusionOk="0">
                    <a:moveTo>
                      <a:pt x="20646" y="0"/>
                    </a:moveTo>
                    <a:cubicBezTo>
                      <a:pt x="21278" y="2056"/>
                      <a:pt x="21600" y="4195"/>
                      <a:pt x="21600" y="6346"/>
                    </a:cubicBezTo>
                    <a:cubicBezTo>
                      <a:pt x="21600" y="8962"/>
                      <a:pt x="21124" y="11556"/>
                      <a:pt x="20197" y="14003"/>
                    </a:cubicBezTo>
                  </a:path>
                  <a:path w="21600" h="14003" stroke="0" extrusionOk="0">
                    <a:moveTo>
                      <a:pt x="20646" y="0"/>
                    </a:moveTo>
                    <a:cubicBezTo>
                      <a:pt x="21278" y="2056"/>
                      <a:pt x="21600" y="4195"/>
                      <a:pt x="21600" y="6346"/>
                    </a:cubicBezTo>
                    <a:cubicBezTo>
                      <a:pt x="21600" y="8962"/>
                      <a:pt x="21124" y="11556"/>
                      <a:pt x="20197" y="14003"/>
                    </a:cubicBezTo>
                    <a:lnTo>
                      <a:pt x="0" y="6346"/>
                    </a:lnTo>
                    <a:lnTo>
                      <a:pt x="20646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Text Box 107"/>
              <p:cNvSpPr txBox="1">
                <a:spLocks noChangeArrowheads="1"/>
              </p:cNvSpPr>
              <p:nvPr/>
            </p:nvSpPr>
            <p:spPr bwMode="auto">
              <a:xfrm>
                <a:off x="1427" y="833"/>
                <a:ext cx="432" cy="303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1/0</a:t>
                </a:r>
              </a:p>
            </p:txBody>
          </p:sp>
        </p:grpSp>
        <p:grpSp>
          <p:nvGrpSpPr>
            <p:cNvPr id="11" name="Group 144"/>
            <p:cNvGrpSpPr/>
            <p:nvPr/>
          </p:nvGrpSpPr>
          <p:grpSpPr bwMode="auto">
            <a:xfrm>
              <a:off x="1032" y="1427"/>
              <a:ext cx="758" cy="1590"/>
              <a:chOff x="1032" y="1427"/>
              <a:chExt cx="758" cy="1590"/>
            </a:xfrm>
          </p:grpSpPr>
          <p:sp>
            <p:nvSpPr>
              <p:cNvPr id="45" name="Arc 109"/>
              <p:cNvSpPr/>
              <p:nvPr/>
            </p:nvSpPr>
            <p:spPr bwMode="auto">
              <a:xfrm rot="5400000">
                <a:off x="631" y="1828"/>
                <a:ext cx="1559" cy="758"/>
              </a:xfrm>
              <a:custGeom>
                <a:avLst/>
                <a:gdLst>
                  <a:gd name="T0" fmla="*/ 1 w 21600"/>
                  <a:gd name="T1" fmla="*/ 0 h 14003"/>
                  <a:gd name="T2" fmla="*/ 1 w 21600"/>
                  <a:gd name="T3" fmla="*/ 0 h 14003"/>
                  <a:gd name="T4" fmla="*/ 0 w 21600"/>
                  <a:gd name="T5" fmla="*/ 0 h 1400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14003" fill="none" extrusionOk="0">
                    <a:moveTo>
                      <a:pt x="20646" y="0"/>
                    </a:moveTo>
                    <a:cubicBezTo>
                      <a:pt x="21278" y="2056"/>
                      <a:pt x="21600" y="4195"/>
                      <a:pt x="21600" y="6346"/>
                    </a:cubicBezTo>
                    <a:cubicBezTo>
                      <a:pt x="21600" y="8962"/>
                      <a:pt x="21124" y="11556"/>
                      <a:pt x="20197" y="14003"/>
                    </a:cubicBezTo>
                  </a:path>
                  <a:path w="21600" h="14003" stroke="0" extrusionOk="0">
                    <a:moveTo>
                      <a:pt x="20646" y="0"/>
                    </a:moveTo>
                    <a:cubicBezTo>
                      <a:pt x="21278" y="2056"/>
                      <a:pt x="21600" y="4195"/>
                      <a:pt x="21600" y="6346"/>
                    </a:cubicBezTo>
                    <a:cubicBezTo>
                      <a:pt x="21600" y="8962"/>
                      <a:pt x="21124" y="11556"/>
                      <a:pt x="20197" y="14003"/>
                    </a:cubicBezTo>
                    <a:lnTo>
                      <a:pt x="0" y="6346"/>
                    </a:lnTo>
                    <a:lnTo>
                      <a:pt x="20646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Text Box 110"/>
              <p:cNvSpPr txBox="1">
                <a:spLocks noChangeArrowheads="1"/>
              </p:cNvSpPr>
              <p:nvPr/>
            </p:nvSpPr>
            <p:spPr bwMode="auto">
              <a:xfrm>
                <a:off x="1216" y="2729"/>
                <a:ext cx="48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0/0</a:t>
                </a:r>
              </a:p>
            </p:txBody>
          </p:sp>
        </p:grpSp>
        <p:grpSp>
          <p:nvGrpSpPr>
            <p:cNvPr id="12" name="Group 111"/>
            <p:cNvGrpSpPr/>
            <p:nvPr/>
          </p:nvGrpSpPr>
          <p:grpSpPr bwMode="auto">
            <a:xfrm>
              <a:off x="2113" y="2408"/>
              <a:ext cx="1178" cy="1792"/>
              <a:chOff x="1267" y="834"/>
              <a:chExt cx="1048" cy="1882"/>
            </a:xfrm>
          </p:grpSpPr>
          <p:grpSp>
            <p:nvGrpSpPr>
              <p:cNvPr id="40" name="Group 112"/>
              <p:cNvGrpSpPr/>
              <p:nvPr/>
            </p:nvGrpSpPr>
            <p:grpSpPr bwMode="auto">
              <a:xfrm>
                <a:off x="1883" y="1091"/>
                <a:ext cx="432" cy="305"/>
                <a:chOff x="1823" y="3196"/>
                <a:chExt cx="432" cy="305"/>
              </a:xfrm>
            </p:grpSpPr>
            <p:sp>
              <p:nvSpPr>
                <p:cNvPr id="43" name="Oval 113"/>
                <p:cNvSpPr>
                  <a:spLocks noChangeArrowheads="1"/>
                </p:cNvSpPr>
                <p:nvPr/>
              </p:nvSpPr>
              <p:spPr bwMode="auto">
                <a:xfrm>
                  <a:off x="1875" y="3196"/>
                  <a:ext cx="305" cy="305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" name="Text Box 114"/>
                <p:cNvSpPr txBox="1">
                  <a:spLocks noChangeArrowheads="1"/>
                </p:cNvSpPr>
                <p:nvPr/>
              </p:nvSpPr>
              <p:spPr bwMode="auto">
                <a:xfrm>
                  <a:off x="1823" y="3196"/>
                  <a:ext cx="432" cy="303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010</a:t>
                  </a:r>
                  <a:endPara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41" name="Arc 115"/>
              <p:cNvSpPr/>
              <p:nvPr/>
            </p:nvSpPr>
            <p:spPr bwMode="auto">
              <a:xfrm rot="5400000" flipH="1" flipV="1">
                <a:off x="785" y="1560"/>
                <a:ext cx="1638" cy="673"/>
              </a:xfrm>
              <a:custGeom>
                <a:avLst/>
                <a:gdLst>
                  <a:gd name="T0" fmla="*/ 1 w 21600"/>
                  <a:gd name="T1" fmla="*/ 0 h 14003"/>
                  <a:gd name="T2" fmla="*/ 1 w 21600"/>
                  <a:gd name="T3" fmla="*/ 0 h 14003"/>
                  <a:gd name="T4" fmla="*/ 0 w 21600"/>
                  <a:gd name="T5" fmla="*/ 0 h 1400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14003" fill="none" extrusionOk="0">
                    <a:moveTo>
                      <a:pt x="20646" y="0"/>
                    </a:moveTo>
                    <a:cubicBezTo>
                      <a:pt x="21278" y="2056"/>
                      <a:pt x="21600" y="4195"/>
                      <a:pt x="21600" y="6346"/>
                    </a:cubicBezTo>
                    <a:cubicBezTo>
                      <a:pt x="21600" y="8962"/>
                      <a:pt x="21124" y="11556"/>
                      <a:pt x="20197" y="14003"/>
                    </a:cubicBezTo>
                  </a:path>
                  <a:path w="21600" h="14003" stroke="0" extrusionOk="0">
                    <a:moveTo>
                      <a:pt x="20646" y="0"/>
                    </a:moveTo>
                    <a:cubicBezTo>
                      <a:pt x="21278" y="2056"/>
                      <a:pt x="21600" y="4195"/>
                      <a:pt x="21600" y="6346"/>
                    </a:cubicBezTo>
                    <a:cubicBezTo>
                      <a:pt x="21600" y="8962"/>
                      <a:pt x="21124" y="11556"/>
                      <a:pt x="20197" y="14003"/>
                    </a:cubicBezTo>
                    <a:lnTo>
                      <a:pt x="0" y="6346"/>
                    </a:lnTo>
                    <a:lnTo>
                      <a:pt x="20646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2" name="Text Box 116"/>
              <p:cNvSpPr txBox="1">
                <a:spLocks noChangeArrowheads="1"/>
              </p:cNvSpPr>
              <p:nvPr/>
            </p:nvSpPr>
            <p:spPr bwMode="auto">
              <a:xfrm>
                <a:off x="1427" y="834"/>
                <a:ext cx="432" cy="305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1/0</a:t>
                </a:r>
              </a:p>
            </p:txBody>
          </p:sp>
        </p:grpSp>
        <p:grpSp>
          <p:nvGrpSpPr>
            <p:cNvPr id="13" name="Group 145"/>
            <p:cNvGrpSpPr/>
            <p:nvPr/>
          </p:nvGrpSpPr>
          <p:grpSpPr bwMode="auto">
            <a:xfrm>
              <a:off x="931" y="1098"/>
              <a:ext cx="2041" cy="2299"/>
              <a:chOff x="931" y="1098"/>
              <a:chExt cx="2041" cy="2299"/>
            </a:xfrm>
          </p:grpSpPr>
          <p:sp>
            <p:nvSpPr>
              <p:cNvPr id="38" name="Arc 118"/>
              <p:cNvSpPr/>
              <p:nvPr/>
            </p:nvSpPr>
            <p:spPr bwMode="auto">
              <a:xfrm rot="5400000">
                <a:off x="877" y="1152"/>
                <a:ext cx="2150" cy="2041"/>
              </a:xfrm>
              <a:custGeom>
                <a:avLst/>
                <a:gdLst>
                  <a:gd name="T0" fmla="*/ 2 w 21600"/>
                  <a:gd name="T1" fmla="*/ 0 h 21716"/>
                  <a:gd name="T2" fmla="*/ 2 w 21600"/>
                  <a:gd name="T3" fmla="*/ 2 h 21716"/>
                  <a:gd name="T4" fmla="*/ 0 w 21600"/>
                  <a:gd name="T5" fmla="*/ 1 h 2171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716" fill="none" extrusionOk="0">
                    <a:moveTo>
                      <a:pt x="18762" y="0"/>
                    </a:moveTo>
                    <a:cubicBezTo>
                      <a:pt x="20622" y="3259"/>
                      <a:pt x="21600" y="6948"/>
                      <a:pt x="21600" y="10701"/>
                    </a:cubicBezTo>
                    <a:cubicBezTo>
                      <a:pt x="21600" y="14577"/>
                      <a:pt x="20556" y="18381"/>
                      <a:pt x="18580" y="21716"/>
                    </a:cubicBezTo>
                  </a:path>
                  <a:path w="21600" h="21716" stroke="0" extrusionOk="0">
                    <a:moveTo>
                      <a:pt x="18762" y="0"/>
                    </a:moveTo>
                    <a:cubicBezTo>
                      <a:pt x="20622" y="3259"/>
                      <a:pt x="21600" y="6948"/>
                      <a:pt x="21600" y="10701"/>
                    </a:cubicBezTo>
                    <a:cubicBezTo>
                      <a:pt x="21600" y="14577"/>
                      <a:pt x="20556" y="18381"/>
                      <a:pt x="18580" y="21716"/>
                    </a:cubicBezTo>
                    <a:lnTo>
                      <a:pt x="0" y="10701"/>
                    </a:lnTo>
                    <a:lnTo>
                      <a:pt x="18762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Text Box 119"/>
              <p:cNvSpPr txBox="1">
                <a:spLocks noChangeArrowheads="1"/>
              </p:cNvSpPr>
              <p:nvPr/>
            </p:nvSpPr>
            <p:spPr bwMode="auto">
              <a:xfrm>
                <a:off x="1166" y="3109"/>
                <a:ext cx="487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0/0</a:t>
                </a:r>
              </a:p>
            </p:txBody>
          </p:sp>
        </p:grpSp>
        <p:grpSp>
          <p:nvGrpSpPr>
            <p:cNvPr id="14" name="Group 120"/>
            <p:cNvGrpSpPr/>
            <p:nvPr/>
          </p:nvGrpSpPr>
          <p:grpSpPr bwMode="auto">
            <a:xfrm>
              <a:off x="2833" y="2958"/>
              <a:ext cx="634" cy="1166"/>
              <a:chOff x="2866" y="1400"/>
              <a:chExt cx="563" cy="1226"/>
            </a:xfrm>
          </p:grpSpPr>
          <p:grpSp>
            <p:nvGrpSpPr>
              <p:cNvPr id="33" name="Group 121"/>
              <p:cNvGrpSpPr/>
              <p:nvPr/>
            </p:nvGrpSpPr>
            <p:grpSpPr bwMode="auto">
              <a:xfrm>
                <a:off x="2866" y="2314"/>
                <a:ext cx="406" cy="312"/>
                <a:chOff x="1868" y="3189"/>
                <a:chExt cx="406" cy="312"/>
              </a:xfrm>
            </p:grpSpPr>
            <p:sp>
              <p:nvSpPr>
                <p:cNvPr id="36" name="Oval 122"/>
                <p:cNvSpPr>
                  <a:spLocks noChangeArrowheads="1"/>
                </p:cNvSpPr>
                <p:nvPr/>
              </p:nvSpPr>
              <p:spPr bwMode="auto">
                <a:xfrm>
                  <a:off x="1875" y="3196"/>
                  <a:ext cx="305" cy="305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Text Box 123"/>
                <p:cNvSpPr txBox="1">
                  <a:spLocks noChangeArrowheads="1"/>
                </p:cNvSpPr>
                <p:nvPr/>
              </p:nvSpPr>
              <p:spPr bwMode="auto">
                <a:xfrm>
                  <a:off x="1868" y="3189"/>
                  <a:ext cx="406" cy="303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011</a:t>
                  </a:r>
                  <a:endPara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4" name="Line 124"/>
              <p:cNvSpPr>
                <a:spLocks noChangeShapeType="1"/>
              </p:cNvSpPr>
              <p:nvPr/>
            </p:nvSpPr>
            <p:spPr bwMode="auto">
              <a:xfrm>
                <a:off x="3038" y="1400"/>
                <a:ext cx="0" cy="91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5" name="Text Box 125"/>
              <p:cNvSpPr txBox="1">
                <a:spLocks noChangeArrowheads="1"/>
              </p:cNvSpPr>
              <p:nvPr/>
            </p:nvSpPr>
            <p:spPr bwMode="auto">
              <a:xfrm>
                <a:off x="2997" y="1725"/>
                <a:ext cx="432" cy="303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1/0</a:t>
                </a:r>
              </a:p>
            </p:txBody>
          </p:sp>
        </p:grpSp>
        <p:grpSp>
          <p:nvGrpSpPr>
            <p:cNvPr id="15" name="Group 126"/>
            <p:cNvGrpSpPr/>
            <p:nvPr/>
          </p:nvGrpSpPr>
          <p:grpSpPr bwMode="auto">
            <a:xfrm>
              <a:off x="3118" y="3846"/>
              <a:ext cx="869" cy="333"/>
              <a:chOff x="3966" y="1318"/>
              <a:chExt cx="772" cy="349"/>
            </a:xfrm>
          </p:grpSpPr>
          <p:sp>
            <p:nvSpPr>
              <p:cNvPr id="31" name="Arc 127"/>
              <p:cNvSpPr/>
              <p:nvPr/>
            </p:nvSpPr>
            <p:spPr bwMode="auto">
              <a:xfrm rot="-2978811">
                <a:off x="3964" y="1320"/>
                <a:ext cx="349" cy="345"/>
              </a:xfrm>
              <a:custGeom>
                <a:avLst/>
                <a:gdLst>
                  <a:gd name="T0" fmla="*/ 0 w 43200"/>
                  <a:gd name="T1" fmla="*/ 0 h 43200"/>
                  <a:gd name="T2" fmla="*/ 0 w 43200"/>
                  <a:gd name="T3" fmla="*/ 0 h 43200"/>
                  <a:gd name="T4" fmla="*/ 0 w 43200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200" fill="none" extrusionOk="0">
                    <a:moveTo>
                      <a:pt x="21599" y="0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18322"/>
                      <a:pt x="745" y="15087"/>
                      <a:pt x="2181" y="12141"/>
                    </a:cubicBezTo>
                  </a:path>
                  <a:path w="43200" h="43200" stroke="0" extrusionOk="0">
                    <a:moveTo>
                      <a:pt x="21599" y="0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18322"/>
                      <a:pt x="745" y="15087"/>
                      <a:pt x="2181" y="12141"/>
                    </a:cubicBezTo>
                    <a:lnTo>
                      <a:pt x="21600" y="21600"/>
                    </a:lnTo>
                    <a:lnTo>
                      <a:pt x="21599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" name="Text Box 128"/>
              <p:cNvSpPr txBox="1">
                <a:spLocks noChangeArrowheads="1"/>
              </p:cNvSpPr>
              <p:nvPr/>
            </p:nvSpPr>
            <p:spPr bwMode="auto">
              <a:xfrm flipH="1">
                <a:off x="4306" y="1350"/>
                <a:ext cx="432" cy="30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1/0</a:t>
                </a:r>
              </a:p>
            </p:txBody>
          </p:sp>
        </p:grpSp>
        <p:grpSp>
          <p:nvGrpSpPr>
            <p:cNvPr id="16" name="Group 129"/>
            <p:cNvGrpSpPr/>
            <p:nvPr/>
          </p:nvGrpSpPr>
          <p:grpSpPr bwMode="auto">
            <a:xfrm>
              <a:off x="2981" y="2958"/>
              <a:ext cx="486" cy="870"/>
              <a:chOff x="2742" y="1169"/>
              <a:chExt cx="432" cy="915"/>
            </a:xfrm>
          </p:grpSpPr>
          <p:sp>
            <p:nvSpPr>
              <p:cNvPr id="29" name="Line 130"/>
              <p:cNvSpPr>
                <a:spLocks noChangeShapeType="1"/>
              </p:cNvSpPr>
              <p:nvPr/>
            </p:nvSpPr>
            <p:spPr bwMode="auto">
              <a:xfrm>
                <a:off x="2783" y="1169"/>
                <a:ext cx="0" cy="91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Text Box 131"/>
              <p:cNvSpPr txBox="1">
                <a:spLocks noChangeArrowheads="1"/>
              </p:cNvSpPr>
              <p:nvPr/>
            </p:nvSpPr>
            <p:spPr bwMode="auto">
              <a:xfrm>
                <a:off x="2742" y="1494"/>
                <a:ext cx="432" cy="303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1/0</a:t>
                </a:r>
              </a:p>
            </p:txBody>
          </p:sp>
        </p:grpSp>
        <p:grpSp>
          <p:nvGrpSpPr>
            <p:cNvPr id="17" name="Group 132"/>
            <p:cNvGrpSpPr/>
            <p:nvPr/>
          </p:nvGrpSpPr>
          <p:grpSpPr bwMode="auto">
            <a:xfrm>
              <a:off x="1755" y="3750"/>
              <a:ext cx="1097" cy="365"/>
              <a:chOff x="1907" y="2233"/>
              <a:chExt cx="974" cy="383"/>
            </a:xfrm>
          </p:grpSpPr>
          <p:grpSp>
            <p:nvGrpSpPr>
              <p:cNvPr id="24" name="Group 133"/>
              <p:cNvGrpSpPr/>
              <p:nvPr/>
            </p:nvGrpSpPr>
            <p:grpSpPr bwMode="auto">
              <a:xfrm>
                <a:off x="1907" y="2310"/>
                <a:ext cx="406" cy="306"/>
                <a:chOff x="1855" y="3195"/>
                <a:chExt cx="406" cy="306"/>
              </a:xfrm>
            </p:grpSpPr>
            <p:sp>
              <p:nvSpPr>
                <p:cNvPr id="27" name="Oval 134"/>
                <p:cNvSpPr>
                  <a:spLocks noChangeArrowheads="1"/>
                </p:cNvSpPr>
                <p:nvPr/>
              </p:nvSpPr>
              <p:spPr bwMode="auto">
                <a:xfrm>
                  <a:off x="1875" y="3196"/>
                  <a:ext cx="305" cy="305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" name="Text Box 135"/>
                <p:cNvSpPr txBox="1">
                  <a:spLocks noChangeArrowheads="1"/>
                </p:cNvSpPr>
                <p:nvPr/>
              </p:nvSpPr>
              <p:spPr bwMode="auto">
                <a:xfrm>
                  <a:off x="1855" y="3195"/>
                  <a:ext cx="406" cy="303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100</a:t>
                  </a:r>
                  <a:endPara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5" name="Line 136"/>
              <p:cNvSpPr>
                <a:spLocks noChangeShapeType="1"/>
              </p:cNvSpPr>
              <p:nvPr/>
            </p:nvSpPr>
            <p:spPr bwMode="auto">
              <a:xfrm flipH="1">
                <a:off x="2237" y="2485"/>
                <a:ext cx="64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Text Box 137"/>
              <p:cNvSpPr txBox="1">
                <a:spLocks noChangeArrowheads="1"/>
              </p:cNvSpPr>
              <p:nvPr/>
            </p:nvSpPr>
            <p:spPr bwMode="auto">
              <a:xfrm>
                <a:off x="2377" y="2233"/>
                <a:ext cx="432" cy="305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0/0</a:t>
                </a:r>
              </a:p>
            </p:txBody>
          </p:sp>
        </p:grpSp>
        <p:grpSp>
          <p:nvGrpSpPr>
            <p:cNvPr id="18" name="Group 138"/>
            <p:cNvGrpSpPr/>
            <p:nvPr/>
          </p:nvGrpSpPr>
          <p:grpSpPr bwMode="auto">
            <a:xfrm>
              <a:off x="1951" y="2969"/>
              <a:ext cx="486" cy="849"/>
              <a:chOff x="2082" y="1412"/>
              <a:chExt cx="432" cy="892"/>
            </a:xfrm>
          </p:grpSpPr>
          <p:sp>
            <p:nvSpPr>
              <p:cNvPr id="22" name="Line 139"/>
              <p:cNvSpPr>
                <a:spLocks noChangeShapeType="1"/>
              </p:cNvSpPr>
              <p:nvPr/>
            </p:nvSpPr>
            <p:spPr bwMode="auto">
              <a:xfrm flipV="1">
                <a:off x="2089" y="1412"/>
                <a:ext cx="0" cy="89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Text Box 140"/>
              <p:cNvSpPr txBox="1">
                <a:spLocks noChangeArrowheads="1"/>
              </p:cNvSpPr>
              <p:nvPr/>
            </p:nvSpPr>
            <p:spPr bwMode="auto">
              <a:xfrm>
                <a:off x="2082" y="1827"/>
                <a:ext cx="432" cy="303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1/0</a:t>
                </a:r>
              </a:p>
            </p:txBody>
          </p:sp>
        </p:grpSp>
        <p:grpSp>
          <p:nvGrpSpPr>
            <p:cNvPr id="19" name="Group 141"/>
            <p:cNvGrpSpPr/>
            <p:nvPr/>
          </p:nvGrpSpPr>
          <p:grpSpPr bwMode="auto">
            <a:xfrm>
              <a:off x="726" y="3067"/>
              <a:ext cx="1140" cy="808"/>
              <a:chOff x="2411" y="2877"/>
              <a:chExt cx="1013" cy="849"/>
            </a:xfrm>
          </p:grpSpPr>
          <p:sp>
            <p:nvSpPr>
              <p:cNvPr id="20" name="Text Box 142"/>
              <p:cNvSpPr txBox="1">
                <a:spLocks noChangeArrowheads="1"/>
              </p:cNvSpPr>
              <p:nvPr/>
            </p:nvSpPr>
            <p:spPr bwMode="auto">
              <a:xfrm>
                <a:off x="2640" y="3301"/>
                <a:ext cx="432" cy="303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0/1</a:t>
                </a:r>
              </a:p>
            </p:txBody>
          </p:sp>
          <p:sp>
            <p:nvSpPr>
              <p:cNvPr id="21" name="Line 143"/>
              <p:cNvSpPr>
                <a:spLocks noChangeShapeType="1"/>
              </p:cNvSpPr>
              <p:nvPr/>
            </p:nvSpPr>
            <p:spPr bwMode="auto">
              <a:xfrm rot="782062" flipH="1" flipV="1">
                <a:off x="2411" y="2877"/>
                <a:ext cx="1013" cy="84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-3088" y="189468"/>
            <a:ext cx="9147088" cy="53340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rgbClr val="1F0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建立驱动函数和输出函数（选用</a:t>
            </a:r>
            <a:r>
              <a:rPr lang="en-US" altLang="zh-CN" sz="2800" dirty="0">
                <a:solidFill>
                  <a:srgbClr val="1F0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J-K</a:t>
            </a:r>
            <a:r>
              <a:rPr lang="zh-CN" altLang="en-US" sz="2800" dirty="0">
                <a:solidFill>
                  <a:srgbClr val="1F0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触发器）</a:t>
            </a:r>
            <a:endParaRPr lang="en-US" altLang="zh-CN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Group 201"/>
              <p:cNvGraphicFramePr>
                <a:graphicFrameLocks noGrp="1"/>
              </p:cNvGraphicFramePr>
              <p:nvPr>
                <p:custDataLst>
                  <p:tags r:id="rId1"/>
                </p:custDataLst>
              </p:nvPr>
            </p:nvGraphicFramePr>
            <p:xfrm>
              <a:off x="1209125" y="911410"/>
              <a:ext cx="2831010" cy="5029200"/>
            </p:xfrm>
            <a:graphic>
              <a:graphicData uri="http://schemas.openxmlformats.org/drawingml/2006/table">
                <a:tbl>
                  <a:tblPr/>
                  <a:tblGrid>
                    <a:gridCol w="1811655"/>
                    <a:gridCol w="208280"/>
                    <a:gridCol w="811075"/>
                  </a:tblGrid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sz="240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kumimoji="1" lang="en-US" altLang="zh-CN" sz="240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kumimoji="1" lang="en-US" altLang="zh-CN" sz="240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kumimoji="1" lang="en-US" altLang="zh-CN" sz="240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kumimoji="1" lang="en-US" altLang="zh-CN" sz="240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𝒏</m:t>
                                    </m:r>
                                  </m:sup>
                                </m:sSubSup>
                                <m:r>
                                  <a:rPr kumimoji="1" lang="en-US" altLang="zh-CN" sz="2400" b="0" i="1" kern="1200" dirty="0" smtClean="0"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38100" dir="2700000" algn="tl">
                                        <a:srgbClr val="000000"/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sz="2400" i="1" kern="1200" dirty="0" smtClean="0"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38100" dir="2700000" algn="tl">
                                        <a:srgbClr val="000000"/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endParaRPr kumimoji="1" lang="en-US" altLang="zh-CN" sz="2400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en-US" altLang="zh-CN" sz="2400" b="1" i="0" u="none" strike="noStrike" cap="none" normalizeH="0" baseline="3000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2400" b="0" i="1" kern="1200" dirty="0" smtClean="0"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38100" dir="2700000" algn="tl">
                                        <a:srgbClr val="000000"/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kumimoji="1" lang="en-US" altLang="zh-CN" sz="2400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83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0    0    0    0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0    0    0    1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0    0    1    0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0    0    1    1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83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0    1    0    0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0    1    0    1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0    1    1    0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0    1    1    1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83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1    0    0    0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1    0    0    1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Group 201"/>
              <p:cNvGraphicFramePr>
                <a:graphicFrameLocks noGrp="1"/>
              </p:cNvGraphicFramePr>
              <p:nvPr>
                <p:custDataLst>
                  <p:tags r:id="rId3"/>
                </p:custDataLst>
              </p:nvPr>
            </p:nvGraphicFramePr>
            <p:xfrm>
              <a:off x="1209125" y="911410"/>
              <a:ext cx="2830830" cy="5029200"/>
            </p:xfrm>
            <a:graphic>
              <a:graphicData uri="http://schemas.openxmlformats.org/drawingml/2006/table">
                <a:tbl>
                  <a:tblPr/>
                  <a:tblGrid>
                    <a:gridCol w="1811655"/>
                    <a:gridCol w="208280"/>
                    <a:gridCol w="81107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en-US" altLang="zh-CN" sz="2400" b="1" i="0" u="none" strike="noStrike" cap="none" normalizeH="0" baseline="3000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</a:blipFill>
                      </a:tcPr>
                    </a:tc>
                  </a:tr>
                  <a:tr h="3683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0    0    0    0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0    0    0    1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0    0    1    0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0    0    1    1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83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0    1    0    0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0    1    0    1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0    1    1    0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0    1    1    1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83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1    0    0    0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1    0    0    1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279"/>
              <p:cNvGraphicFramePr>
                <a:graphicFrameLocks noGrp="1"/>
              </p:cNvGraphicFramePr>
              <p:nvPr/>
            </p:nvGraphicFramePr>
            <p:xfrm>
              <a:off x="4039808" y="919726"/>
              <a:ext cx="2008188" cy="5037138"/>
            </p:xfrm>
            <a:graphic>
              <a:graphicData uri="http://schemas.openxmlformats.org/drawingml/2006/table">
                <a:tbl>
                  <a:tblPr/>
                  <a:tblGrid>
                    <a:gridCol w="2008188"/>
                  </a:tblGrid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2400" b="0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</a:t>
                          </a:r>
                          <a:r>
                            <a:rPr kumimoji="1" lang="en-US" altLang="zh-CN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r>
                            <a:rPr kumimoji="1" lang="en-US" altLang="zh-CN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1  </a:t>
                          </a:r>
                          <a:r>
                            <a:rPr kumimoji="1" lang="en-US" altLang="zh-CN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1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1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  1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  0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1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  1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1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  0</a:t>
                          </a:r>
                          <a:r>
                            <a:rPr kumimoji="1" lang="en-US" altLang="zh-CN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</a:t>
                          </a:r>
                          <a:r>
                            <a:rPr kumimoji="1" lang="en-US" altLang="zh-CN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1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513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1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1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279"/>
              <p:cNvGraphicFramePr>
                <a:graphicFrameLocks noGrp="1"/>
              </p:cNvGraphicFramePr>
              <p:nvPr/>
            </p:nvGraphicFramePr>
            <p:xfrm>
              <a:off x="4039808" y="919726"/>
              <a:ext cx="2008188" cy="5037138"/>
            </p:xfrm>
            <a:graphic>
              <a:graphicData uri="http://schemas.openxmlformats.org/drawingml/2006/table">
                <a:tbl>
                  <a:tblPr/>
                  <a:tblGrid>
                    <a:gridCol w="2008188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endParaRPr kumimoji="1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</a:t>
                          </a:r>
                          <a:r>
                            <a:rPr kumimoji="1" lang="en-US" altLang="zh-CN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r>
                            <a:rPr kumimoji="1" lang="en-US" altLang="zh-CN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1  </a:t>
                          </a:r>
                          <a:r>
                            <a:rPr kumimoji="1" lang="en-US" altLang="zh-CN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1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1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  1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  0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1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  1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1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  0</a:t>
                          </a:r>
                          <a:r>
                            <a:rPr kumimoji="1" lang="en-US" altLang="zh-CN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</a:t>
                          </a:r>
                          <a:r>
                            <a:rPr kumimoji="1" lang="en-US" altLang="zh-CN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1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513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  1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1  </a:t>
                          </a: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sym typeface="Symbol" panose="05050102010706020507" pitchFamily="18" charset="2"/>
                            </a:rPr>
                            <a:t>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sym typeface="Symbol" panose="05050102010706020507" pitchFamily="18" charset="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179885" y="5956690"/>
            <a:ext cx="1310998" cy="53340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rgbClr val="1F0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激励表</a:t>
            </a:r>
            <a:endParaRPr lang="en-US" altLang="zh-CN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例题：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5B291C-51FB-4C18-A138-CCB3C24CD792}" type="slidenum">
              <a:rPr lang="en-US" altLang="zh-CN" smtClean="0"/>
              <a:t>3</a:t>
            </a:fld>
            <a:endParaRPr lang="en-US" altLang="zh-CN" dirty="0"/>
          </a:p>
        </p:txBody>
      </p:sp>
      <p:pic>
        <p:nvPicPr>
          <p:cNvPr id="11" name="图片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87504"/>
            <a:ext cx="6914044" cy="40351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314714" y="1386660"/>
          <a:ext cx="7171567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20" name="Equation" r:id="rId4" imgW="90525600" imgH="9753600" progId="Equation.DSMT4">
                  <p:embed/>
                </p:oleObj>
              </mc:Choice>
              <mc:Fallback>
                <p:oleObj name="Equation" r:id="rId4" imgW="90525600" imgH="9753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714" y="1386660"/>
                        <a:ext cx="7171567" cy="8016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82880" y="6446711"/>
            <a:ext cx="903288" cy="3381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fld id="{1A0B33E5-498C-48D3-9CB2-28689CC9EF23}" type="slidenum">
              <a:rPr lang="en-US" altLang="zh-CN" sz="1100" smtClean="0">
                <a:solidFill>
                  <a:schemeClr val="tx1"/>
                </a:solidFill>
                <a:ea typeface="黑体" panose="02010609060101010101" pitchFamily="49" charset="-122"/>
              </a:rPr>
              <a:t>30</a:t>
            </a:fld>
            <a:endParaRPr lang="en-US" altLang="zh-CN" sz="11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20663" y="457200"/>
            <a:ext cx="1389062" cy="53816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 kern="1200">
                <a:solidFill>
                  <a:schemeClr val="tx2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【例】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24887" y="397460"/>
            <a:ext cx="7764463" cy="953135"/>
          </a:xfrm>
          <a:prstGeom prst="rect">
            <a:avLst/>
          </a:prstGeom>
          <a:noFill/>
          <a:ln w="38100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800" noProof="0" dirty="0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如果设计一个组合电路：检测到</a:t>
            </a:r>
            <a:r>
              <a:rPr lang="en-US" altLang="zh-CN" sz="2800" noProof="0" dirty="0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BCD8421</a:t>
            </a:r>
            <a:r>
              <a:rPr lang="zh-CN" altLang="en-US" sz="2800" noProof="0" dirty="0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码是奇数的输出，用</a:t>
            </a:r>
            <a:r>
              <a:rPr lang="en-US" altLang="zh-CN" sz="2800" noProof="0" dirty="0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74LS151</a:t>
            </a:r>
            <a:r>
              <a:rPr lang="zh-CN" altLang="en-US" sz="2800" noProof="0" dirty="0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或</a:t>
            </a:r>
            <a:r>
              <a:rPr lang="en-US" altLang="zh-CN" sz="2800" noProof="0" dirty="0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138</a:t>
            </a:r>
            <a:r>
              <a:rPr lang="zh-CN" altLang="en-US" sz="2800" dirty="0"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实现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uLnTx/>
              <a:uFillTx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96875" y="2120900"/>
            <a:ext cx="1968500" cy="521970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设计过程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Group 201"/>
              <p:cNvGraphicFramePr>
                <a:graphicFrameLocks noGrp="1"/>
              </p:cNvGraphicFramePr>
              <p:nvPr>
                <p:custDataLst>
                  <p:tags r:id="rId1"/>
                </p:custDataLst>
              </p:nvPr>
            </p:nvGraphicFramePr>
            <p:xfrm>
              <a:off x="4222835" y="1498150"/>
              <a:ext cx="2831010" cy="5029200"/>
            </p:xfrm>
            <a:graphic>
              <a:graphicData uri="http://schemas.openxmlformats.org/drawingml/2006/table">
                <a:tbl>
                  <a:tblPr/>
                  <a:tblGrid>
                    <a:gridCol w="1811655"/>
                    <a:gridCol w="208280"/>
                    <a:gridCol w="811075"/>
                  </a:tblGrid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sz="240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 kern="1200" dirty="0" smtClean="0">
                                            <a:solidFill>
                                              <a:srgbClr val="FF0000"/>
                                            </a:solidFill>
                                            <a:effectLst>
                                              <a:outerShdw blurRad="38100" dist="38100" dir="2700000" algn="tl">
                                                <a:srgbClr val="000000"/>
                                              </a:outerShdw>
                                            </a:effectLst>
                                            <a:latin typeface="Cambria Math" panose="02040503050406030204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i="1" kern="1200" dirty="0">
                                            <a:solidFill>
                                              <a:srgbClr val="FF0000"/>
                                            </a:solidFill>
                                            <a:effectLst>
                                              <a:outerShdw blurRad="38100" dist="38100" dir="2700000" algn="tl">
                                                <a:srgbClr val="000000"/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𝑸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 kern="1200" dirty="0">
                                            <a:solidFill>
                                              <a:srgbClr val="FF0000"/>
                                            </a:solidFill>
                                            <a:effectLst>
                                              <a:outerShdw blurRad="38100" dist="38100" dir="2700000" algn="tl">
                                                <a:srgbClr val="000000"/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 kern="1200" dirty="0">
                                            <a:solidFill>
                                              <a:srgbClr val="FF0000"/>
                                            </a:solidFill>
                                            <a:effectLst>
                                              <a:outerShdw blurRad="38100" dist="38100" dir="2700000" algn="tl">
                                                <a:srgbClr val="000000"/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𝒏</m:t>
                                        </m:r>
                                      </m:sup>
                                    </m:sSubSup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kumimoji="1" lang="en-US" altLang="zh-CN" sz="240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kumimoji="1" lang="en-US" altLang="zh-CN" sz="240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kumimoji="1" lang="en-US" altLang="zh-CN" sz="240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kumimoji="1" lang="en-US" altLang="zh-CN" sz="2400" i="1" kern="1200" dirty="0" smtClean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kumimoji="1" lang="en-US" altLang="zh-CN" sz="2400" i="1" kern="1200" dirty="0"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/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𝒏</m:t>
                                    </m:r>
                                  </m:sup>
                                </m:sSubSup>
                                <m:r>
                                  <a:rPr kumimoji="1" lang="en-US" altLang="zh-CN" sz="2400" b="0" i="1" kern="1200" dirty="0" smtClean="0"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38100" dir="2700000" algn="tl">
                                        <a:srgbClr val="000000"/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kumimoji="1" lang="en-US" altLang="zh-CN" sz="2400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en-US" altLang="zh-CN" sz="2400" b="1" i="0" u="none" strike="noStrike" cap="none" normalizeH="0" baseline="3000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2400" b="0" i="1" kern="1200" dirty="0" smtClean="0"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38100" dir="2700000" algn="tl">
                                        <a:srgbClr val="000000"/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kumimoji="1" lang="en-US" altLang="zh-CN" sz="2400" i="1" kern="1200" dirty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83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0    0    0    0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0    0    0    1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en-US" altLang="zh-CN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0    0    1    0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0    0    1    1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en-US" altLang="zh-CN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83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0    1    0    0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0    1    0    1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0    1    1    0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0    1    1    1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83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1    0    0    0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1    0    0    1</a:t>
                          </a: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Group 201"/>
              <p:cNvGraphicFramePr>
                <a:graphicFrameLocks noGrp="1"/>
              </p:cNvGraphicFramePr>
              <p:nvPr>
                <p:custDataLst>
                  <p:tags r:id="rId4"/>
                </p:custDataLst>
              </p:nvPr>
            </p:nvGraphicFramePr>
            <p:xfrm>
              <a:off x="4222835" y="1498150"/>
              <a:ext cx="2831010" cy="5029200"/>
            </p:xfrm>
            <a:graphic>
              <a:graphicData uri="http://schemas.openxmlformats.org/drawingml/2006/table">
                <a:tbl>
                  <a:tblPr/>
                  <a:tblGrid>
                    <a:gridCol w="1811655"/>
                    <a:gridCol w="208280"/>
                    <a:gridCol w="81107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en-US" altLang="zh-CN" sz="2400" b="1" i="0" u="none" strike="noStrike" cap="none" normalizeH="0" baseline="3000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</a:blipFill>
                      </a:tcPr>
                    </a:tc>
                  </a:tr>
                  <a:tr h="3683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0    0    0    0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0    0    0    1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en-US" altLang="zh-CN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endParaRPr kumimoji="1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0    0    1    0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0    0    1    1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en-US" altLang="zh-CN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endParaRPr kumimoji="1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83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0    1    0    0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0    1    0    1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endParaRPr kumimoji="1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0    1    1    0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0    1    1    1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endParaRPr kumimoji="1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830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1    0    0    0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kumimoji="1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69888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zh-CN" altLang="en-US" sz="2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1    0    0    1</a:t>
                          </a:r>
                          <a:endParaRPr kumimoji="1" lang="zh-CN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endParaRPr kumimoji="1" lang="zh-CN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3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6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2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 sz="200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/>
                                </a:outerShdw>
                              </a:effectLst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kumimoji="1" lang="en-US" altLang="zh-CN" sz="2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endParaRPr kumimoji="1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993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82880" y="6446711"/>
            <a:ext cx="903288" cy="3381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fld id="{1A0B33E5-498C-48D3-9CB2-28689CC9EF23}" type="slidenum">
              <a:rPr lang="en-US" altLang="zh-CN" sz="1100" smtClean="0">
                <a:solidFill>
                  <a:schemeClr val="tx1"/>
                </a:solidFill>
                <a:ea typeface="黑体" panose="02010609060101010101" pitchFamily="49" charset="-122"/>
              </a:rPr>
              <a:t>31</a:t>
            </a:fld>
            <a:endParaRPr lang="en-US" altLang="zh-CN" sz="11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20663" y="457200"/>
            <a:ext cx="1389062" cy="53816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 kern="1200">
                <a:solidFill>
                  <a:schemeClr val="tx2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【例】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24887" y="397460"/>
            <a:ext cx="7764463" cy="954107"/>
          </a:xfrm>
          <a:prstGeom prst="rect">
            <a:avLst/>
          </a:prstGeom>
          <a:noFill/>
          <a:ln w="38100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          设计一个</a:t>
            </a:r>
            <a:r>
              <a:rPr lang="zh-CN" altLang="en-US" sz="2800" noProof="0" dirty="0">
                <a:ea typeface="黑体" panose="02010609060101010101" pitchFamily="49" charset="-122"/>
                <a:cs typeface="Times New Roman" panose="02020603050405020304" pitchFamily="18" charset="0"/>
              </a:rPr>
              <a:t>能自启动的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脉冲发生器，产生一个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101000,101000...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的序列脉冲。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35113" y="2916238"/>
            <a:ext cx="4914900" cy="519112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确定移位寄存器的位数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536700" y="3679825"/>
            <a:ext cx="2343150" cy="519113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使2</a:t>
            </a:r>
            <a:r>
              <a:rPr kumimoji="0" lang="en-US" altLang="zh-CN" sz="2800" b="1" i="0" u="none" strike="noStrike" kern="1200" cap="none" spc="0" normalizeH="0" baseline="30000" noProof="0" dirty="0" err="1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≥m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uLnTx/>
              <a:uFillTx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35113" y="4492625"/>
            <a:ext cx="4171950" cy="519113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信号序列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m=6, n≥3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uLnTx/>
              <a:uFillTx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516062" y="5241925"/>
            <a:ext cx="6693659" cy="523220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先取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n=3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（状态中有010相同状态）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96875" y="2120900"/>
            <a:ext cx="1968500" cy="519113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设计过程</a:t>
            </a:r>
          </a:p>
        </p:txBody>
      </p:sp>
      <p:sp>
        <p:nvSpPr>
          <p:cNvPr id="11" name="Rectangle 48"/>
          <p:cNvSpPr>
            <a:spLocks noChangeArrowheads="1"/>
          </p:cNvSpPr>
          <p:nvPr/>
        </p:nvSpPr>
        <p:spPr bwMode="auto">
          <a:xfrm>
            <a:off x="6450013" y="4278679"/>
            <a:ext cx="542594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2" name="Rectangle 49"/>
          <p:cNvSpPr>
            <a:spLocks noChangeArrowheads="1"/>
          </p:cNvSpPr>
          <p:nvPr/>
        </p:nvSpPr>
        <p:spPr bwMode="auto">
          <a:xfrm>
            <a:off x="6450013" y="3823067"/>
            <a:ext cx="542594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3" name="Rectangle 50"/>
          <p:cNvSpPr>
            <a:spLocks noChangeArrowheads="1"/>
          </p:cNvSpPr>
          <p:nvPr/>
        </p:nvSpPr>
        <p:spPr bwMode="auto">
          <a:xfrm>
            <a:off x="6450013" y="3367454"/>
            <a:ext cx="542594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4" name="Rectangle 51"/>
          <p:cNvSpPr>
            <a:spLocks noChangeArrowheads="1"/>
          </p:cNvSpPr>
          <p:nvPr/>
        </p:nvSpPr>
        <p:spPr bwMode="auto">
          <a:xfrm>
            <a:off x="6450013" y="2911842"/>
            <a:ext cx="542594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5" name="Rectangle 52"/>
          <p:cNvSpPr>
            <a:spLocks noChangeArrowheads="1"/>
          </p:cNvSpPr>
          <p:nvPr/>
        </p:nvSpPr>
        <p:spPr bwMode="auto">
          <a:xfrm>
            <a:off x="6450013" y="2456229"/>
            <a:ext cx="542594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6" name="Rectangle 53"/>
          <p:cNvSpPr>
            <a:spLocks noChangeArrowheads="1"/>
          </p:cNvSpPr>
          <p:nvPr/>
        </p:nvSpPr>
        <p:spPr bwMode="auto">
          <a:xfrm>
            <a:off x="6450013" y="2000617"/>
            <a:ext cx="542594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7" name="Rectangle 54"/>
          <p:cNvSpPr>
            <a:spLocks noChangeArrowheads="1"/>
          </p:cNvSpPr>
          <p:nvPr/>
        </p:nvSpPr>
        <p:spPr bwMode="auto">
          <a:xfrm>
            <a:off x="6450013" y="1545004"/>
            <a:ext cx="542594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55"/>
          <p:cNvSpPr>
            <a:spLocks noChangeArrowheads="1"/>
          </p:cNvSpPr>
          <p:nvPr/>
        </p:nvSpPr>
        <p:spPr bwMode="auto">
          <a:xfrm>
            <a:off x="6992607" y="4278679"/>
            <a:ext cx="542594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" name="Rectangle 56"/>
          <p:cNvSpPr>
            <a:spLocks noChangeArrowheads="1"/>
          </p:cNvSpPr>
          <p:nvPr/>
        </p:nvSpPr>
        <p:spPr bwMode="auto">
          <a:xfrm>
            <a:off x="6992607" y="3823067"/>
            <a:ext cx="542594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0" name="Rectangle 57"/>
          <p:cNvSpPr>
            <a:spLocks noChangeArrowheads="1"/>
          </p:cNvSpPr>
          <p:nvPr/>
        </p:nvSpPr>
        <p:spPr bwMode="auto">
          <a:xfrm>
            <a:off x="6992607" y="3367454"/>
            <a:ext cx="542594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1" name="Rectangle 58"/>
          <p:cNvSpPr>
            <a:spLocks noChangeArrowheads="1"/>
          </p:cNvSpPr>
          <p:nvPr/>
        </p:nvSpPr>
        <p:spPr bwMode="auto">
          <a:xfrm>
            <a:off x="6992607" y="2911842"/>
            <a:ext cx="542594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2" name="Rectangle 59"/>
          <p:cNvSpPr>
            <a:spLocks noChangeArrowheads="1"/>
          </p:cNvSpPr>
          <p:nvPr/>
        </p:nvSpPr>
        <p:spPr bwMode="auto">
          <a:xfrm>
            <a:off x="6992607" y="2456229"/>
            <a:ext cx="542594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3" name="Rectangle 60"/>
          <p:cNvSpPr>
            <a:spLocks noChangeArrowheads="1"/>
          </p:cNvSpPr>
          <p:nvPr/>
        </p:nvSpPr>
        <p:spPr bwMode="auto">
          <a:xfrm>
            <a:off x="6992607" y="2000617"/>
            <a:ext cx="542594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4" name="Rectangle 61"/>
          <p:cNvSpPr>
            <a:spLocks noChangeArrowheads="1"/>
          </p:cNvSpPr>
          <p:nvPr/>
        </p:nvSpPr>
        <p:spPr bwMode="auto">
          <a:xfrm>
            <a:off x="6992607" y="1545004"/>
            <a:ext cx="542594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1" lang="en-US" altLang="zh-CN" sz="2400" b="1" i="0" u="none" strike="noStrike" kern="1200" cap="none" spc="0" normalizeH="0" baseline="-2500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Rectangle 62"/>
          <p:cNvSpPr>
            <a:spLocks noChangeArrowheads="1"/>
          </p:cNvSpPr>
          <p:nvPr/>
        </p:nvSpPr>
        <p:spPr bwMode="auto">
          <a:xfrm>
            <a:off x="7535201" y="4278679"/>
            <a:ext cx="542594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6" name="Rectangle 63"/>
          <p:cNvSpPr>
            <a:spLocks noChangeArrowheads="1"/>
          </p:cNvSpPr>
          <p:nvPr/>
        </p:nvSpPr>
        <p:spPr bwMode="auto">
          <a:xfrm>
            <a:off x="7535201" y="3823067"/>
            <a:ext cx="542594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7" name="Rectangle 64"/>
          <p:cNvSpPr>
            <a:spLocks noChangeArrowheads="1"/>
          </p:cNvSpPr>
          <p:nvPr/>
        </p:nvSpPr>
        <p:spPr bwMode="auto">
          <a:xfrm>
            <a:off x="7535201" y="3367454"/>
            <a:ext cx="542594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8" name="Rectangle 65"/>
          <p:cNvSpPr>
            <a:spLocks noChangeArrowheads="1"/>
          </p:cNvSpPr>
          <p:nvPr/>
        </p:nvSpPr>
        <p:spPr bwMode="auto">
          <a:xfrm>
            <a:off x="7535201" y="2911842"/>
            <a:ext cx="542594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Rectangle 66"/>
          <p:cNvSpPr>
            <a:spLocks noChangeArrowheads="1"/>
          </p:cNvSpPr>
          <p:nvPr/>
        </p:nvSpPr>
        <p:spPr bwMode="auto">
          <a:xfrm>
            <a:off x="7535201" y="2456229"/>
            <a:ext cx="542594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0" name="Rectangle 67"/>
          <p:cNvSpPr>
            <a:spLocks noChangeArrowheads="1"/>
          </p:cNvSpPr>
          <p:nvPr/>
        </p:nvSpPr>
        <p:spPr bwMode="auto">
          <a:xfrm>
            <a:off x="7535201" y="2000617"/>
            <a:ext cx="542594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1" name="Rectangle 68"/>
          <p:cNvSpPr>
            <a:spLocks noChangeArrowheads="1"/>
          </p:cNvSpPr>
          <p:nvPr/>
        </p:nvSpPr>
        <p:spPr bwMode="auto">
          <a:xfrm>
            <a:off x="7535201" y="1545004"/>
            <a:ext cx="542594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1" lang="en-US" altLang="zh-CN" sz="2400" b="1" i="0" u="none" strike="noStrike" kern="1200" cap="none" spc="0" normalizeH="0" baseline="-2500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6" name="Line 83"/>
          <p:cNvSpPr>
            <a:spLocks noChangeShapeType="1"/>
          </p:cNvSpPr>
          <p:nvPr/>
        </p:nvSpPr>
        <p:spPr bwMode="auto">
          <a:xfrm>
            <a:off x="7535201" y="1545004"/>
            <a:ext cx="0" cy="3189288"/>
          </a:xfrm>
          <a:prstGeom prst="line">
            <a:avLst/>
          </a:prstGeom>
          <a:noFill/>
          <a:ln w="12700">
            <a:solidFill>
              <a:srgbClr val="00206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Line 84"/>
          <p:cNvSpPr>
            <a:spLocks noChangeShapeType="1"/>
          </p:cNvSpPr>
          <p:nvPr/>
        </p:nvSpPr>
        <p:spPr bwMode="auto">
          <a:xfrm>
            <a:off x="6992607" y="1545004"/>
            <a:ext cx="0" cy="3189288"/>
          </a:xfrm>
          <a:prstGeom prst="line">
            <a:avLst/>
          </a:prstGeom>
          <a:noFill/>
          <a:ln w="12700">
            <a:solidFill>
              <a:srgbClr val="00206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Line 85"/>
          <p:cNvSpPr>
            <a:spLocks noChangeShapeType="1"/>
          </p:cNvSpPr>
          <p:nvPr/>
        </p:nvSpPr>
        <p:spPr bwMode="auto">
          <a:xfrm>
            <a:off x="6450013" y="1545004"/>
            <a:ext cx="1627782" cy="0"/>
          </a:xfrm>
          <a:prstGeom prst="line">
            <a:avLst/>
          </a:prstGeom>
          <a:noFill/>
          <a:ln w="38100" cap="sq">
            <a:solidFill>
              <a:srgbClr val="00206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Line 86"/>
          <p:cNvSpPr>
            <a:spLocks noChangeShapeType="1"/>
          </p:cNvSpPr>
          <p:nvPr/>
        </p:nvSpPr>
        <p:spPr bwMode="auto">
          <a:xfrm>
            <a:off x="6450013" y="1545004"/>
            <a:ext cx="0" cy="3189288"/>
          </a:xfrm>
          <a:prstGeom prst="line">
            <a:avLst/>
          </a:prstGeom>
          <a:noFill/>
          <a:ln w="38100" cap="sq">
            <a:solidFill>
              <a:srgbClr val="00206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Line 88"/>
          <p:cNvSpPr>
            <a:spLocks noChangeShapeType="1"/>
          </p:cNvSpPr>
          <p:nvPr/>
        </p:nvSpPr>
        <p:spPr bwMode="auto">
          <a:xfrm flipV="1">
            <a:off x="6450013" y="4716682"/>
            <a:ext cx="1627774" cy="17610"/>
          </a:xfrm>
          <a:prstGeom prst="line">
            <a:avLst/>
          </a:prstGeom>
          <a:noFill/>
          <a:ln w="38100" cap="sq">
            <a:solidFill>
              <a:srgbClr val="00206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Line 86"/>
          <p:cNvSpPr>
            <a:spLocks noChangeShapeType="1"/>
          </p:cNvSpPr>
          <p:nvPr/>
        </p:nvSpPr>
        <p:spPr bwMode="auto">
          <a:xfrm>
            <a:off x="8077787" y="1527394"/>
            <a:ext cx="0" cy="3189288"/>
          </a:xfrm>
          <a:prstGeom prst="line">
            <a:avLst/>
          </a:prstGeom>
          <a:noFill/>
          <a:ln w="38100" cap="sq">
            <a:solidFill>
              <a:srgbClr val="00206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82880" y="6446711"/>
            <a:ext cx="903288" cy="3381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fld id="{1A0B33E5-498C-48D3-9CB2-28689CC9EF23}" type="slidenum">
              <a:rPr lang="en-US" altLang="zh-CN" sz="1100" smtClean="0">
                <a:solidFill>
                  <a:schemeClr val="tx1"/>
                </a:solidFill>
                <a:ea typeface="黑体" panose="02010609060101010101" pitchFamily="49" charset="-122"/>
              </a:rPr>
              <a:t>32</a:t>
            </a:fld>
            <a:endParaRPr lang="en-US" altLang="zh-CN" sz="11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3" name="AutoShape 2"/>
          <p:cNvSpPr>
            <a:spLocks noChangeArrowheads="1"/>
          </p:cNvSpPr>
          <p:nvPr/>
        </p:nvSpPr>
        <p:spPr bwMode="auto">
          <a:xfrm>
            <a:off x="7784305" y="1810665"/>
            <a:ext cx="1104900" cy="11049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C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8FFB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23143" y="608788"/>
            <a:ext cx="1336675" cy="45243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 kern="1200">
                <a:solidFill>
                  <a:schemeClr val="tx2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zh-CN" alt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取</a:t>
            </a:r>
            <a:r>
              <a:rPr kumimoji="0" lang="en-US" altLang="zh-CN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  <a:endParaRPr kumimoji="0"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86895" y="684195"/>
            <a:ext cx="1970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无相同状态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056188" y="412750"/>
            <a:ext cx="22780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卡诺图：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 bwMode="auto">
          <a:xfrm>
            <a:off x="5134768" y="883565"/>
            <a:ext cx="3938587" cy="3513138"/>
            <a:chOff x="2689" y="622"/>
            <a:chExt cx="2481" cy="2213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4706" y="2417"/>
              <a:ext cx="464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243" y="2417"/>
              <a:ext cx="463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778" y="2417"/>
              <a:ext cx="465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314" y="2417"/>
              <a:ext cx="464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4706" y="1999"/>
              <a:ext cx="464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4243" y="1999"/>
              <a:ext cx="463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778" y="1999"/>
              <a:ext cx="465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3314" y="1999"/>
              <a:ext cx="464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706" y="1581"/>
              <a:ext cx="464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4243" y="1581"/>
              <a:ext cx="463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778" y="1581"/>
              <a:ext cx="465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314" y="1581"/>
              <a:ext cx="464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706" y="1164"/>
              <a:ext cx="464" cy="4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4243" y="1164"/>
              <a:ext cx="463" cy="4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3778" y="1164"/>
              <a:ext cx="465" cy="4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3314" y="1164"/>
              <a:ext cx="464" cy="4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3314" y="1164"/>
              <a:ext cx="1856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>
              <a:off x="3314" y="1581"/>
              <a:ext cx="18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3314" y="1999"/>
              <a:ext cx="18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3314" y="2417"/>
              <a:ext cx="18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3314" y="2835"/>
              <a:ext cx="1856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>
              <a:off x="3314" y="1164"/>
              <a:ext cx="0" cy="1671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3778" y="1164"/>
              <a:ext cx="0" cy="167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4243" y="1164"/>
              <a:ext cx="0" cy="167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Line 31"/>
            <p:cNvSpPr>
              <a:spLocks noChangeShapeType="1"/>
            </p:cNvSpPr>
            <p:nvPr/>
          </p:nvSpPr>
          <p:spPr bwMode="auto">
            <a:xfrm>
              <a:off x="4706" y="1164"/>
              <a:ext cx="0" cy="167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5170" y="1164"/>
              <a:ext cx="0" cy="1671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 flipH="1" flipV="1">
              <a:off x="2958" y="824"/>
              <a:ext cx="343" cy="3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Text Box 34"/>
            <p:cNvSpPr txBox="1">
              <a:spLocks noChangeArrowheads="1"/>
            </p:cNvSpPr>
            <p:nvPr/>
          </p:nvSpPr>
          <p:spPr bwMode="auto">
            <a:xfrm>
              <a:off x="3366" y="90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00</a:t>
              </a: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4292" y="89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37" name="Text Box 36"/>
            <p:cNvSpPr txBox="1">
              <a:spLocks noChangeArrowheads="1"/>
            </p:cNvSpPr>
            <p:nvPr/>
          </p:nvSpPr>
          <p:spPr bwMode="auto">
            <a:xfrm>
              <a:off x="3836" y="90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38" name="Text Box 37"/>
            <p:cNvSpPr txBox="1">
              <a:spLocks noChangeArrowheads="1"/>
            </p:cNvSpPr>
            <p:nvPr/>
          </p:nvSpPr>
          <p:spPr bwMode="auto">
            <a:xfrm>
              <a:off x="4771" y="897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39" name="Text Box 38"/>
            <p:cNvSpPr txBox="1">
              <a:spLocks noChangeArrowheads="1"/>
            </p:cNvSpPr>
            <p:nvPr/>
          </p:nvSpPr>
          <p:spPr bwMode="auto">
            <a:xfrm>
              <a:off x="3001" y="123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00</a:t>
              </a:r>
            </a:p>
          </p:txBody>
        </p:sp>
        <p:sp>
          <p:nvSpPr>
            <p:cNvPr id="40" name="Text Box 39"/>
            <p:cNvSpPr txBox="1">
              <a:spLocks noChangeArrowheads="1"/>
            </p:cNvSpPr>
            <p:nvPr/>
          </p:nvSpPr>
          <p:spPr bwMode="auto">
            <a:xfrm>
              <a:off x="2990" y="2045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41" name="Text Box 40"/>
            <p:cNvSpPr txBox="1">
              <a:spLocks noChangeArrowheads="1"/>
            </p:cNvSpPr>
            <p:nvPr/>
          </p:nvSpPr>
          <p:spPr bwMode="auto">
            <a:xfrm>
              <a:off x="3011" y="1630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42" name="Text Box 41"/>
            <p:cNvSpPr txBox="1">
              <a:spLocks noChangeArrowheads="1"/>
            </p:cNvSpPr>
            <p:nvPr/>
          </p:nvSpPr>
          <p:spPr bwMode="auto">
            <a:xfrm>
              <a:off x="3001" y="2460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43" name="Text Box 42"/>
            <p:cNvSpPr txBox="1">
              <a:spLocks noChangeArrowheads="1"/>
            </p:cNvSpPr>
            <p:nvPr/>
          </p:nvSpPr>
          <p:spPr bwMode="auto">
            <a:xfrm>
              <a:off x="2689" y="825"/>
              <a:ext cx="46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kumimoji="1" lang="en-US" altLang="zh-CN" sz="2400" b="1" i="0" u="none" strike="noStrike" kern="1200" cap="none" spc="0" normalizeH="0" baseline="30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44" name="Text Box 43"/>
            <p:cNvSpPr txBox="1">
              <a:spLocks noChangeArrowheads="1"/>
            </p:cNvSpPr>
            <p:nvPr/>
          </p:nvSpPr>
          <p:spPr bwMode="auto">
            <a:xfrm>
              <a:off x="2881" y="1005"/>
              <a:ext cx="46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2400" b="1" i="0" u="none" strike="noStrike" kern="1200" cap="none" spc="0" normalizeH="0" baseline="30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45" name="Text Box 44"/>
            <p:cNvSpPr txBox="1">
              <a:spLocks noChangeArrowheads="1"/>
            </p:cNvSpPr>
            <p:nvPr/>
          </p:nvSpPr>
          <p:spPr bwMode="auto">
            <a:xfrm>
              <a:off x="2948" y="622"/>
              <a:ext cx="46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400" b="1" i="0" u="none" strike="noStrike" kern="1200" cap="none" spc="0" normalizeH="0" baseline="30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46" name="Text Box 45"/>
            <p:cNvSpPr txBox="1">
              <a:spLocks noChangeArrowheads="1"/>
            </p:cNvSpPr>
            <p:nvPr/>
          </p:nvSpPr>
          <p:spPr bwMode="auto">
            <a:xfrm>
              <a:off x="3122" y="796"/>
              <a:ext cx="46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kumimoji="1" lang="en-US" altLang="zh-CN" sz="2400" b="1" i="0" u="none" strike="noStrike" kern="1200" cap="none" spc="0" normalizeH="0" baseline="30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</a:p>
          </p:txBody>
        </p:sp>
      </p:grpSp>
      <p:sp>
        <p:nvSpPr>
          <p:cNvPr id="47" name="AutoShape 46"/>
          <p:cNvSpPr>
            <a:spLocks noChangeArrowheads="1"/>
          </p:cNvSpPr>
          <p:nvPr/>
        </p:nvSpPr>
        <p:spPr bwMode="auto">
          <a:xfrm>
            <a:off x="6284118" y="3209253"/>
            <a:ext cx="1155700" cy="1017587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C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8" name="Group 47"/>
          <p:cNvGrpSpPr/>
          <p:nvPr/>
        </p:nvGrpSpPr>
        <p:grpSpPr bwMode="auto">
          <a:xfrm>
            <a:off x="63243" y="1170864"/>
            <a:ext cx="2169100" cy="3189288"/>
            <a:chOff x="651" y="874"/>
            <a:chExt cx="1699" cy="2009"/>
          </a:xfrm>
        </p:grpSpPr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651" y="2596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651" y="2309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651" y="2022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651" y="1735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651" y="1448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651" y="1161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651" y="874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1076" y="2596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076" y="2309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1076" y="2022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1076" y="1735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1076" y="1448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1076" y="1161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1076" y="874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400" b="1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1501" y="2596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1501" y="2309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1501" y="2022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1501" y="1735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1501" y="1448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1501" y="1161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9" name="Rectangle 68"/>
            <p:cNvSpPr>
              <a:spLocks noChangeArrowheads="1"/>
            </p:cNvSpPr>
            <p:nvPr/>
          </p:nvSpPr>
          <p:spPr bwMode="auto">
            <a:xfrm>
              <a:off x="1501" y="874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400" b="1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1926" y="2596"/>
              <a:ext cx="424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1926" y="2309"/>
              <a:ext cx="424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1926" y="2022"/>
              <a:ext cx="424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1926" y="1735"/>
              <a:ext cx="424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1926" y="1448"/>
              <a:ext cx="424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1926" y="1161"/>
              <a:ext cx="424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1926" y="874"/>
              <a:ext cx="424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400" b="1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7" name="Line 76"/>
            <p:cNvSpPr>
              <a:spLocks noChangeShapeType="1"/>
            </p:cNvSpPr>
            <p:nvPr/>
          </p:nvSpPr>
          <p:spPr bwMode="auto">
            <a:xfrm>
              <a:off x="651" y="1161"/>
              <a:ext cx="1699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8" name="Line 77"/>
            <p:cNvSpPr>
              <a:spLocks noChangeShapeType="1"/>
            </p:cNvSpPr>
            <p:nvPr/>
          </p:nvSpPr>
          <p:spPr bwMode="auto">
            <a:xfrm>
              <a:off x="651" y="1448"/>
              <a:ext cx="1699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9" name="Line 78"/>
            <p:cNvSpPr>
              <a:spLocks noChangeShapeType="1"/>
            </p:cNvSpPr>
            <p:nvPr/>
          </p:nvSpPr>
          <p:spPr bwMode="auto">
            <a:xfrm>
              <a:off x="651" y="1735"/>
              <a:ext cx="1699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Line 79"/>
            <p:cNvSpPr>
              <a:spLocks noChangeShapeType="1"/>
            </p:cNvSpPr>
            <p:nvPr/>
          </p:nvSpPr>
          <p:spPr bwMode="auto">
            <a:xfrm>
              <a:off x="651" y="2022"/>
              <a:ext cx="1699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Line 80"/>
            <p:cNvSpPr>
              <a:spLocks noChangeShapeType="1"/>
            </p:cNvSpPr>
            <p:nvPr/>
          </p:nvSpPr>
          <p:spPr bwMode="auto">
            <a:xfrm>
              <a:off x="651" y="2309"/>
              <a:ext cx="1699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2" name="Line 81"/>
            <p:cNvSpPr>
              <a:spLocks noChangeShapeType="1"/>
            </p:cNvSpPr>
            <p:nvPr/>
          </p:nvSpPr>
          <p:spPr bwMode="auto">
            <a:xfrm>
              <a:off x="651" y="2596"/>
              <a:ext cx="1699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3" name="Line 82"/>
            <p:cNvSpPr>
              <a:spLocks noChangeShapeType="1"/>
            </p:cNvSpPr>
            <p:nvPr/>
          </p:nvSpPr>
          <p:spPr bwMode="auto">
            <a:xfrm>
              <a:off x="1926" y="874"/>
              <a:ext cx="0" cy="2009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Line 83"/>
            <p:cNvSpPr>
              <a:spLocks noChangeShapeType="1"/>
            </p:cNvSpPr>
            <p:nvPr/>
          </p:nvSpPr>
          <p:spPr bwMode="auto">
            <a:xfrm>
              <a:off x="1501" y="874"/>
              <a:ext cx="0" cy="2009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5" name="Line 84"/>
            <p:cNvSpPr>
              <a:spLocks noChangeShapeType="1"/>
            </p:cNvSpPr>
            <p:nvPr/>
          </p:nvSpPr>
          <p:spPr bwMode="auto">
            <a:xfrm>
              <a:off x="1076" y="874"/>
              <a:ext cx="0" cy="2009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Line 85"/>
            <p:cNvSpPr>
              <a:spLocks noChangeShapeType="1"/>
            </p:cNvSpPr>
            <p:nvPr/>
          </p:nvSpPr>
          <p:spPr bwMode="auto">
            <a:xfrm>
              <a:off x="651" y="874"/>
              <a:ext cx="1699" cy="0"/>
            </a:xfrm>
            <a:prstGeom prst="line">
              <a:avLst/>
            </a:prstGeom>
            <a:noFill/>
            <a:ln w="38100" cap="sq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7" name="Line 86"/>
            <p:cNvSpPr>
              <a:spLocks noChangeShapeType="1"/>
            </p:cNvSpPr>
            <p:nvPr/>
          </p:nvSpPr>
          <p:spPr bwMode="auto">
            <a:xfrm>
              <a:off x="651" y="874"/>
              <a:ext cx="0" cy="2009"/>
            </a:xfrm>
            <a:prstGeom prst="line">
              <a:avLst/>
            </a:prstGeom>
            <a:noFill/>
            <a:ln w="38100" cap="sq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8" name="Line 87"/>
            <p:cNvSpPr>
              <a:spLocks noChangeShapeType="1"/>
            </p:cNvSpPr>
            <p:nvPr/>
          </p:nvSpPr>
          <p:spPr bwMode="auto">
            <a:xfrm>
              <a:off x="2350" y="874"/>
              <a:ext cx="0" cy="2009"/>
            </a:xfrm>
            <a:prstGeom prst="line">
              <a:avLst/>
            </a:prstGeom>
            <a:noFill/>
            <a:ln w="38100" cap="sq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9" name="Line 88"/>
            <p:cNvSpPr>
              <a:spLocks noChangeShapeType="1"/>
            </p:cNvSpPr>
            <p:nvPr/>
          </p:nvSpPr>
          <p:spPr bwMode="auto">
            <a:xfrm>
              <a:off x="651" y="2883"/>
              <a:ext cx="1699" cy="0"/>
            </a:xfrm>
            <a:prstGeom prst="line">
              <a:avLst/>
            </a:prstGeom>
            <a:noFill/>
            <a:ln w="38100" cap="sq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1" name="Text Box 90"/>
          <p:cNvSpPr txBox="1">
            <a:spLocks noChangeArrowheads="1"/>
          </p:cNvSpPr>
          <p:nvPr/>
        </p:nvSpPr>
        <p:spPr bwMode="auto">
          <a:xfrm>
            <a:off x="209186" y="186047"/>
            <a:ext cx="42433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101000,101000...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序列脉冲</a:t>
            </a:r>
          </a:p>
        </p:txBody>
      </p:sp>
      <p:grpSp>
        <p:nvGrpSpPr>
          <p:cNvPr id="92" name="Group 91"/>
          <p:cNvGrpSpPr/>
          <p:nvPr/>
        </p:nvGrpSpPr>
        <p:grpSpPr bwMode="auto">
          <a:xfrm>
            <a:off x="4727575" y="5210175"/>
            <a:ext cx="3657600" cy="519113"/>
            <a:chOff x="2978" y="3282"/>
            <a:chExt cx="2304" cy="327"/>
          </a:xfrm>
        </p:grpSpPr>
        <p:sp>
          <p:nvSpPr>
            <p:cNvPr id="93" name="Text Box 92"/>
            <p:cNvSpPr txBox="1">
              <a:spLocks noChangeArrowheads="1"/>
            </p:cNvSpPr>
            <p:nvPr/>
          </p:nvSpPr>
          <p:spPr bwMode="auto">
            <a:xfrm>
              <a:off x="2978" y="3282"/>
              <a:ext cx="2304" cy="327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r>
                <a:rPr kumimoji="1" lang="en-US" altLang="zh-CN" sz="2800" b="1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=Q</a:t>
              </a:r>
              <a:r>
                <a:rPr kumimoji="1" lang="en-US" altLang="zh-CN" sz="2800" b="1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kumimoji="1" lang="en-US" altLang="zh-CN" sz="28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800" b="1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8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+Q</a:t>
              </a:r>
              <a:r>
                <a:rPr kumimoji="1" lang="en-US" altLang="zh-CN" sz="2800" b="1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kumimoji="1" lang="en-US" altLang="zh-CN" sz="28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800" b="1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8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94" name="Line 93"/>
            <p:cNvSpPr>
              <a:spLocks noChangeShapeType="1"/>
            </p:cNvSpPr>
            <p:nvPr/>
          </p:nvSpPr>
          <p:spPr bwMode="auto">
            <a:xfrm>
              <a:off x="3781" y="3326"/>
              <a:ext cx="163" cy="0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Line 94"/>
            <p:cNvSpPr>
              <a:spLocks noChangeShapeType="1"/>
            </p:cNvSpPr>
            <p:nvPr/>
          </p:nvSpPr>
          <p:spPr bwMode="auto">
            <a:xfrm>
              <a:off x="4261" y="3334"/>
              <a:ext cx="163" cy="0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6" name="Group 11"/>
          <p:cNvGrpSpPr/>
          <p:nvPr/>
        </p:nvGrpSpPr>
        <p:grpSpPr bwMode="auto">
          <a:xfrm>
            <a:off x="1106806" y="4484831"/>
            <a:ext cx="2655887" cy="2149475"/>
            <a:chOff x="1291" y="2543"/>
            <a:chExt cx="1673" cy="1354"/>
          </a:xfrm>
        </p:grpSpPr>
        <p:graphicFrame>
          <p:nvGraphicFramePr>
            <p:cNvPr id="97" name="Object 12"/>
            <p:cNvGraphicFramePr>
              <a:graphicFrameLocks noChangeAspect="1"/>
            </p:cNvGraphicFramePr>
            <p:nvPr/>
          </p:nvGraphicFramePr>
          <p:xfrm>
            <a:off x="1291" y="2543"/>
            <a:ext cx="1673" cy="1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204" name="位图图像" r:id="rId3" imgW="2333625" imgH="1762125" progId="Paint.Picture">
                    <p:embed/>
                  </p:oleObj>
                </mc:Choice>
                <mc:Fallback>
                  <p:oleObj name="位图图像" r:id="rId3" imgW="2333625" imgH="1762125" progId="Paint.Picture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1" y="2543"/>
                          <a:ext cx="1673" cy="1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Object 13"/>
            <p:cNvGraphicFramePr>
              <a:graphicFrameLocks noChangeAspect="1"/>
            </p:cNvGraphicFramePr>
            <p:nvPr/>
          </p:nvGraphicFramePr>
          <p:xfrm>
            <a:off x="1291" y="2543"/>
            <a:ext cx="1673" cy="1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205" name="位图图像" r:id="rId5" imgW="2333625" imgH="1762125" progId="Paint.Picture">
                    <p:embed/>
                  </p:oleObj>
                </mc:Choice>
                <mc:Fallback>
                  <p:oleObj name="位图图像" r:id="rId5" imgW="2333625" imgH="1762125" progId="Paint.Picture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1" y="2543"/>
                          <a:ext cx="1673" cy="1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9" name="Group 14"/>
            <p:cNvGrpSpPr/>
            <p:nvPr/>
          </p:nvGrpSpPr>
          <p:grpSpPr bwMode="auto">
            <a:xfrm>
              <a:off x="1815" y="2629"/>
              <a:ext cx="251" cy="288"/>
              <a:chOff x="391" y="2184"/>
              <a:chExt cx="251" cy="288"/>
            </a:xfrm>
          </p:grpSpPr>
          <p:sp>
            <p:nvSpPr>
              <p:cNvPr id="116" name="Rectangle 15"/>
              <p:cNvSpPr>
                <a:spLocks noChangeArrowheads="1"/>
              </p:cNvSpPr>
              <p:nvPr/>
            </p:nvSpPr>
            <p:spPr bwMode="auto">
              <a:xfrm>
                <a:off x="413" y="2217"/>
                <a:ext cx="163" cy="228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Text Box 16"/>
              <p:cNvSpPr txBox="1">
                <a:spLocks noChangeArrowheads="1"/>
              </p:cNvSpPr>
              <p:nvPr/>
            </p:nvSpPr>
            <p:spPr bwMode="auto">
              <a:xfrm>
                <a:off x="391" y="2184"/>
                <a:ext cx="25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  <p:sp>
          <p:nvSpPr>
            <p:cNvPr id="100" name="Rectangle 17"/>
            <p:cNvSpPr>
              <a:spLocks noChangeArrowheads="1"/>
            </p:cNvSpPr>
            <p:nvPr/>
          </p:nvSpPr>
          <p:spPr bwMode="auto">
            <a:xfrm>
              <a:off x="2384" y="2676"/>
              <a:ext cx="163" cy="22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1" name="Text Box 18"/>
            <p:cNvSpPr txBox="1">
              <a:spLocks noChangeArrowheads="1"/>
            </p:cNvSpPr>
            <p:nvPr/>
          </p:nvSpPr>
          <p:spPr bwMode="auto">
            <a:xfrm>
              <a:off x="2340" y="2616"/>
              <a:ext cx="2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2" name="Rectangle 19"/>
            <p:cNvSpPr>
              <a:spLocks noChangeArrowheads="1"/>
            </p:cNvSpPr>
            <p:nvPr/>
          </p:nvSpPr>
          <p:spPr bwMode="auto">
            <a:xfrm>
              <a:off x="2653" y="3174"/>
              <a:ext cx="163" cy="21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" name="Text Box 20"/>
            <p:cNvSpPr txBox="1">
              <a:spLocks noChangeArrowheads="1"/>
            </p:cNvSpPr>
            <p:nvPr/>
          </p:nvSpPr>
          <p:spPr bwMode="auto">
            <a:xfrm>
              <a:off x="2620" y="3129"/>
              <a:ext cx="2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04" name="Rectangle 21"/>
            <p:cNvSpPr>
              <a:spLocks noChangeArrowheads="1"/>
            </p:cNvSpPr>
            <p:nvPr/>
          </p:nvSpPr>
          <p:spPr bwMode="auto">
            <a:xfrm>
              <a:off x="2294" y="3554"/>
              <a:ext cx="163" cy="21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5" name="Text Box 22"/>
            <p:cNvSpPr txBox="1">
              <a:spLocks noChangeArrowheads="1"/>
            </p:cNvSpPr>
            <p:nvPr/>
          </p:nvSpPr>
          <p:spPr bwMode="auto">
            <a:xfrm>
              <a:off x="2216" y="3509"/>
              <a:ext cx="3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06" name="Rectangle 23"/>
            <p:cNvSpPr>
              <a:spLocks noChangeArrowheads="1"/>
            </p:cNvSpPr>
            <p:nvPr/>
          </p:nvSpPr>
          <p:spPr bwMode="auto">
            <a:xfrm>
              <a:off x="1761" y="3532"/>
              <a:ext cx="163" cy="21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Text Box 24"/>
            <p:cNvSpPr txBox="1">
              <a:spLocks noChangeArrowheads="1"/>
            </p:cNvSpPr>
            <p:nvPr/>
          </p:nvSpPr>
          <p:spPr bwMode="auto">
            <a:xfrm>
              <a:off x="1750" y="3499"/>
              <a:ext cx="2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08" name="Rectangle 25"/>
            <p:cNvSpPr>
              <a:spLocks noChangeArrowheads="1"/>
            </p:cNvSpPr>
            <p:nvPr/>
          </p:nvSpPr>
          <p:spPr bwMode="auto">
            <a:xfrm>
              <a:off x="1435" y="3043"/>
              <a:ext cx="163" cy="21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9" name="Text Box 26"/>
            <p:cNvSpPr txBox="1">
              <a:spLocks noChangeArrowheads="1"/>
            </p:cNvSpPr>
            <p:nvPr/>
          </p:nvSpPr>
          <p:spPr bwMode="auto">
            <a:xfrm>
              <a:off x="1412" y="3009"/>
              <a:ext cx="2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10" name="Oval 27"/>
            <p:cNvSpPr>
              <a:spLocks noChangeArrowheads="1"/>
            </p:cNvSpPr>
            <p:nvPr/>
          </p:nvSpPr>
          <p:spPr bwMode="auto">
            <a:xfrm>
              <a:off x="1761" y="2608"/>
              <a:ext cx="293" cy="314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1" name="Oval 28"/>
            <p:cNvSpPr>
              <a:spLocks noChangeArrowheads="1"/>
            </p:cNvSpPr>
            <p:nvPr/>
          </p:nvSpPr>
          <p:spPr bwMode="auto">
            <a:xfrm>
              <a:off x="2304" y="2608"/>
              <a:ext cx="293" cy="314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" name="Oval 29"/>
            <p:cNvSpPr>
              <a:spLocks noChangeArrowheads="1"/>
            </p:cNvSpPr>
            <p:nvPr/>
          </p:nvSpPr>
          <p:spPr bwMode="auto">
            <a:xfrm>
              <a:off x="2576" y="3119"/>
              <a:ext cx="293" cy="314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Oval 30"/>
            <p:cNvSpPr>
              <a:spLocks noChangeArrowheads="1"/>
            </p:cNvSpPr>
            <p:nvPr/>
          </p:nvSpPr>
          <p:spPr bwMode="auto">
            <a:xfrm>
              <a:off x="2228" y="3499"/>
              <a:ext cx="293" cy="314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4" name="Oval 31"/>
            <p:cNvSpPr>
              <a:spLocks noChangeArrowheads="1"/>
            </p:cNvSpPr>
            <p:nvPr/>
          </p:nvSpPr>
          <p:spPr bwMode="auto">
            <a:xfrm>
              <a:off x="1707" y="3488"/>
              <a:ext cx="293" cy="314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" name="Oval 32"/>
            <p:cNvSpPr>
              <a:spLocks noChangeArrowheads="1"/>
            </p:cNvSpPr>
            <p:nvPr/>
          </p:nvSpPr>
          <p:spPr bwMode="auto">
            <a:xfrm>
              <a:off x="1381" y="2988"/>
              <a:ext cx="293" cy="314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8" name="Group 47"/>
          <p:cNvGrpSpPr/>
          <p:nvPr/>
        </p:nvGrpSpPr>
        <p:grpSpPr bwMode="auto">
          <a:xfrm>
            <a:off x="2288380" y="1162926"/>
            <a:ext cx="2874959" cy="3189288"/>
            <a:chOff x="651" y="874"/>
            <a:chExt cx="1699" cy="2009"/>
          </a:xfrm>
        </p:grpSpPr>
        <p:sp>
          <p:nvSpPr>
            <p:cNvPr id="119" name="Rectangle 48"/>
            <p:cNvSpPr>
              <a:spLocks noChangeArrowheads="1"/>
            </p:cNvSpPr>
            <p:nvPr/>
          </p:nvSpPr>
          <p:spPr bwMode="auto">
            <a:xfrm>
              <a:off x="651" y="2596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0" name="Rectangle 49"/>
            <p:cNvSpPr>
              <a:spLocks noChangeArrowheads="1"/>
            </p:cNvSpPr>
            <p:nvPr/>
          </p:nvSpPr>
          <p:spPr bwMode="auto">
            <a:xfrm>
              <a:off x="651" y="2309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21" name="Rectangle 50"/>
            <p:cNvSpPr>
              <a:spLocks noChangeArrowheads="1"/>
            </p:cNvSpPr>
            <p:nvPr/>
          </p:nvSpPr>
          <p:spPr bwMode="auto">
            <a:xfrm>
              <a:off x="651" y="2022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22" name="Rectangle 51"/>
            <p:cNvSpPr>
              <a:spLocks noChangeArrowheads="1"/>
            </p:cNvSpPr>
            <p:nvPr/>
          </p:nvSpPr>
          <p:spPr bwMode="auto">
            <a:xfrm>
              <a:off x="651" y="1735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" name="Rectangle 52"/>
            <p:cNvSpPr>
              <a:spLocks noChangeArrowheads="1"/>
            </p:cNvSpPr>
            <p:nvPr/>
          </p:nvSpPr>
          <p:spPr bwMode="auto">
            <a:xfrm>
              <a:off x="651" y="1448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Rectangle 53"/>
            <p:cNvSpPr>
              <a:spLocks noChangeArrowheads="1"/>
            </p:cNvSpPr>
            <p:nvPr/>
          </p:nvSpPr>
          <p:spPr bwMode="auto">
            <a:xfrm>
              <a:off x="651" y="1161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Rectangle 54"/>
            <p:cNvSpPr>
              <a:spLocks noChangeArrowheads="1"/>
            </p:cNvSpPr>
            <p:nvPr/>
          </p:nvSpPr>
          <p:spPr bwMode="auto">
            <a:xfrm>
              <a:off x="651" y="874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6" name="Rectangle 55"/>
            <p:cNvSpPr>
              <a:spLocks noChangeArrowheads="1"/>
            </p:cNvSpPr>
            <p:nvPr/>
          </p:nvSpPr>
          <p:spPr bwMode="auto">
            <a:xfrm>
              <a:off x="1076" y="2596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27" name="Rectangle 56"/>
            <p:cNvSpPr>
              <a:spLocks noChangeArrowheads="1"/>
            </p:cNvSpPr>
            <p:nvPr/>
          </p:nvSpPr>
          <p:spPr bwMode="auto">
            <a:xfrm>
              <a:off x="1076" y="2309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28" name="Rectangle 57"/>
            <p:cNvSpPr>
              <a:spLocks noChangeArrowheads="1"/>
            </p:cNvSpPr>
            <p:nvPr/>
          </p:nvSpPr>
          <p:spPr bwMode="auto">
            <a:xfrm>
              <a:off x="1076" y="2022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9" name="Rectangle 58"/>
            <p:cNvSpPr>
              <a:spLocks noChangeArrowheads="1"/>
            </p:cNvSpPr>
            <p:nvPr/>
          </p:nvSpPr>
          <p:spPr bwMode="auto">
            <a:xfrm>
              <a:off x="1076" y="1735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Rectangle 59"/>
            <p:cNvSpPr>
              <a:spLocks noChangeArrowheads="1"/>
            </p:cNvSpPr>
            <p:nvPr/>
          </p:nvSpPr>
          <p:spPr bwMode="auto">
            <a:xfrm>
              <a:off x="1076" y="1448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Rectangle 60"/>
            <p:cNvSpPr>
              <a:spLocks noChangeArrowheads="1"/>
            </p:cNvSpPr>
            <p:nvPr/>
          </p:nvSpPr>
          <p:spPr bwMode="auto">
            <a:xfrm>
              <a:off x="1076" y="1161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2" name="Rectangle 61"/>
            <p:cNvSpPr>
              <a:spLocks noChangeArrowheads="1"/>
            </p:cNvSpPr>
            <p:nvPr/>
          </p:nvSpPr>
          <p:spPr bwMode="auto">
            <a:xfrm>
              <a:off x="1076" y="874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400" b="1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" name="Rectangle 62"/>
            <p:cNvSpPr>
              <a:spLocks noChangeArrowheads="1"/>
            </p:cNvSpPr>
            <p:nvPr/>
          </p:nvSpPr>
          <p:spPr bwMode="auto">
            <a:xfrm>
              <a:off x="1501" y="2596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34" name="Rectangle 63"/>
            <p:cNvSpPr>
              <a:spLocks noChangeArrowheads="1"/>
            </p:cNvSpPr>
            <p:nvPr/>
          </p:nvSpPr>
          <p:spPr bwMode="auto">
            <a:xfrm>
              <a:off x="1501" y="2309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5" name="Rectangle 64"/>
            <p:cNvSpPr>
              <a:spLocks noChangeArrowheads="1"/>
            </p:cNvSpPr>
            <p:nvPr/>
          </p:nvSpPr>
          <p:spPr bwMode="auto">
            <a:xfrm>
              <a:off x="1501" y="2022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65"/>
            <p:cNvSpPr>
              <a:spLocks noChangeArrowheads="1"/>
            </p:cNvSpPr>
            <p:nvPr/>
          </p:nvSpPr>
          <p:spPr bwMode="auto">
            <a:xfrm>
              <a:off x="1501" y="1735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7" name="Rectangle 66"/>
            <p:cNvSpPr>
              <a:spLocks noChangeArrowheads="1"/>
            </p:cNvSpPr>
            <p:nvPr/>
          </p:nvSpPr>
          <p:spPr bwMode="auto">
            <a:xfrm>
              <a:off x="1501" y="1448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8" name="Rectangle 67"/>
            <p:cNvSpPr>
              <a:spLocks noChangeArrowheads="1"/>
            </p:cNvSpPr>
            <p:nvPr/>
          </p:nvSpPr>
          <p:spPr bwMode="auto">
            <a:xfrm>
              <a:off x="1501" y="1161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39" name="Rectangle 68"/>
            <p:cNvSpPr>
              <a:spLocks noChangeArrowheads="1"/>
            </p:cNvSpPr>
            <p:nvPr/>
          </p:nvSpPr>
          <p:spPr bwMode="auto">
            <a:xfrm>
              <a:off x="1501" y="874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400" b="1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0" name="Rectangle 69"/>
            <p:cNvSpPr>
              <a:spLocks noChangeArrowheads="1"/>
            </p:cNvSpPr>
            <p:nvPr/>
          </p:nvSpPr>
          <p:spPr bwMode="auto">
            <a:xfrm>
              <a:off x="1926" y="2596"/>
              <a:ext cx="424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Rectangle 70"/>
            <p:cNvSpPr>
              <a:spLocks noChangeArrowheads="1"/>
            </p:cNvSpPr>
            <p:nvPr/>
          </p:nvSpPr>
          <p:spPr bwMode="auto">
            <a:xfrm>
              <a:off x="1926" y="2309"/>
              <a:ext cx="424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Rectangle 71"/>
            <p:cNvSpPr>
              <a:spLocks noChangeArrowheads="1"/>
            </p:cNvSpPr>
            <p:nvPr/>
          </p:nvSpPr>
          <p:spPr bwMode="auto">
            <a:xfrm>
              <a:off x="1926" y="2022"/>
              <a:ext cx="424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72"/>
            <p:cNvSpPr>
              <a:spLocks noChangeArrowheads="1"/>
            </p:cNvSpPr>
            <p:nvPr/>
          </p:nvSpPr>
          <p:spPr bwMode="auto">
            <a:xfrm>
              <a:off x="1926" y="1735"/>
              <a:ext cx="424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73"/>
            <p:cNvSpPr>
              <a:spLocks noChangeArrowheads="1"/>
            </p:cNvSpPr>
            <p:nvPr/>
          </p:nvSpPr>
          <p:spPr bwMode="auto">
            <a:xfrm>
              <a:off x="1926" y="1448"/>
              <a:ext cx="424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5" name="Rectangle 74"/>
            <p:cNvSpPr>
              <a:spLocks noChangeArrowheads="1"/>
            </p:cNvSpPr>
            <p:nvPr/>
          </p:nvSpPr>
          <p:spPr bwMode="auto">
            <a:xfrm>
              <a:off x="1926" y="1161"/>
              <a:ext cx="424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6" name="Rectangle 75"/>
            <p:cNvSpPr>
              <a:spLocks noChangeArrowheads="1"/>
            </p:cNvSpPr>
            <p:nvPr/>
          </p:nvSpPr>
          <p:spPr bwMode="auto">
            <a:xfrm>
              <a:off x="1926" y="874"/>
              <a:ext cx="424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400" b="1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kumimoji="1" lang="en-US" altLang="zh-CN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Line 76"/>
            <p:cNvSpPr>
              <a:spLocks noChangeShapeType="1"/>
            </p:cNvSpPr>
            <p:nvPr/>
          </p:nvSpPr>
          <p:spPr bwMode="auto">
            <a:xfrm>
              <a:off x="651" y="1161"/>
              <a:ext cx="1699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8" name="Line 77"/>
            <p:cNvSpPr>
              <a:spLocks noChangeShapeType="1"/>
            </p:cNvSpPr>
            <p:nvPr/>
          </p:nvSpPr>
          <p:spPr bwMode="auto">
            <a:xfrm>
              <a:off x="651" y="1448"/>
              <a:ext cx="1699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9" name="Line 78"/>
            <p:cNvSpPr>
              <a:spLocks noChangeShapeType="1"/>
            </p:cNvSpPr>
            <p:nvPr/>
          </p:nvSpPr>
          <p:spPr bwMode="auto">
            <a:xfrm>
              <a:off x="651" y="1735"/>
              <a:ext cx="1699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0" name="Line 79"/>
            <p:cNvSpPr>
              <a:spLocks noChangeShapeType="1"/>
            </p:cNvSpPr>
            <p:nvPr/>
          </p:nvSpPr>
          <p:spPr bwMode="auto">
            <a:xfrm>
              <a:off x="651" y="2022"/>
              <a:ext cx="1699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1" name="Line 80"/>
            <p:cNvSpPr>
              <a:spLocks noChangeShapeType="1"/>
            </p:cNvSpPr>
            <p:nvPr/>
          </p:nvSpPr>
          <p:spPr bwMode="auto">
            <a:xfrm>
              <a:off x="651" y="2309"/>
              <a:ext cx="1699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Line 81"/>
            <p:cNvSpPr>
              <a:spLocks noChangeShapeType="1"/>
            </p:cNvSpPr>
            <p:nvPr/>
          </p:nvSpPr>
          <p:spPr bwMode="auto">
            <a:xfrm>
              <a:off x="651" y="2596"/>
              <a:ext cx="1699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" name="Line 82"/>
            <p:cNvSpPr>
              <a:spLocks noChangeShapeType="1"/>
            </p:cNvSpPr>
            <p:nvPr/>
          </p:nvSpPr>
          <p:spPr bwMode="auto">
            <a:xfrm>
              <a:off x="1926" y="874"/>
              <a:ext cx="0" cy="2009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4" name="Line 83"/>
            <p:cNvSpPr>
              <a:spLocks noChangeShapeType="1"/>
            </p:cNvSpPr>
            <p:nvPr/>
          </p:nvSpPr>
          <p:spPr bwMode="auto">
            <a:xfrm>
              <a:off x="1501" y="874"/>
              <a:ext cx="0" cy="2009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5" name="Line 84"/>
            <p:cNvSpPr>
              <a:spLocks noChangeShapeType="1"/>
            </p:cNvSpPr>
            <p:nvPr/>
          </p:nvSpPr>
          <p:spPr bwMode="auto">
            <a:xfrm>
              <a:off x="1076" y="874"/>
              <a:ext cx="0" cy="2009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6" name="Line 85"/>
            <p:cNvSpPr>
              <a:spLocks noChangeShapeType="1"/>
            </p:cNvSpPr>
            <p:nvPr/>
          </p:nvSpPr>
          <p:spPr bwMode="auto">
            <a:xfrm>
              <a:off x="651" y="874"/>
              <a:ext cx="1699" cy="0"/>
            </a:xfrm>
            <a:prstGeom prst="line">
              <a:avLst/>
            </a:prstGeom>
            <a:noFill/>
            <a:ln w="38100" cap="sq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7" name="Line 86"/>
            <p:cNvSpPr>
              <a:spLocks noChangeShapeType="1"/>
            </p:cNvSpPr>
            <p:nvPr/>
          </p:nvSpPr>
          <p:spPr bwMode="auto">
            <a:xfrm>
              <a:off x="651" y="874"/>
              <a:ext cx="0" cy="2009"/>
            </a:xfrm>
            <a:prstGeom prst="line">
              <a:avLst/>
            </a:prstGeom>
            <a:noFill/>
            <a:ln w="38100" cap="sq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8" name="Line 87"/>
            <p:cNvSpPr>
              <a:spLocks noChangeShapeType="1"/>
            </p:cNvSpPr>
            <p:nvPr/>
          </p:nvSpPr>
          <p:spPr bwMode="auto">
            <a:xfrm>
              <a:off x="2350" y="874"/>
              <a:ext cx="0" cy="2009"/>
            </a:xfrm>
            <a:prstGeom prst="line">
              <a:avLst/>
            </a:prstGeom>
            <a:noFill/>
            <a:ln w="38100" cap="sq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9" name="Line 88"/>
            <p:cNvSpPr>
              <a:spLocks noChangeShapeType="1"/>
            </p:cNvSpPr>
            <p:nvPr/>
          </p:nvSpPr>
          <p:spPr bwMode="auto">
            <a:xfrm>
              <a:off x="651" y="2883"/>
              <a:ext cx="1699" cy="0"/>
            </a:xfrm>
            <a:prstGeom prst="line">
              <a:avLst/>
            </a:prstGeom>
            <a:noFill/>
            <a:ln w="38100" cap="sq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61" name="文本框 160"/>
          <p:cNvSpPr txBox="1"/>
          <p:nvPr/>
        </p:nvSpPr>
        <p:spPr bwMode="auto">
          <a:xfrm>
            <a:off x="3287925" y="1061226"/>
            <a:ext cx="5610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n+1</a:t>
            </a:r>
            <a:endParaRPr lang="zh-CN" altLang="en-US" sz="18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2" name="文本框 161"/>
          <p:cNvSpPr txBox="1"/>
          <p:nvPr/>
        </p:nvSpPr>
        <p:spPr bwMode="auto">
          <a:xfrm>
            <a:off x="2575431" y="1084731"/>
            <a:ext cx="5610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n+1</a:t>
            </a:r>
            <a:endParaRPr lang="zh-CN" altLang="en-US" sz="18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" name="文本框 162"/>
          <p:cNvSpPr txBox="1"/>
          <p:nvPr/>
        </p:nvSpPr>
        <p:spPr bwMode="auto">
          <a:xfrm>
            <a:off x="4018806" y="1076580"/>
            <a:ext cx="5610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n+1</a:t>
            </a:r>
            <a:endParaRPr lang="zh-CN" altLang="en-US" sz="18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4" name="文本框 163"/>
          <p:cNvSpPr txBox="1"/>
          <p:nvPr/>
        </p:nvSpPr>
        <p:spPr bwMode="auto">
          <a:xfrm>
            <a:off x="4716302" y="1066485"/>
            <a:ext cx="5610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n+1</a:t>
            </a:r>
            <a:endParaRPr lang="zh-CN" altLang="en-US" sz="18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82880" y="6446711"/>
            <a:ext cx="903288" cy="3381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fld id="{1A0B33E5-498C-48D3-9CB2-28689CC9EF23}" type="slidenum">
              <a:rPr lang="en-US" altLang="zh-CN" sz="1100" smtClean="0">
                <a:solidFill>
                  <a:schemeClr val="tx1"/>
                </a:solidFill>
                <a:ea typeface="黑体" panose="02010609060101010101" pitchFamily="49" charset="-122"/>
              </a:rPr>
              <a:t>33</a:t>
            </a:fld>
            <a:endParaRPr lang="en-US" altLang="zh-CN" sz="11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61963" y="176213"/>
            <a:ext cx="2112962" cy="4699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 kern="1200">
                <a:solidFill>
                  <a:schemeClr val="tx2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zh-CN" alt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逻辑电路图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792663" y="1311275"/>
            <a:ext cx="23487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能否自启动？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4805363"/>
            <a:ext cx="2232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en-US" altLang="zh-CN" sz="2800" b="1" i="0" u="none" strike="noStrike" kern="1200" cap="none" spc="0" normalizeH="0" baseline="-2500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en-US" altLang="zh-CN" sz="2800" b="1" i="0" u="none" strike="noStrike" kern="1200" cap="none" spc="0" normalizeH="0" baseline="-2500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en-US" altLang="zh-CN" sz="2800" b="1" i="0" u="none" strike="noStrike" kern="1200" cap="none" spc="0" normalizeH="0" baseline="-2500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0" lang="en-US" altLang="zh-CN" sz="2800" b="1" i="0" u="none" strike="noStrike" kern="1200" cap="none" spc="0" normalizeH="0" baseline="-2500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489450" y="825500"/>
            <a:ext cx="42433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101000,101000...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序列脉冲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07975" y="3843338"/>
            <a:ext cx="17287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工作循环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703763" y="1778000"/>
            <a:ext cx="30700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存在非工作循环：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183188" y="2590800"/>
          <a:ext cx="8001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76" name="位图图像" r:id="rId3" imgW="800100" imgH="838200" progId="Paint.Picture">
                  <p:embed/>
                </p:oleObj>
              </mc:Choice>
              <mc:Fallback>
                <p:oleObj name="位图图像" r:id="rId3" imgW="800100" imgH="838200" progId="Paint.Picture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3188" y="2590800"/>
                        <a:ext cx="800100" cy="838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626894" y="3918744"/>
          <a:ext cx="2101850" cy="238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77" name="位图图像" r:id="rId5" imgW="1828800" imgH="2076450" progId="Paint.Picture">
                  <p:embed/>
                </p:oleObj>
              </mc:Choice>
              <mc:Fallback>
                <p:oleObj name="位图图像" r:id="rId5" imgW="1828800" imgH="2076450" progId="Paint.Pictur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6894" y="3918744"/>
                        <a:ext cx="2101850" cy="23860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6835775" y="2463800"/>
          <a:ext cx="1619250" cy="140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78" name="位图图像" r:id="rId7" imgW="1438275" imgH="1247775" progId="Paint.Picture">
                  <p:embed/>
                </p:oleObj>
              </mc:Choice>
              <mc:Fallback>
                <p:oleObj name="位图图像" r:id="rId7" imgW="1438275" imgH="1247775" progId="Paint.Picture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775" y="2463800"/>
                        <a:ext cx="1619250" cy="1404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 bwMode="auto">
          <a:xfrm>
            <a:off x="2049463" y="4037013"/>
            <a:ext cx="2655887" cy="2149475"/>
            <a:chOff x="1291" y="2543"/>
            <a:chExt cx="1673" cy="1354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/>
          </p:nvGraphicFramePr>
          <p:xfrm>
            <a:off x="1291" y="2543"/>
            <a:ext cx="1673" cy="1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279" name="位图图像" r:id="rId9" imgW="2333625" imgH="1762125" progId="Paint.Picture">
                    <p:embed/>
                  </p:oleObj>
                </mc:Choice>
                <mc:Fallback>
                  <p:oleObj name="位图图像" r:id="rId9" imgW="2333625" imgH="1762125" progId="Paint.Picture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1" y="2543"/>
                          <a:ext cx="1673" cy="1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/>
          </p:nvGraphicFramePr>
          <p:xfrm>
            <a:off x="1291" y="2543"/>
            <a:ext cx="1673" cy="1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280" name="位图图像" r:id="rId11" imgW="2333625" imgH="1762125" progId="Paint.Picture">
                    <p:embed/>
                  </p:oleObj>
                </mc:Choice>
                <mc:Fallback>
                  <p:oleObj name="位图图像" r:id="rId11" imgW="2333625" imgH="1762125" progId="Paint.Picture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1" y="2543"/>
                          <a:ext cx="1673" cy="1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5" name="Group 14"/>
            <p:cNvGrpSpPr/>
            <p:nvPr/>
          </p:nvGrpSpPr>
          <p:grpSpPr bwMode="auto">
            <a:xfrm>
              <a:off x="1815" y="2629"/>
              <a:ext cx="251" cy="288"/>
              <a:chOff x="391" y="2184"/>
              <a:chExt cx="251" cy="288"/>
            </a:xfrm>
          </p:grpSpPr>
          <p:sp>
            <p:nvSpPr>
              <p:cNvPr id="32" name="Rectangle 15"/>
              <p:cNvSpPr>
                <a:spLocks noChangeArrowheads="1"/>
              </p:cNvSpPr>
              <p:nvPr/>
            </p:nvSpPr>
            <p:spPr bwMode="auto">
              <a:xfrm>
                <a:off x="413" y="2217"/>
                <a:ext cx="163" cy="228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 Box 16"/>
              <p:cNvSpPr txBox="1">
                <a:spLocks noChangeArrowheads="1"/>
              </p:cNvSpPr>
              <p:nvPr/>
            </p:nvSpPr>
            <p:spPr bwMode="auto">
              <a:xfrm>
                <a:off x="391" y="2184"/>
                <a:ext cx="25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384" y="2676"/>
              <a:ext cx="163" cy="228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2340" y="2616"/>
              <a:ext cx="2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2653" y="3174"/>
              <a:ext cx="163" cy="21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auto">
            <a:xfrm>
              <a:off x="2620" y="3129"/>
              <a:ext cx="2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2294" y="3554"/>
              <a:ext cx="163" cy="21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Text Box 22"/>
            <p:cNvSpPr txBox="1">
              <a:spLocks noChangeArrowheads="1"/>
            </p:cNvSpPr>
            <p:nvPr/>
          </p:nvSpPr>
          <p:spPr bwMode="auto">
            <a:xfrm>
              <a:off x="2216" y="3509"/>
              <a:ext cx="3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1761" y="3532"/>
              <a:ext cx="163" cy="21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1750" y="3499"/>
              <a:ext cx="2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1435" y="3043"/>
              <a:ext cx="163" cy="21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Text Box 26"/>
            <p:cNvSpPr txBox="1">
              <a:spLocks noChangeArrowheads="1"/>
            </p:cNvSpPr>
            <p:nvPr/>
          </p:nvSpPr>
          <p:spPr bwMode="auto">
            <a:xfrm>
              <a:off x="1412" y="3009"/>
              <a:ext cx="2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26" name="Oval 27"/>
            <p:cNvSpPr>
              <a:spLocks noChangeArrowheads="1"/>
            </p:cNvSpPr>
            <p:nvPr/>
          </p:nvSpPr>
          <p:spPr bwMode="auto">
            <a:xfrm>
              <a:off x="1761" y="2608"/>
              <a:ext cx="293" cy="314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Oval 28"/>
            <p:cNvSpPr>
              <a:spLocks noChangeArrowheads="1"/>
            </p:cNvSpPr>
            <p:nvPr/>
          </p:nvSpPr>
          <p:spPr bwMode="auto">
            <a:xfrm>
              <a:off x="2304" y="2608"/>
              <a:ext cx="293" cy="314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Oval 29"/>
            <p:cNvSpPr>
              <a:spLocks noChangeArrowheads="1"/>
            </p:cNvSpPr>
            <p:nvPr/>
          </p:nvSpPr>
          <p:spPr bwMode="auto">
            <a:xfrm>
              <a:off x="2576" y="3119"/>
              <a:ext cx="293" cy="314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Oval 30"/>
            <p:cNvSpPr>
              <a:spLocks noChangeArrowheads="1"/>
            </p:cNvSpPr>
            <p:nvPr/>
          </p:nvSpPr>
          <p:spPr bwMode="auto">
            <a:xfrm>
              <a:off x="2228" y="3499"/>
              <a:ext cx="293" cy="314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Oval 31"/>
            <p:cNvSpPr>
              <a:spLocks noChangeArrowheads="1"/>
            </p:cNvSpPr>
            <p:nvPr/>
          </p:nvSpPr>
          <p:spPr bwMode="auto">
            <a:xfrm>
              <a:off x="1707" y="3488"/>
              <a:ext cx="293" cy="314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Oval 32"/>
            <p:cNvSpPr>
              <a:spLocks noChangeArrowheads="1"/>
            </p:cNvSpPr>
            <p:nvPr/>
          </p:nvSpPr>
          <p:spPr bwMode="auto">
            <a:xfrm>
              <a:off x="1381" y="2988"/>
              <a:ext cx="293" cy="314"/>
            </a:xfrm>
            <a:prstGeom prst="ellipse">
              <a:avLst/>
            </a:prstGeom>
            <a:noFill/>
            <a:ln w="3810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Group 52"/>
          <p:cNvGrpSpPr/>
          <p:nvPr/>
        </p:nvGrpSpPr>
        <p:grpSpPr bwMode="auto">
          <a:xfrm>
            <a:off x="4511675" y="244475"/>
            <a:ext cx="3657600" cy="519113"/>
            <a:chOff x="2978" y="3282"/>
            <a:chExt cx="2304" cy="327"/>
          </a:xfrm>
        </p:grpSpPr>
        <p:sp>
          <p:nvSpPr>
            <p:cNvPr id="35" name="Text Box 53"/>
            <p:cNvSpPr txBox="1">
              <a:spLocks noChangeArrowheads="1"/>
            </p:cNvSpPr>
            <p:nvPr/>
          </p:nvSpPr>
          <p:spPr bwMode="auto">
            <a:xfrm>
              <a:off x="2978" y="3282"/>
              <a:ext cx="2304" cy="327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r>
                <a:rPr kumimoji="1" lang="en-US" altLang="zh-CN" sz="2800" b="1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=Q</a:t>
              </a:r>
              <a:r>
                <a:rPr kumimoji="1" lang="en-US" altLang="zh-CN" sz="2800" b="1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kumimoji="1" lang="en-US" altLang="zh-CN" sz="28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800" b="1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8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+Q</a:t>
              </a:r>
              <a:r>
                <a:rPr kumimoji="1" lang="en-US" altLang="zh-CN" sz="2800" b="1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kumimoji="1" lang="en-US" altLang="zh-CN" sz="28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800" b="1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8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36" name="Line 54"/>
            <p:cNvSpPr>
              <a:spLocks noChangeShapeType="1"/>
            </p:cNvSpPr>
            <p:nvPr/>
          </p:nvSpPr>
          <p:spPr bwMode="auto">
            <a:xfrm>
              <a:off x="3781" y="3326"/>
              <a:ext cx="163" cy="0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Line 55"/>
            <p:cNvSpPr>
              <a:spLocks noChangeShapeType="1"/>
            </p:cNvSpPr>
            <p:nvPr/>
          </p:nvSpPr>
          <p:spPr bwMode="auto">
            <a:xfrm>
              <a:off x="4261" y="3334"/>
              <a:ext cx="163" cy="0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57"/>
          <p:cNvGrpSpPr/>
          <p:nvPr/>
        </p:nvGrpSpPr>
        <p:grpSpPr bwMode="auto">
          <a:xfrm>
            <a:off x="330200" y="828675"/>
            <a:ext cx="3983038" cy="2879725"/>
            <a:chOff x="208" y="522"/>
            <a:chExt cx="2509" cy="1814"/>
          </a:xfrm>
        </p:grpSpPr>
        <p:sp>
          <p:nvSpPr>
            <p:cNvPr id="39" name="Rectangle 34"/>
            <p:cNvSpPr>
              <a:spLocks noChangeArrowheads="1"/>
            </p:cNvSpPr>
            <p:nvPr/>
          </p:nvSpPr>
          <p:spPr bwMode="auto">
            <a:xfrm>
              <a:off x="1033" y="977"/>
              <a:ext cx="1662" cy="957"/>
            </a:xfrm>
            <a:prstGeom prst="rect">
              <a:avLst/>
            </a:prstGeom>
            <a:noFill/>
            <a:ln w="38100">
              <a:solidFill>
                <a:srgbClr val="00206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Text Box 35"/>
            <p:cNvSpPr txBox="1">
              <a:spLocks noChangeArrowheads="1"/>
            </p:cNvSpPr>
            <p:nvPr/>
          </p:nvSpPr>
          <p:spPr bwMode="auto">
            <a:xfrm>
              <a:off x="1587" y="977"/>
              <a:ext cx="1130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2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41" name="Text Box 36"/>
            <p:cNvSpPr txBox="1">
              <a:spLocks noChangeArrowheads="1"/>
            </p:cNvSpPr>
            <p:nvPr/>
          </p:nvSpPr>
          <p:spPr bwMode="auto">
            <a:xfrm>
              <a:off x="1564" y="1323"/>
              <a:ext cx="946" cy="288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74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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194</a:t>
              </a:r>
            </a:p>
          </p:txBody>
        </p:sp>
        <p:sp>
          <p:nvSpPr>
            <p:cNvPr id="42" name="Text Box 37"/>
            <p:cNvSpPr txBox="1">
              <a:spLocks noChangeArrowheads="1"/>
            </p:cNvSpPr>
            <p:nvPr/>
          </p:nvSpPr>
          <p:spPr bwMode="auto">
            <a:xfrm>
              <a:off x="1370" y="1642"/>
              <a:ext cx="603" cy="291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S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   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S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43" name="Text Box 38"/>
            <p:cNvSpPr txBox="1">
              <a:spLocks noChangeArrowheads="1"/>
            </p:cNvSpPr>
            <p:nvPr/>
          </p:nvSpPr>
          <p:spPr bwMode="auto">
            <a:xfrm>
              <a:off x="1025" y="1204"/>
              <a:ext cx="47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44" name="Text Box 39"/>
            <p:cNvSpPr txBox="1">
              <a:spLocks noChangeArrowheads="1"/>
            </p:cNvSpPr>
            <p:nvPr/>
          </p:nvSpPr>
          <p:spPr bwMode="auto">
            <a:xfrm>
              <a:off x="208" y="1384"/>
              <a:ext cx="456" cy="288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CP</a:t>
              </a:r>
            </a:p>
          </p:txBody>
        </p:sp>
        <p:sp>
          <p:nvSpPr>
            <p:cNvPr id="45" name="Line 40"/>
            <p:cNvSpPr>
              <a:spLocks noChangeShapeType="1"/>
            </p:cNvSpPr>
            <p:nvPr/>
          </p:nvSpPr>
          <p:spPr bwMode="auto">
            <a:xfrm flipH="1">
              <a:off x="566" y="1531"/>
              <a:ext cx="456" cy="0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Text Box 41"/>
            <p:cNvSpPr txBox="1">
              <a:spLocks noChangeArrowheads="1"/>
            </p:cNvSpPr>
            <p:nvPr/>
          </p:nvSpPr>
          <p:spPr bwMode="auto">
            <a:xfrm>
              <a:off x="1023" y="1650"/>
              <a:ext cx="413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endParaRPr kumimoji="1" lang="zh-CN" altLang="en-US" sz="24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1066" y="1704"/>
              <a:ext cx="152" cy="0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>
              <a:off x="1772" y="2048"/>
              <a:ext cx="467" cy="288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“1”</a:t>
              </a:r>
            </a:p>
          </p:txBody>
        </p:sp>
        <p:sp>
          <p:nvSpPr>
            <p:cNvPr id="49" name="Line 44"/>
            <p:cNvSpPr>
              <a:spLocks noChangeShapeType="1"/>
            </p:cNvSpPr>
            <p:nvPr/>
          </p:nvSpPr>
          <p:spPr bwMode="auto">
            <a:xfrm>
              <a:off x="1545" y="1935"/>
              <a:ext cx="0" cy="272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1295" y="522"/>
              <a:ext cx="207" cy="348"/>
            </a:xfrm>
            <a:prstGeom prst="rect">
              <a:avLst/>
            </a:prstGeom>
            <a:noFill/>
            <a:ln w="38100">
              <a:solidFill>
                <a:srgbClr val="00206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Text Box 46"/>
            <p:cNvSpPr txBox="1">
              <a:spLocks noChangeArrowheads="1"/>
            </p:cNvSpPr>
            <p:nvPr/>
          </p:nvSpPr>
          <p:spPr bwMode="auto">
            <a:xfrm>
              <a:off x="1274" y="543"/>
              <a:ext cx="282" cy="231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=1</a:t>
              </a:r>
              <a:endParaRPr kumimoji="1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Freeform 47"/>
            <p:cNvSpPr/>
            <p:nvPr/>
          </p:nvSpPr>
          <p:spPr bwMode="auto">
            <a:xfrm>
              <a:off x="1512" y="750"/>
              <a:ext cx="490" cy="239"/>
            </a:xfrm>
            <a:custGeom>
              <a:avLst/>
              <a:gdLst>
                <a:gd name="T0" fmla="*/ 0 w 229"/>
                <a:gd name="T1" fmla="*/ 0 h 218"/>
                <a:gd name="T2" fmla="*/ 4797 w 229"/>
                <a:gd name="T3" fmla="*/ 0 h 218"/>
                <a:gd name="T4" fmla="*/ 4797 w 229"/>
                <a:gd name="T5" fmla="*/ 315 h 2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9" h="218">
                  <a:moveTo>
                    <a:pt x="0" y="0"/>
                  </a:moveTo>
                  <a:lnTo>
                    <a:pt x="229" y="0"/>
                  </a:lnTo>
                  <a:lnTo>
                    <a:pt x="229" y="218"/>
                  </a:lnTo>
                </a:path>
              </a:pathLst>
            </a:custGeom>
            <a:noFill/>
            <a:ln w="38100" cap="flat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 48"/>
            <p:cNvSpPr/>
            <p:nvPr/>
          </p:nvSpPr>
          <p:spPr bwMode="auto">
            <a:xfrm>
              <a:off x="1502" y="609"/>
              <a:ext cx="945" cy="359"/>
            </a:xfrm>
            <a:custGeom>
              <a:avLst/>
              <a:gdLst>
                <a:gd name="T0" fmla="*/ 0 w 945"/>
                <a:gd name="T1" fmla="*/ 0 h 359"/>
                <a:gd name="T2" fmla="*/ 945 w 945"/>
                <a:gd name="T3" fmla="*/ 0 h 359"/>
                <a:gd name="T4" fmla="*/ 945 w 945"/>
                <a:gd name="T5" fmla="*/ 359 h 3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45" h="359">
                  <a:moveTo>
                    <a:pt x="0" y="0"/>
                  </a:moveTo>
                  <a:lnTo>
                    <a:pt x="945" y="0"/>
                  </a:lnTo>
                  <a:lnTo>
                    <a:pt x="945" y="359"/>
                  </a:lnTo>
                </a:path>
              </a:pathLst>
            </a:custGeom>
            <a:noFill/>
            <a:ln w="38100" cap="flat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Freeform 49"/>
            <p:cNvSpPr/>
            <p:nvPr/>
          </p:nvSpPr>
          <p:spPr bwMode="auto">
            <a:xfrm>
              <a:off x="893" y="674"/>
              <a:ext cx="402" cy="674"/>
            </a:xfrm>
            <a:custGeom>
              <a:avLst/>
              <a:gdLst>
                <a:gd name="T0" fmla="*/ 402 w 402"/>
                <a:gd name="T1" fmla="*/ 0 h 674"/>
                <a:gd name="T2" fmla="*/ 0 w 402"/>
                <a:gd name="T3" fmla="*/ 0 h 674"/>
                <a:gd name="T4" fmla="*/ 0 w 402"/>
                <a:gd name="T5" fmla="*/ 674 h 674"/>
                <a:gd name="T6" fmla="*/ 130 w 402"/>
                <a:gd name="T7" fmla="*/ 674 h 67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2" h="674">
                  <a:moveTo>
                    <a:pt x="402" y="0"/>
                  </a:moveTo>
                  <a:lnTo>
                    <a:pt x="0" y="0"/>
                  </a:lnTo>
                  <a:lnTo>
                    <a:pt x="0" y="674"/>
                  </a:lnTo>
                  <a:lnTo>
                    <a:pt x="130" y="674"/>
                  </a:lnTo>
                </a:path>
              </a:pathLst>
            </a:custGeom>
            <a:noFill/>
            <a:ln w="38100" cap="flat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Line 50"/>
            <p:cNvSpPr>
              <a:spLocks noChangeShapeType="1"/>
            </p:cNvSpPr>
            <p:nvPr/>
          </p:nvSpPr>
          <p:spPr bwMode="auto">
            <a:xfrm>
              <a:off x="1793" y="1935"/>
              <a:ext cx="0" cy="272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Line 51"/>
            <p:cNvSpPr>
              <a:spLocks noChangeShapeType="1"/>
            </p:cNvSpPr>
            <p:nvPr/>
          </p:nvSpPr>
          <p:spPr bwMode="auto">
            <a:xfrm>
              <a:off x="1456" y="2200"/>
              <a:ext cx="160" cy="0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AutoShape 56"/>
            <p:cNvSpPr>
              <a:spLocks noChangeArrowheads="1"/>
            </p:cNvSpPr>
            <p:nvPr/>
          </p:nvSpPr>
          <p:spPr bwMode="auto">
            <a:xfrm rot="5400000">
              <a:off x="1015" y="1481"/>
              <a:ext cx="174" cy="128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rgbClr val="00206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82880" y="6446711"/>
            <a:ext cx="903288" cy="3381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fld id="{1A0B33E5-498C-48D3-9CB2-28689CC9EF23}" type="slidenum">
              <a:rPr lang="en-US" altLang="zh-CN" sz="1100" smtClean="0">
                <a:solidFill>
                  <a:schemeClr val="tx1"/>
                </a:solidFill>
                <a:ea typeface="黑体" panose="02010609060101010101" pitchFamily="49" charset="-122"/>
              </a:rPr>
              <a:t>34</a:t>
            </a:fld>
            <a:endParaRPr lang="en-US" altLang="zh-CN" sz="11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92113" y="3175"/>
            <a:ext cx="2009775" cy="50482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 kern="1200">
                <a:solidFill>
                  <a:schemeClr val="tx2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改动设计：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87375" y="547688"/>
            <a:ext cx="8020050" cy="101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Pct val="7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dirty="0">
                <a:ea typeface="黑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kumimoji="0" lang="en-US" altLang="zh-CN" sz="2800" dirty="0"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2800" baseline="-25000" dirty="0"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kumimoji="0" lang="zh-CN" altLang="en-US" sz="2800" dirty="0">
                <a:ea typeface="黑体" panose="02010609060101010101" pitchFamily="49" charset="-122"/>
                <a:cs typeface="Times New Roman" panose="02020603050405020304" pitchFamily="18" charset="0"/>
              </a:rPr>
              <a:t>端加逻辑电路，使之经过若干个</a:t>
            </a:r>
            <a:r>
              <a:rPr kumimoji="0" lang="en-US" altLang="zh-CN" sz="2800" dirty="0">
                <a:ea typeface="黑体" panose="02010609060101010101" pitchFamily="49" charset="-122"/>
                <a:cs typeface="Times New Roman" panose="02020603050405020304" pitchFamily="18" charset="0"/>
              </a:rPr>
              <a:t>CP</a:t>
            </a:r>
            <a:r>
              <a:rPr kumimoji="0" lang="zh-CN" altLang="en-US" sz="2800" dirty="0">
                <a:ea typeface="黑体" panose="02010609060101010101" pitchFamily="49" charset="-122"/>
                <a:cs typeface="Times New Roman" panose="02020603050405020304" pitchFamily="18" charset="0"/>
              </a:rPr>
              <a:t>之后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>
                <a:srgbClr val="FFFF00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800" dirty="0">
                <a:ea typeface="黑体" panose="02010609060101010101" pitchFamily="49" charset="-122"/>
                <a:cs typeface="Times New Roman" panose="02020603050405020304" pitchFamily="18" charset="0"/>
              </a:rPr>
              <a:t>   能进入工作循环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52450" y="1566863"/>
            <a:ext cx="81438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SzPct val="70000"/>
              <a:buFont typeface="Wingdings" panose="05000000000000000000" pitchFamily="2" charset="2"/>
              <a:buChar char="n"/>
              <a:defRPr/>
            </a:pPr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取某个非工作循环状态，如</a:t>
            </a:r>
            <a:r>
              <a:rPr kumimoji="0"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0000。</a:t>
            </a:r>
            <a:r>
              <a:rPr kumimoji="0"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令0000</a:t>
            </a:r>
            <a:r>
              <a:rPr kumimoji="0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1000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638300" y="2205038"/>
            <a:ext cx="2089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kumimoji="0" lang="zh-CN" altLang="en-US" sz="2800"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修改卡诺图</a:t>
            </a:r>
          </a:p>
        </p:txBody>
      </p:sp>
      <p:grpSp>
        <p:nvGrpSpPr>
          <p:cNvPr id="7" name="Group 6"/>
          <p:cNvGrpSpPr/>
          <p:nvPr/>
        </p:nvGrpSpPr>
        <p:grpSpPr bwMode="auto">
          <a:xfrm>
            <a:off x="160338" y="2339975"/>
            <a:ext cx="3938587" cy="3513138"/>
            <a:chOff x="2689" y="622"/>
            <a:chExt cx="2481" cy="2213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4706" y="2417"/>
              <a:ext cx="464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80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243" y="2417"/>
              <a:ext cx="463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800"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778" y="2417"/>
              <a:ext cx="465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800"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314" y="2417"/>
              <a:ext cx="464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800"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4706" y="1999"/>
              <a:ext cx="464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800"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4243" y="1999"/>
              <a:ext cx="463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800"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778" y="1999"/>
              <a:ext cx="465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800" dirty="0"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3314" y="1999"/>
              <a:ext cx="464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800"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706" y="1581"/>
              <a:ext cx="464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800"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4243" y="1581"/>
              <a:ext cx="463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800"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778" y="1581"/>
              <a:ext cx="465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80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314" y="1581"/>
              <a:ext cx="464" cy="4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80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706" y="1164"/>
              <a:ext cx="464" cy="4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800"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4243" y="1164"/>
              <a:ext cx="463" cy="4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800"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3778" y="1164"/>
              <a:ext cx="465" cy="4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80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3314" y="1164"/>
              <a:ext cx="464" cy="4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800"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endParaRPr lang="zh-CN" altLang="en-US" sz="2800"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3314" y="1164"/>
              <a:ext cx="1856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>
              <a:off x="3314" y="1581"/>
              <a:ext cx="18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3314" y="1999"/>
              <a:ext cx="18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3314" y="2417"/>
              <a:ext cx="18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3314" y="2835"/>
              <a:ext cx="1856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>
              <a:off x="3314" y="1164"/>
              <a:ext cx="0" cy="1671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3778" y="1164"/>
              <a:ext cx="0" cy="167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4243" y="1164"/>
              <a:ext cx="0" cy="167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Line 31"/>
            <p:cNvSpPr>
              <a:spLocks noChangeShapeType="1"/>
            </p:cNvSpPr>
            <p:nvPr/>
          </p:nvSpPr>
          <p:spPr bwMode="auto">
            <a:xfrm>
              <a:off x="4706" y="1164"/>
              <a:ext cx="0" cy="167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5170" y="1164"/>
              <a:ext cx="0" cy="1671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 flipH="1" flipV="1">
              <a:off x="2958" y="824"/>
              <a:ext cx="343" cy="3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Text Box 34"/>
            <p:cNvSpPr txBox="1">
              <a:spLocks noChangeArrowheads="1"/>
            </p:cNvSpPr>
            <p:nvPr/>
          </p:nvSpPr>
          <p:spPr bwMode="auto">
            <a:xfrm>
              <a:off x="3366" y="90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kumimoji="0"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00</a:t>
              </a: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4292" y="89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kumimoji="0"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37" name="Text Box 36"/>
            <p:cNvSpPr txBox="1">
              <a:spLocks noChangeArrowheads="1"/>
            </p:cNvSpPr>
            <p:nvPr/>
          </p:nvSpPr>
          <p:spPr bwMode="auto">
            <a:xfrm>
              <a:off x="3836" y="90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kumimoji="0"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38" name="Text Box 37"/>
            <p:cNvSpPr txBox="1">
              <a:spLocks noChangeArrowheads="1"/>
            </p:cNvSpPr>
            <p:nvPr/>
          </p:nvSpPr>
          <p:spPr bwMode="auto">
            <a:xfrm>
              <a:off x="4771" y="897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kumimoji="0"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39" name="Text Box 38"/>
            <p:cNvSpPr txBox="1">
              <a:spLocks noChangeArrowheads="1"/>
            </p:cNvSpPr>
            <p:nvPr/>
          </p:nvSpPr>
          <p:spPr bwMode="auto">
            <a:xfrm>
              <a:off x="3001" y="123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kumimoji="0"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00</a:t>
              </a:r>
            </a:p>
          </p:txBody>
        </p:sp>
        <p:sp>
          <p:nvSpPr>
            <p:cNvPr id="40" name="Text Box 39"/>
            <p:cNvSpPr txBox="1">
              <a:spLocks noChangeArrowheads="1"/>
            </p:cNvSpPr>
            <p:nvPr/>
          </p:nvSpPr>
          <p:spPr bwMode="auto">
            <a:xfrm>
              <a:off x="2990" y="2045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kumimoji="0"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41" name="Text Box 40"/>
            <p:cNvSpPr txBox="1">
              <a:spLocks noChangeArrowheads="1"/>
            </p:cNvSpPr>
            <p:nvPr/>
          </p:nvSpPr>
          <p:spPr bwMode="auto">
            <a:xfrm>
              <a:off x="3011" y="1630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kumimoji="0"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42" name="Text Box 41"/>
            <p:cNvSpPr txBox="1">
              <a:spLocks noChangeArrowheads="1"/>
            </p:cNvSpPr>
            <p:nvPr/>
          </p:nvSpPr>
          <p:spPr bwMode="auto">
            <a:xfrm>
              <a:off x="3001" y="2460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kumimoji="0" lang="zh-CN" altLang="en-US" sz="2400" dirty="0">
                  <a:ea typeface="黑体" panose="02010609060101010101" pitchFamily="49" charset="-122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43" name="Text Box 42"/>
            <p:cNvSpPr txBox="1">
              <a:spLocks noChangeArrowheads="1"/>
            </p:cNvSpPr>
            <p:nvPr/>
          </p:nvSpPr>
          <p:spPr bwMode="auto">
            <a:xfrm>
              <a:off x="2689" y="825"/>
              <a:ext cx="46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400" dirty="0"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lang="en-US" altLang="zh-CN" sz="2400" baseline="-25000" dirty="0"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2400" baseline="30000" dirty="0"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44" name="Text Box 43"/>
            <p:cNvSpPr txBox="1">
              <a:spLocks noChangeArrowheads="1"/>
            </p:cNvSpPr>
            <p:nvPr/>
          </p:nvSpPr>
          <p:spPr bwMode="auto">
            <a:xfrm>
              <a:off x="2881" y="1005"/>
              <a:ext cx="46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400" dirty="0"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lang="en-US" altLang="zh-CN" sz="2400" baseline="-25000" dirty="0">
                  <a:ea typeface="黑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400" baseline="30000" dirty="0"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45" name="Text Box 44"/>
            <p:cNvSpPr txBox="1">
              <a:spLocks noChangeArrowheads="1"/>
            </p:cNvSpPr>
            <p:nvPr/>
          </p:nvSpPr>
          <p:spPr bwMode="auto">
            <a:xfrm>
              <a:off x="2948" y="622"/>
              <a:ext cx="46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400" dirty="0"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lang="en-US" altLang="zh-CN" sz="2400" baseline="-25000" dirty="0"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400" baseline="30000" dirty="0"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46" name="Text Box 45"/>
            <p:cNvSpPr txBox="1">
              <a:spLocks noChangeArrowheads="1"/>
            </p:cNvSpPr>
            <p:nvPr/>
          </p:nvSpPr>
          <p:spPr bwMode="auto">
            <a:xfrm>
              <a:off x="3122" y="796"/>
              <a:ext cx="46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400" dirty="0"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lang="en-US" altLang="zh-CN" sz="2400" baseline="-25000" dirty="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lang="en-US" altLang="zh-CN" sz="2400" baseline="30000" dirty="0"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</a:p>
          </p:txBody>
        </p:sp>
      </p:grpSp>
      <p:sp>
        <p:nvSpPr>
          <p:cNvPr id="47" name="Text Box 46"/>
          <p:cNvSpPr txBox="1">
            <a:spLocks noChangeArrowheads="1"/>
          </p:cNvSpPr>
          <p:nvPr/>
        </p:nvSpPr>
        <p:spPr bwMode="auto">
          <a:xfrm>
            <a:off x="1330325" y="3252788"/>
            <a:ext cx="517525" cy="51911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sz="2800"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8" name="AutoShape 47"/>
          <p:cNvSpPr>
            <a:spLocks noChangeArrowheads="1"/>
          </p:cNvSpPr>
          <p:nvPr/>
        </p:nvSpPr>
        <p:spPr bwMode="auto">
          <a:xfrm>
            <a:off x="2795588" y="3286125"/>
            <a:ext cx="1138237" cy="1138238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CN" altLang="en-US" sz="180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Arc 48"/>
          <p:cNvSpPr/>
          <p:nvPr/>
        </p:nvSpPr>
        <p:spPr bwMode="auto">
          <a:xfrm>
            <a:off x="1284288" y="3198813"/>
            <a:ext cx="454025" cy="541337"/>
          </a:xfrm>
          <a:custGeom>
            <a:avLst/>
            <a:gdLst>
              <a:gd name="T0" fmla="*/ 513831842 w 43200"/>
              <a:gd name="T1" fmla="*/ 0 h 28361"/>
              <a:gd name="T2" fmla="*/ 13079619 w 43200"/>
              <a:gd name="T3" fmla="*/ 5444883 h 28361"/>
              <a:gd name="T4" fmla="*/ 263535311 w 43200"/>
              <a:gd name="T5" fmla="*/ 897421783 h 2836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28361" fill="none" extrusionOk="0">
                <a:moveTo>
                  <a:pt x="42114" y="0"/>
                </a:moveTo>
                <a:cubicBezTo>
                  <a:pt x="42833" y="2181"/>
                  <a:pt x="43200" y="4463"/>
                  <a:pt x="43200" y="6761"/>
                </a:cubicBezTo>
                <a:cubicBezTo>
                  <a:pt x="43200" y="18690"/>
                  <a:pt x="33529" y="28361"/>
                  <a:pt x="21600" y="28361"/>
                </a:cubicBezTo>
                <a:cubicBezTo>
                  <a:pt x="9670" y="28361"/>
                  <a:pt x="0" y="18690"/>
                  <a:pt x="0" y="6761"/>
                </a:cubicBezTo>
                <a:cubicBezTo>
                  <a:pt x="-1" y="4478"/>
                  <a:pt x="361" y="2210"/>
                  <a:pt x="1071" y="40"/>
                </a:cubicBezTo>
              </a:path>
              <a:path w="43200" h="28361" stroke="0" extrusionOk="0">
                <a:moveTo>
                  <a:pt x="42114" y="0"/>
                </a:moveTo>
                <a:cubicBezTo>
                  <a:pt x="42833" y="2181"/>
                  <a:pt x="43200" y="4463"/>
                  <a:pt x="43200" y="6761"/>
                </a:cubicBezTo>
                <a:cubicBezTo>
                  <a:pt x="43200" y="18690"/>
                  <a:pt x="33529" y="28361"/>
                  <a:pt x="21600" y="28361"/>
                </a:cubicBezTo>
                <a:cubicBezTo>
                  <a:pt x="9670" y="28361"/>
                  <a:pt x="0" y="18690"/>
                  <a:pt x="0" y="6761"/>
                </a:cubicBezTo>
                <a:cubicBezTo>
                  <a:pt x="-1" y="4478"/>
                  <a:pt x="361" y="2210"/>
                  <a:pt x="1071" y="40"/>
                </a:cubicBezTo>
                <a:lnTo>
                  <a:pt x="21600" y="6761"/>
                </a:lnTo>
                <a:lnTo>
                  <a:pt x="42114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Arc 49"/>
          <p:cNvSpPr/>
          <p:nvPr/>
        </p:nvSpPr>
        <p:spPr bwMode="auto">
          <a:xfrm flipV="1">
            <a:off x="1284288" y="5253038"/>
            <a:ext cx="454025" cy="573087"/>
          </a:xfrm>
          <a:custGeom>
            <a:avLst/>
            <a:gdLst>
              <a:gd name="T0" fmla="*/ 506048172 w 43200"/>
              <a:gd name="T1" fmla="*/ 0 h 30054"/>
              <a:gd name="T2" fmla="*/ 16458932 w 43200"/>
              <a:gd name="T3" fmla="*/ 124276645 h 30054"/>
              <a:gd name="T4" fmla="*/ 263535311 w 43200"/>
              <a:gd name="T5" fmla="*/ 1117727745 h 300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30054" fill="none" extrusionOk="0">
                <a:moveTo>
                  <a:pt x="41476" y="0"/>
                </a:moveTo>
                <a:cubicBezTo>
                  <a:pt x="42613" y="2673"/>
                  <a:pt x="43200" y="5548"/>
                  <a:pt x="43200" y="8454"/>
                </a:cubicBezTo>
                <a:cubicBezTo>
                  <a:pt x="43200" y="20383"/>
                  <a:pt x="33529" y="30054"/>
                  <a:pt x="21600" y="30054"/>
                </a:cubicBezTo>
                <a:cubicBezTo>
                  <a:pt x="9670" y="30054"/>
                  <a:pt x="0" y="20383"/>
                  <a:pt x="0" y="8454"/>
                </a:cubicBezTo>
                <a:cubicBezTo>
                  <a:pt x="-1" y="5889"/>
                  <a:pt x="456" y="3344"/>
                  <a:pt x="1349" y="940"/>
                </a:cubicBezTo>
              </a:path>
              <a:path w="43200" h="30054" stroke="0" extrusionOk="0">
                <a:moveTo>
                  <a:pt x="41476" y="0"/>
                </a:moveTo>
                <a:cubicBezTo>
                  <a:pt x="42613" y="2673"/>
                  <a:pt x="43200" y="5548"/>
                  <a:pt x="43200" y="8454"/>
                </a:cubicBezTo>
                <a:cubicBezTo>
                  <a:pt x="43200" y="20383"/>
                  <a:pt x="33529" y="30054"/>
                  <a:pt x="21600" y="30054"/>
                </a:cubicBezTo>
                <a:cubicBezTo>
                  <a:pt x="9670" y="30054"/>
                  <a:pt x="0" y="20383"/>
                  <a:pt x="0" y="8454"/>
                </a:cubicBezTo>
                <a:cubicBezTo>
                  <a:pt x="-1" y="5889"/>
                  <a:pt x="456" y="3344"/>
                  <a:pt x="1349" y="940"/>
                </a:cubicBezTo>
                <a:lnTo>
                  <a:pt x="21600" y="8454"/>
                </a:lnTo>
                <a:lnTo>
                  <a:pt x="41476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1" name="Group 50"/>
          <p:cNvGrpSpPr/>
          <p:nvPr/>
        </p:nvGrpSpPr>
        <p:grpSpPr bwMode="auto">
          <a:xfrm>
            <a:off x="5108575" y="2374900"/>
            <a:ext cx="3074988" cy="3189288"/>
            <a:chOff x="413" y="874"/>
            <a:chExt cx="1937" cy="2009"/>
          </a:xfrm>
        </p:grpSpPr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651" y="2596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651" y="2309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651" y="2022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651" y="1735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651" y="1448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651" y="1161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651" y="874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en-US" altLang="zh-CN" sz="2400"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lang="en-US" altLang="zh-CN" sz="2400" baseline="-2500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lang="en-US" altLang="zh-CN" sz="2400"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1076" y="2596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1076" y="2309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1076" y="2022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1076" y="1735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1076" y="1448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1076" y="1161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1076" y="874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en-US" altLang="zh-CN" sz="2400"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lang="en-US" altLang="zh-CN" sz="2400" baseline="-25000"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lang="en-US" altLang="zh-CN" sz="2400"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1501" y="2596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1501" y="2309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1501" y="2022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9" name="Rectangle 68"/>
            <p:cNvSpPr>
              <a:spLocks noChangeArrowheads="1"/>
            </p:cNvSpPr>
            <p:nvPr/>
          </p:nvSpPr>
          <p:spPr bwMode="auto">
            <a:xfrm>
              <a:off x="1501" y="1735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1501" y="1448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1501" y="1161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1501" y="874"/>
              <a:ext cx="425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en-US" altLang="zh-CN" sz="2400"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lang="en-US" altLang="zh-CN" sz="2400" baseline="-25000">
                  <a:ea typeface="黑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en-US" altLang="zh-CN" sz="2400"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1926" y="2596"/>
              <a:ext cx="424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1926" y="2309"/>
              <a:ext cx="424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1926" y="2022"/>
              <a:ext cx="424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1926" y="1735"/>
              <a:ext cx="424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1926" y="1448"/>
              <a:ext cx="424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8" name="Rectangle 77"/>
            <p:cNvSpPr>
              <a:spLocks noChangeArrowheads="1"/>
            </p:cNvSpPr>
            <p:nvPr/>
          </p:nvSpPr>
          <p:spPr bwMode="auto">
            <a:xfrm>
              <a:off x="1926" y="1161"/>
              <a:ext cx="424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zh-CN" altLang="en-US" sz="240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1926" y="874"/>
              <a:ext cx="424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r>
                <a:rPr lang="en-US" altLang="zh-CN" sz="2400"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lang="en-US" altLang="zh-CN" sz="2400" baseline="-25000"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lang="en-US" altLang="zh-CN" sz="2400"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Line 79"/>
            <p:cNvSpPr>
              <a:spLocks noChangeShapeType="1"/>
            </p:cNvSpPr>
            <p:nvPr/>
          </p:nvSpPr>
          <p:spPr bwMode="auto">
            <a:xfrm>
              <a:off x="651" y="1161"/>
              <a:ext cx="1699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Line 80"/>
            <p:cNvSpPr>
              <a:spLocks noChangeShapeType="1"/>
            </p:cNvSpPr>
            <p:nvPr/>
          </p:nvSpPr>
          <p:spPr bwMode="auto">
            <a:xfrm>
              <a:off x="651" y="1448"/>
              <a:ext cx="1699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2" name="Line 81"/>
            <p:cNvSpPr>
              <a:spLocks noChangeShapeType="1"/>
            </p:cNvSpPr>
            <p:nvPr/>
          </p:nvSpPr>
          <p:spPr bwMode="auto">
            <a:xfrm>
              <a:off x="651" y="1735"/>
              <a:ext cx="1699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3" name="Line 82"/>
            <p:cNvSpPr>
              <a:spLocks noChangeShapeType="1"/>
            </p:cNvSpPr>
            <p:nvPr/>
          </p:nvSpPr>
          <p:spPr bwMode="auto">
            <a:xfrm>
              <a:off x="651" y="2022"/>
              <a:ext cx="1699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Line 83"/>
            <p:cNvSpPr>
              <a:spLocks noChangeShapeType="1"/>
            </p:cNvSpPr>
            <p:nvPr/>
          </p:nvSpPr>
          <p:spPr bwMode="auto">
            <a:xfrm>
              <a:off x="651" y="2309"/>
              <a:ext cx="1699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5" name="Line 84"/>
            <p:cNvSpPr>
              <a:spLocks noChangeShapeType="1"/>
            </p:cNvSpPr>
            <p:nvPr/>
          </p:nvSpPr>
          <p:spPr bwMode="auto">
            <a:xfrm>
              <a:off x="651" y="2596"/>
              <a:ext cx="1699" cy="0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Line 85"/>
            <p:cNvSpPr>
              <a:spLocks noChangeShapeType="1"/>
            </p:cNvSpPr>
            <p:nvPr/>
          </p:nvSpPr>
          <p:spPr bwMode="auto">
            <a:xfrm>
              <a:off x="1926" y="874"/>
              <a:ext cx="0" cy="2009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7" name="Line 86"/>
            <p:cNvSpPr>
              <a:spLocks noChangeShapeType="1"/>
            </p:cNvSpPr>
            <p:nvPr/>
          </p:nvSpPr>
          <p:spPr bwMode="auto">
            <a:xfrm>
              <a:off x="1501" y="874"/>
              <a:ext cx="0" cy="2009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8" name="Line 87"/>
            <p:cNvSpPr>
              <a:spLocks noChangeShapeType="1"/>
            </p:cNvSpPr>
            <p:nvPr/>
          </p:nvSpPr>
          <p:spPr bwMode="auto">
            <a:xfrm>
              <a:off x="1076" y="874"/>
              <a:ext cx="0" cy="2009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9" name="Line 88"/>
            <p:cNvSpPr>
              <a:spLocks noChangeShapeType="1"/>
            </p:cNvSpPr>
            <p:nvPr/>
          </p:nvSpPr>
          <p:spPr bwMode="auto">
            <a:xfrm>
              <a:off x="651" y="874"/>
              <a:ext cx="1699" cy="0"/>
            </a:xfrm>
            <a:prstGeom prst="line">
              <a:avLst/>
            </a:prstGeom>
            <a:noFill/>
            <a:ln w="38100" cap="sq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0" name="Line 89"/>
            <p:cNvSpPr>
              <a:spLocks noChangeShapeType="1"/>
            </p:cNvSpPr>
            <p:nvPr/>
          </p:nvSpPr>
          <p:spPr bwMode="auto">
            <a:xfrm>
              <a:off x="651" y="874"/>
              <a:ext cx="0" cy="2009"/>
            </a:xfrm>
            <a:prstGeom prst="line">
              <a:avLst/>
            </a:prstGeom>
            <a:noFill/>
            <a:ln w="38100" cap="sq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1" name="Line 90"/>
            <p:cNvSpPr>
              <a:spLocks noChangeShapeType="1"/>
            </p:cNvSpPr>
            <p:nvPr/>
          </p:nvSpPr>
          <p:spPr bwMode="auto">
            <a:xfrm>
              <a:off x="2350" y="874"/>
              <a:ext cx="0" cy="2009"/>
            </a:xfrm>
            <a:prstGeom prst="line">
              <a:avLst/>
            </a:prstGeom>
            <a:noFill/>
            <a:ln w="38100" cap="sq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Line 91"/>
            <p:cNvSpPr>
              <a:spLocks noChangeShapeType="1"/>
            </p:cNvSpPr>
            <p:nvPr/>
          </p:nvSpPr>
          <p:spPr bwMode="auto">
            <a:xfrm>
              <a:off x="651" y="2883"/>
              <a:ext cx="1699" cy="0"/>
            </a:xfrm>
            <a:prstGeom prst="line">
              <a:avLst/>
            </a:prstGeom>
            <a:noFill/>
            <a:ln w="38100" cap="sq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413" y="1261"/>
              <a:ext cx="217" cy="1478"/>
            </a:xfrm>
            <a:custGeom>
              <a:avLst/>
              <a:gdLst>
                <a:gd name="T0" fmla="*/ 196 w 217"/>
                <a:gd name="T1" fmla="*/ 1478 h 1478"/>
                <a:gd name="T2" fmla="*/ 0 w 217"/>
                <a:gd name="T3" fmla="*/ 1478 h 1478"/>
                <a:gd name="T4" fmla="*/ 0 w 217"/>
                <a:gd name="T5" fmla="*/ 0 h 1478"/>
                <a:gd name="T6" fmla="*/ 217 w 217"/>
                <a:gd name="T7" fmla="*/ 0 h 14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7" h="1478">
                  <a:moveTo>
                    <a:pt x="196" y="1478"/>
                  </a:moveTo>
                  <a:lnTo>
                    <a:pt x="0" y="1478"/>
                  </a:lnTo>
                  <a:lnTo>
                    <a:pt x="0" y="0"/>
                  </a:lnTo>
                  <a:lnTo>
                    <a:pt x="217" y="0"/>
                  </a:lnTo>
                </a:path>
              </a:pathLst>
            </a:custGeom>
            <a:noFill/>
            <a:ln w="38100" cap="flat" cmpd="sng">
              <a:solidFill>
                <a:srgbClr val="002060"/>
              </a:solidFill>
              <a:prstDash val="solid"/>
              <a:round/>
              <a:headEnd type="none" w="med" len="med"/>
              <a:tailEnd type="stealth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94" name="Group 93"/>
          <p:cNvGraphicFramePr>
            <a:graphicFrameLocks noGrp="1"/>
          </p:cNvGraphicFramePr>
          <p:nvPr/>
        </p:nvGraphicFramePr>
        <p:xfrm>
          <a:off x="5486401" y="5686425"/>
          <a:ext cx="2697162" cy="457200"/>
        </p:xfrm>
        <a:graphic>
          <a:graphicData uri="http://schemas.openxmlformats.org/drawingml/2006/table">
            <a:tbl>
              <a:tblPr/>
              <a:tblGrid>
                <a:gridCol w="674687"/>
                <a:gridCol w="674688"/>
                <a:gridCol w="673100"/>
                <a:gridCol w="674687"/>
              </a:tblGrid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5" name="Freeform 105"/>
          <p:cNvSpPr/>
          <p:nvPr/>
        </p:nvSpPr>
        <p:spPr bwMode="auto">
          <a:xfrm>
            <a:off x="4987925" y="2913063"/>
            <a:ext cx="482600" cy="3001962"/>
          </a:xfrm>
          <a:custGeom>
            <a:avLst/>
            <a:gdLst>
              <a:gd name="T0" fmla="*/ 2147483647 w 304"/>
              <a:gd name="T1" fmla="*/ 2147483647 h 1924"/>
              <a:gd name="T2" fmla="*/ 0 w 304"/>
              <a:gd name="T3" fmla="*/ 2147483647 h 1924"/>
              <a:gd name="T4" fmla="*/ 0 w 304"/>
              <a:gd name="T5" fmla="*/ 0 h 1924"/>
              <a:gd name="T6" fmla="*/ 2147483647 w 304"/>
              <a:gd name="T7" fmla="*/ 0 h 192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4" h="1924">
                <a:moveTo>
                  <a:pt x="294" y="1924"/>
                </a:moveTo>
                <a:lnTo>
                  <a:pt x="0" y="1924"/>
                </a:lnTo>
                <a:lnTo>
                  <a:pt x="0" y="0"/>
                </a:lnTo>
                <a:lnTo>
                  <a:pt x="304" y="0"/>
                </a:lnTo>
              </a:path>
            </a:pathLst>
          </a:custGeom>
          <a:noFill/>
          <a:ln w="38100" cap="flat" cmpd="sng">
            <a:solidFill>
              <a:srgbClr val="002060"/>
            </a:solidFill>
            <a:prstDash val="solid"/>
            <a:round/>
            <a:headEnd type="none" w="med" len="med"/>
            <a:tailEnd type="stealth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96" name="Group 106"/>
          <p:cNvGrpSpPr/>
          <p:nvPr/>
        </p:nvGrpSpPr>
        <p:grpSpPr bwMode="auto">
          <a:xfrm>
            <a:off x="501650" y="6105525"/>
            <a:ext cx="4243388" cy="519113"/>
            <a:chOff x="316" y="3846"/>
            <a:chExt cx="2673" cy="327"/>
          </a:xfrm>
        </p:grpSpPr>
        <p:sp>
          <p:nvSpPr>
            <p:cNvPr id="97" name="Text Box 107"/>
            <p:cNvSpPr txBox="1">
              <a:spLocks noChangeArrowheads="1"/>
            </p:cNvSpPr>
            <p:nvPr/>
          </p:nvSpPr>
          <p:spPr bwMode="auto">
            <a:xfrm>
              <a:off x="316" y="3846"/>
              <a:ext cx="2673" cy="327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en-US" altLang="zh-CN" sz="2800" dirty="0"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r>
                <a:rPr lang="en-US" altLang="zh-CN" sz="2800" baseline="-25000" dirty="0">
                  <a:ea typeface="黑体" panose="02010609060101010101" pitchFamily="49" charset="-122"/>
                  <a:cs typeface="Times New Roman" panose="02020603050405020304" pitchFamily="18" charset="0"/>
                </a:rPr>
                <a:t>R</a:t>
              </a:r>
              <a:r>
                <a:rPr lang="en-US" altLang="zh-CN" sz="2800" dirty="0">
                  <a:ea typeface="黑体" panose="02010609060101010101" pitchFamily="49" charset="-122"/>
                  <a:cs typeface="Times New Roman" panose="02020603050405020304" pitchFamily="18" charset="0"/>
                </a:rPr>
                <a:t>=Q</a:t>
              </a:r>
              <a:r>
                <a:rPr lang="en-US" altLang="zh-CN" sz="2800" baseline="-25000" dirty="0"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2800" baseline="30000" dirty="0"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800" dirty="0"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lang="en-US" altLang="zh-CN" sz="2800" baseline="-25000" dirty="0"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800" baseline="30000" dirty="0"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800" dirty="0">
                  <a:ea typeface="黑体" panose="02010609060101010101" pitchFamily="49" charset="-122"/>
                  <a:cs typeface="Times New Roman" panose="02020603050405020304" pitchFamily="18" charset="0"/>
                </a:rPr>
                <a:t>+Q</a:t>
              </a:r>
              <a:r>
                <a:rPr lang="en-US" altLang="zh-CN" sz="2800" baseline="-25000" dirty="0">
                  <a:ea typeface="黑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800" baseline="30000" dirty="0"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800" dirty="0"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lang="en-US" altLang="zh-CN" sz="2800" baseline="-25000" dirty="0"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800" baseline="30000" dirty="0"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800" dirty="0"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lang="en-US" altLang="zh-CN" sz="2800" baseline="-25000" dirty="0"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lang="en-US" altLang="zh-CN" sz="2800" baseline="30000" dirty="0"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98" name="Line 108"/>
            <p:cNvSpPr>
              <a:spLocks noChangeShapeType="1"/>
            </p:cNvSpPr>
            <p:nvPr/>
          </p:nvSpPr>
          <p:spPr bwMode="auto">
            <a:xfrm>
              <a:off x="773" y="3890"/>
              <a:ext cx="163" cy="0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9" name="Line 109"/>
            <p:cNvSpPr>
              <a:spLocks noChangeShapeType="1"/>
            </p:cNvSpPr>
            <p:nvPr/>
          </p:nvSpPr>
          <p:spPr bwMode="auto">
            <a:xfrm>
              <a:off x="1560" y="3890"/>
              <a:ext cx="163" cy="0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Line 110"/>
            <p:cNvSpPr>
              <a:spLocks noChangeShapeType="1"/>
            </p:cNvSpPr>
            <p:nvPr/>
          </p:nvSpPr>
          <p:spPr bwMode="auto">
            <a:xfrm>
              <a:off x="1921" y="3890"/>
              <a:ext cx="163" cy="0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1" name="Line 111"/>
            <p:cNvSpPr>
              <a:spLocks noChangeShapeType="1"/>
            </p:cNvSpPr>
            <p:nvPr/>
          </p:nvSpPr>
          <p:spPr bwMode="auto">
            <a:xfrm>
              <a:off x="2231" y="3890"/>
              <a:ext cx="163" cy="0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82880" y="6446711"/>
            <a:ext cx="903288" cy="3381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fld id="{1A0B33E5-498C-48D3-9CB2-28689CC9EF23}" type="slidenum">
              <a:rPr lang="en-US" altLang="zh-CN" sz="1100" smtClean="0">
                <a:solidFill>
                  <a:schemeClr val="tx1"/>
                </a:solidFill>
                <a:ea typeface="黑体" panose="02010609060101010101" pitchFamily="49" charset="-122"/>
              </a:rPr>
              <a:t>35</a:t>
            </a:fld>
            <a:endParaRPr lang="en-US" altLang="zh-CN" sz="11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85800" y="885825"/>
            <a:ext cx="2682875" cy="434975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 kern="1200">
                <a:solidFill>
                  <a:schemeClr val="tx2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修改后的电路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775" y="3194050"/>
            <a:ext cx="3041650" cy="519113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修改后的工作循环</a:t>
            </a:r>
          </a:p>
        </p:txBody>
      </p:sp>
      <p:grpSp>
        <p:nvGrpSpPr>
          <p:cNvPr id="11" name="Group 10"/>
          <p:cNvGrpSpPr/>
          <p:nvPr/>
        </p:nvGrpSpPr>
        <p:grpSpPr bwMode="auto">
          <a:xfrm>
            <a:off x="336550" y="1889125"/>
            <a:ext cx="4243388" cy="519113"/>
            <a:chOff x="316" y="3846"/>
            <a:chExt cx="2673" cy="327"/>
          </a:xfrm>
        </p:grpSpPr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316" y="3846"/>
              <a:ext cx="2673" cy="327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r>
                <a:rPr kumimoji="1" lang="en-US" altLang="zh-CN" sz="2800" b="1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=Q</a:t>
              </a:r>
              <a:r>
                <a:rPr kumimoji="1" lang="en-US" altLang="zh-CN" sz="2800" b="1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kumimoji="1" lang="en-US" altLang="zh-CN" sz="28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800" b="1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8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+Q</a:t>
              </a:r>
              <a:r>
                <a:rPr kumimoji="1" lang="en-US" altLang="zh-CN" sz="2800" b="1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28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800" b="1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8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800" b="1" i="0" u="none" strike="noStrike" kern="1200" cap="none" spc="0" normalizeH="0" baseline="-25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kumimoji="1" lang="en-US" altLang="zh-CN" sz="28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773" y="3890"/>
              <a:ext cx="163" cy="0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1560" y="3890"/>
              <a:ext cx="163" cy="0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921" y="3890"/>
              <a:ext cx="163" cy="0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2231" y="3890"/>
              <a:ext cx="163" cy="0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69"/>
          <p:cNvGrpSpPr/>
          <p:nvPr/>
        </p:nvGrpSpPr>
        <p:grpSpPr bwMode="auto">
          <a:xfrm>
            <a:off x="4548188" y="630582"/>
            <a:ext cx="3983037" cy="3709988"/>
            <a:chOff x="2871" y="128"/>
            <a:chExt cx="2509" cy="2337"/>
          </a:xfrm>
        </p:grpSpPr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696" y="1162"/>
              <a:ext cx="1662" cy="95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4250" y="1162"/>
              <a:ext cx="1130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2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4227" y="1508"/>
              <a:ext cx="946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74</a:t>
              </a: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</a:t>
              </a: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194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4033" y="1827"/>
              <a:ext cx="731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S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 S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3696" y="1397"/>
              <a:ext cx="402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2871" y="1560"/>
              <a:ext cx="456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CP</a:t>
              </a: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3229" y="1725"/>
              <a:ext cx="4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3686" y="1835"/>
              <a:ext cx="413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endParaRPr kumimoji="1" lang="zh-CN" altLang="en-US" sz="24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3729" y="1889"/>
              <a:ext cx="1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4379" y="2177"/>
              <a:ext cx="467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“1”</a:t>
              </a: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4208" y="2120"/>
              <a:ext cx="0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 flipV="1">
              <a:off x="5130" y="936"/>
              <a:ext cx="0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 flipV="1">
              <a:off x="4880" y="925"/>
              <a:ext cx="0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 flipV="1">
              <a:off x="4630" y="925"/>
              <a:ext cx="0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Line 31"/>
            <p:cNvSpPr>
              <a:spLocks noChangeShapeType="1"/>
            </p:cNvSpPr>
            <p:nvPr/>
          </p:nvSpPr>
          <p:spPr bwMode="auto">
            <a:xfrm flipV="1">
              <a:off x="4380" y="936"/>
              <a:ext cx="0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 bwMode="auto">
            <a:xfrm>
              <a:off x="5043" y="720"/>
              <a:ext cx="196" cy="216"/>
              <a:chOff x="2706" y="1512"/>
              <a:chExt cx="196" cy="216"/>
            </a:xfrm>
          </p:grpSpPr>
          <p:sp>
            <p:nvSpPr>
              <p:cNvPr id="68" name="Rectangle 33"/>
              <p:cNvSpPr>
                <a:spLocks noChangeArrowheads="1"/>
              </p:cNvSpPr>
              <p:nvPr/>
            </p:nvSpPr>
            <p:spPr bwMode="auto">
              <a:xfrm>
                <a:off x="2706" y="1608"/>
                <a:ext cx="196" cy="1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Oval 34"/>
              <p:cNvSpPr>
                <a:spLocks noChangeArrowheads="1"/>
              </p:cNvSpPr>
              <p:nvPr/>
            </p:nvSpPr>
            <p:spPr bwMode="auto">
              <a:xfrm>
                <a:off x="2750" y="1512"/>
                <a:ext cx="87" cy="8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" name="Group 35"/>
            <p:cNvGrpSpPr/>
            <p:nvPr/>
          </p:nvGrpSpPr>
          <p:grpSpPr bwMode="auto">
            <a:xfrm>
              <a:off x="4782" y="709"/>
              <a:ext cx="196" cy="216"/>
              <a:chOff x="2706" y="1512"/>
              <a:chExt cx="196" cy="216"/>
            </a:xfrm>
          </p:grpSpPr>
          <p:sp>
            <p:nvSpPr>
              <p:cNvPr id="66" name="Rectangle 36"/>
              <p:cNvSpPr>
                <a:spLocks noChangeArrowheads="1"/>
              </p:cNvSpPr>
              <p:nvPr/>
            </p:nvSpPr>
            <p:spPr bwMode="auto">
              <a:xfrm>
                <a:off x="2706" y="1608"/>
                <a:ext cx="196" cy="1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Oval 37"/>
              <p:cNvSpPr>
                <a:spLocks noChangeArrowheads="1"/>
              </p:cNvSpPr>
              <p:nvPr/>
            </p:nvSpPr>
            <p:spPr bwMode="auto">
              <a:xfrm>
                <a:off x="2750" y="1512"/>
                <a:ext cx="87" cy="8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Group 38"/>
            <p:cNvGrpSpPr/>
            <p:nvPr/>
          </p:nvGrpSpPr>
          <p:grpSpPr bwMode="auto">
            <a:xfrm>
              <a:off x="4532" y="709"/>
              <a:ext cx="196" cy="216"/>
              <a:chOff x="2706" y="1512"/>
              <a:chExt cx="196" cy="216"/>
            </a:xfrm>
          </p:grpSpPr>
          <p:sp>
            <p:nvSpPr>
              <p:cNvPr id="64" name="Rectangle 39"/>
              <p:cNvSpPr>
                <a:spLocks noChangeArrowheads="1"/>
              </p:cNvSpPr>
              <p:nvPr/>
            </p:nvSpPr>
            <p:spPr bwMode="auto">
              <a:xfrm>
                <a:off x="2706" y="1608"/>
                <a:ext cx="196" cy="1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Oval 40"/>
              <p:cNvSpPr>
                <a:spLocks noChangeArrowheads="1"/>
              </p:cNvSpPr>
              <p:nvPr/>
            </p:nvSpPr>
            <p:spPr bwMode="auto">
              <a:xfrm>
                <a:off x="2750" y="1512"/>
                <a:ext cx="87" cy="8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" name="Group 41"/>
            <p:cNvGrpSpPr/>
            <p:nvPr/>
          </p:nvGrpSpPr>
          <p:grpSpPr bwMode="auto">
            <a:xfrm>
              <a:off x="4282" y="709"/>
              <a:ext cx="196" cy="216"/>
              <a:chOff x="2706" y="1512"/>
              <a:chExt cx="196" cy="216"/>
            </a:xfrm>
          </p:grpSpPr>
          <p:sp>
            <p:nvSpPr>
              <p:cNvPr id="62" name="Rectangle 42"/>
              <p:cNvSpPr>
                <a:spLocks noChangeArrowheads="1"/>
              </p:cNvSpPr>
              <p:nvPr/>
            </p:nvSpPr>
            <p:spPr bwMode="auto">
              <a:xfrm>
                <a:off x="2706" y="1608"/>
                <a:ext cx="196" cy="1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Oval 43"/>
              <p:cNvSpPr>
                <a:spLocks noChangeArrowheads="1"/>
              </p:cNvSpPr>
              <p:nvPr/>
            </p:nvSpPr>
            <p:spPr bwMode="auto">
              <a:xfrm>
                <a:off x="2750" y="1512"/>
                <a:ext cx="87" cy="8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7" name="Rectangle 44"/>
            <p:cNvSpPr>
              <a:spLocks noChangeArrowheads="1"/>
            </p:cNvSpPr>
            <p:nvPr/>
          </p:nvSpPr>
          <p:spPr bwMode="auto">
            <a:xfrm>
              <a:off x="3695" y="153"/>
              <a:ext cx="348" cy="53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Line 45"/>
            <p:cNvSpPr>
              <a:spLocks noChangeShapeType="1"/>
            </p:cNvSpPr>
            <p:nvPr/>
          </p:nvSpPr>
          <p:spPr bwMode="auto">
            <a:xfrm>
              <a:off x="3869" y="142"/>
              <a:ext cx="0" cy="55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Line 46"/>
            <p:cNvSpPr>
              <a:spLocks noChangeShapeType="1"/>
            </p:cNvSpPr>
            <p:nvPr/>
          </p:nvSpPr>
          <p:spPr bwMode="auto">
            <a:xfrm flipH="1">
              <a:off x="3858" y="414"/>
              <a:ext cx="18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Oval 47"/>
            <p:cNvSpPr>
              <a:spLocks noChangeArrowheads="1"/>
            </p:cNvSpPr>
            <p:nvPr/>
          </p:nvSpPr>
          <p:spPr bwMode="auto">
            <a:xfrm>
              <a:off x="3607" y="338"/>
              <a:ext cx="87" cy="8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Rectangle 48"/>
            <p:cNvSpPr>
              <a:spLocks noChangeArrowheads="1"/>
            </p:cNvSpPr>
            <p:nvPr/>
          </p:nvSpPr>
          <p:spPr bwMode="auto">
            <a:xfrm>
              <a:off x="3141" y="664"/>
              <a:ext cx="326" cy="16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Oval 49"/>
            <p:cNvSpPr>
              <a:spLocks noChangeArrowheads="1"/>
            </p:cNvSpPr>
            <p:nvPr/>
          </p:nvSpPr>
          <p:spPr bwMode="auto">
            <a:xfrm>
              <a:off x="3240" y="825"/>
              <a:ext cx="97" cy="9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 50"/>
            <p:cNvSpPr/>
            <p:nvPr/>
          </p:nvSpPr>
          <p:spPr bwMode="auto">
            <a:xfrm>
              <a:off x="3315" y="370"/>
              <a:ext cx="293" cy="283"/>
            </a:xfrm>
            <a:custGeom>
              <a:avLst/>
              <a:gdLst>
                <a:gd name="T0" fmla="*/ 293 w 293"/>
                <a:gd name="T1" fmla="*/ 0 h 283"/>
                <a:gd name="T2" fmla="*/ 0 w 293"/>
                <a:gd name="T3" fmla="*/ 0 h 283"/>
                <a:gd name="T4" fmla="*/ 0 w 293"/>
                <a:gd name="T5" fmla="*/ 283 h 2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3" h="283">
                  <a:moveTo>
                    <a:pt x="293" y="0"/>
                  </a:moveTo>
                  <a:lnTo>
                    <a:pt x="0" y="0"/>
                  </a:lnTo>
                  <a:lnTo>
                    <a:pt x="0" y="283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 51"/>
            <p:cNvSpPr/>
            <p:nvPr/>
          </p:nvSpPr>
          <p:spPr bwMode="auto">
            <a:xfrm>
              <a:off x="3293" y="914"/>
              <a:ext cx="402" cy="608"/>
            </a:xfrm>
            <a:custGeom>
              <a:avLst/>
              <a:gdLst>
                <a:gd name="T0" fmla="*/ 0 w 402"/>
                <a:gd name="T1" fmla="*/ 0 h 608"/>
                <a:gd name="T2" fmla="*/ 0 w 402"/>
                <a:gd name="T3" fmla="*/ 608 h 608"/>
                <a:gd name="T4" fmla="*/ 402 w 402"/>
                <a:gd name="T5" fmla="*/ 608 h 60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2" h="608">
                  <a:moveTo>
                    <a:pt x="0" y="0"/>
                  </a:moveTo>
                  <a:lnTo>
                    <a:pt x="0" y="608"/>
                  </a:lnTo>
                  <a:lnTo>
                    <a:pt x="402" y="608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Text Box 52"/>
            <p:cNvSpPr txBox="1">
              <a:spLocks noChangeArrowheads="1"/>
            </p:cNvSpPr>
            <p:nvPr/>
          </p:nvSpPr>
          <p:spPr bwMode="auto">
            <a:xfrm>
              <a:off x="3673" y="273"/>
              <a:ext cx="262" cy="19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&gt;1</a:t>
              </a:r>
            </a:p>
          </p:txBody>
        </p:sp>
        <p:sp>
          <p:nvSpPr>
            <p:cNvPr id="46" name="Freeform 53"/>
            <p:cNvSpPr/>
            <p:nvPr/>
          </p:nvSpPr>
          <p:spPr bwMode="auto">
            <a:xfrm>
              <a:off x="4043" y="610"/>
              <a:ext cx="576" cy="423"/>
            </a:xfrm>
            <a:custGeom>
              <a:avLst/>
              <a:gdLst>
                <a:gd name="T0" fmla="*/ 0 w 576"/>
                <a:gd name="T1" fmla="*/ 0 h 423"/>
                <a:gd name="T2" fmla="*/ 119 w 576"/>
                <a:gd name="T3" fmla="*/ 0 h 423"/>
                <a:gd name="T4" fmla="*/ 119 w 576"/>
                <a:gd name="T5" fmla="*/ 423 h 423"/>
                <a:gd name="T6" fmla="*/ 576 w 576"/>
                <a:gd name="T7" fmla="*/ 423 h 4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6" h="423">
                  <a:moveTo>
                    <a:pt x="0" y="0"/>
                  </a:moveTo>
                  <a:lnTo>
                    <a:pt x="119" y="0"/>
                  </a:lnTo>
                  <a:lnTo>
                    <a:pt x="119" y="423"/>
                  </a:lnTo>
                  <a:lnTo>
                    <a:pt x="576" y="423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Freeform 54"/>
            <p:cNvSpPr/>
            <p:nvPr/>
          </p:nvSpPr>
          <p:spPr bwMode="auto">
            <a:xfrm>
              <a:off x="4043" y="501"/>
              <a:ext cx="1087" cy="228"/>
            </a:xfrm>
            <a:custGeom>
              <a:avLst/>
              <a:gdLst>
                <a:gd name="T0" fmla="*/ 0 w 1087"/>
                <a:gd name="T1" fmla="*/ 0 h 228"/>
                <a:gd name="T2" fmla="*/ 1087 w 1087"/>
                <a:gd name="T3" fmla="*/ 0 h 228"/>
                <a:gd name="T4" fmla="*/ 1087 w 1087"/>
                <a:gd name="T5" fmla="*/ 228 h 2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87" h="228">
                  <a:moveTo>
                    <a:pt x="0" y="0"/>
                  </a:moveTo>
                  <a:lnTo>
                    <a:pt x="1087" y="0"/>
                  </a:lnTo>
                  <a:lnTo>
                    <a:pt x="1087" y="228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 55"/>
            <p:cNvSpPr/>
            <p:nvPr/>
          </p:nvSpPr>
          <p:spPr bwMode="auto">
            <a:xfrm>
              <a:off x="4043" y="349"/>
              <a:ext cx="326" cy="369"/>
            </a:xfrm>
            <a:custGeom>
              <a:avLst/>
              <a:gdLst>
                <a:gd name="T0" fmla="*/ 0 w 315"/>
                <a:gd name="T1" fmla="*/ 0 h 369"/>
                <a:gd name="T2" fmla="*/ 361 w 315"/>
                <a:gd name="T3" fmla="*/ 0 h 369"/>
                <a:gd name="T4" fmla="*/ 361 w 315"/>
                <a:gd name="T5" fmla="*/ 369 h 36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5" h="369">
                  <a:moveTo>
                    <a:pt x="0" y="0"/>
                  </a:moveTo>
                  <a:lnTo>
                    <a:pt x="315" y="0"/>
                  </a:lnTo>
                  <a:lnTo>
                    <a:pt x="315" y="369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 56"/>
            <p:cNvSpPr/>
            <p:nvPr/>
          </p:nvSpPr>
          <p:spPr bwMode="auto">
            <a:xfrm>
              <a:off x="4043" y="273"/>
              <a:ext cx="587" cy="445"/>
            </a:xfrm>
            <a:custGeom>
              <a:avLst/>
              <a:gdLst>
                <a:gd name="T0" fmla="*/ 0 w 565"/>
                <a:gd name="T1" fmla="*/ 0 h 445"/>
                <a:gd name="T2" fmla="*/ 659 w 565"/>
                <a:gd name="T3" fmla="*/ 0 h 445"/>
                <a:gd name="T4" fmla="*/ 659 w 565"/>
                <a:gd name="T5" fmla="*/ 445 h 4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5" h="445">
                  <a:moveTo>
                    <a:pt x="0" y="0"/>
                  </a:moveTo>
                  <a:lnTo>
                    <a:pt x="565" y="0"/>
                  </a:lnTo>
                  <a:lnTo>
                    <a:pt x="565" y="445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Freeform 57"/>
            <p:cNvSpPr/>
            <p:nvPr/>
          </p:nvSpPr>
          <p:spPr bwMode="auto">
            <a:xfrm>
              <a:off x="4054" y="197"/>
              <a:ext cx="815" cy="521"/>
            </a:xfrm>
            <a:custGeom>
              <a:avLst/>
              <a:gdLst>
                <a:gd name="T0" fmla="*/ 0 w 815"/>
                <a:gd name="T1" fmla="*/ 0 h 521"/>
                <a:gd name="T2" fmla="*/ 815 w 815"/>
                <a:gd name="T3" fmla="*/ 0 h 521"/>
                <a:gd name="T4" fmla="*/ 815 w 815"/>
                <a:gd name="T5" fmla="*/ 521 h 5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15" h="521">
                  <a:moveTo>
                    <a:pt x="0" y="0"/>
                  </a:moveTo>
                  <a:lnTo>
                    <a:pt x="815" y="0"/>
                  </a:lnTo>
                  <a:lnTo>
                    <a:pt x="815" y="521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Text Box 58"/>
            <p:cNvSpPr txBox="1">
              <a:spLocks noChangeArrowheads="1"/>
            </p:cNvSpPr>
            <p:nvPr/>
          </p:nvSpPr>
          <p:spPr bwMode="auto">
            <a:xfrm>
              <a:off x="4524" y="662"/>
              <a:ext cx="293" cy="519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4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52" name="Text Box 59"/>
            <p:cNvSpPr txBox="1">
              <a:spLocks noChangeArrowheads="1"/>
            </p:cNvSpPr>
            <p:nvPr/>
          </p:nvSpPr>
          <p:spPr bwMode="auto">
            <a:xfrm>
              <a:off x="3832" y="128"/>
              <a:ext cx="304" cy="19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&amp;</a:t>
              </a:r>
            </a:p>
          </p:txBody>
        </p:sp>
        <p:sp>
          <p:nvSpPr>
            <p:cNvPr id="53" name="Text Box 60"/>
            <p:cNvSpPr txBox="1">
              <a:spLocks noChangeArrowheads="1"/>
            </p:cNvSpPr>
            <p:nvPr/>
          </p:nvSpPr>
          <p:spPr bwMode="auto">
            <a:xfrm>
              <a:off x="4272" y="776"/>
              <a:ext cx="304" cy="19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4" name="Text Box 61"/>
            <p:cNvSpPr txBox="1">
              <a:spLocks noChangeArrowheads="1"/>
            </p:cNvSpPr>
            <p:nvPr/>
          </p:nvSpPr>
          <p:spPr bwMode="auto">
            <a:xfrm>
              <a:off x="4536" y="776"/>
              <a:ext cx="304" cy="19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5" name="Text Box 62"/>
            <p:cNvSpPr txBox="1">
              <a:spLocks noChangeArrowheads="1"/>
            </p:cNvSpPr>
            <p:nvPr/>
          </p:nvSpPr>
          <p:spPr bwMode="auto">
            <a:xfrm>
              <a:off x="4784" y="776"/>
              <a:ext cx="304" cy="19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" name="Text Box 63"/>
            <p:cNvSpPr txBox="1">
              <a:spLocks noChangeArrowheads="1"/>
            </p:cNvSpPr>
            <p:nvPr/>
          </p:nvSpPr>
          <p:spPr bwMode="auto">
            <a:xfrm>
              <a:off x="5032" y="784"/>
              <a:ext cx="304" cy="19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7" name="Text Box 64"/>
            <p:cNvSpPr txBox="1">
              <a:spLocks noChangeArrowheads="1"/>
            </p:cNvSpPr>
            <p:nvPr/>
          </p:nvSpPr>
          <p:spPr bwMode="auto">
            <a:xfrm>
              <a:off x="3152" y="648"/>
              <a:ext cx="304" cy="19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8" name="Line 65"/>
            <p:cNvSpPr>
              <a:spLocks noChangeShapeType="1"/>
            </p:cNvSpPr>
            <p:nvPr/>
          </p:nvSpPr>
          <p:spPr bwMode="auto">
            <a:xfrm flipH="1">
              <a:off x="3728" y="400"/>
              <a:ext cx="56" cy="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Line 66"/>
            <p:cNvSpPr>
              <a:spLocks noChangeShapeType="1"/>
            </p:cNvSpPr>
            <p:nvPr/>
          </p:nvSpPr>
          <p:spPr bwMode="auto">
            <a:xfrm>
              <a:off x="4400" y="2120"/>
              <a:ext cx="0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Line 67"/>
            <p:cNvSpPr>
              <a:spLocks noChangeShapeType="1"/>
            </p:cNvSpPr>
            <p:nvPr/>
          </p:nvSpPr>
          <p:spPr bwMode="auto">
            <a:xfrm>
              <a:off x="4136" y="2392"/>
              <a:ext cx="1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AutoShape 68"/>
            <p:cNvSpPr>
              <a:spLocks noChangeArrowheads="1"/>
            </p:cNvSpPr>
            <p:nvPr/>
          </p:nvSpPr>
          <p:spPr bwMode="auto">
            <a:xfrm rot="5400000">
              <a:off x="3684" y="1673"/>
              <a:ext cx="137" cy="119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8484"/>
            <a:ext cx="8840434" cy="2372056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82880" y="6446711"/>
            <a:ext cx="903288" cy="3381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fld id="{1A0B33E5-498C-48D3-9CB2-28689CC9EF23}" type="slidenum">
              <a:rPr lang="en-US" altLang="zh-CN" sz="1100" smtClean="0">
                <a:solidFill>
                  <a:schemeClr val="tx1"/>
                </a:solidFill>
                <a:ea typeface="黑体" panose="02010609060101010101" pitchFamily="49" charset="-122"/>
              </a:rPr>
              <a:t>36</a:t>
            </a:fld>
            <a:endParaRPr lang="en-US" altLang="zh-CN" sz="11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61988" y="897759"/>
            <a:ext cx="7942263" cy="125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         试用计数器74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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161和数据选择器设计一个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          01100011序列发生器。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50069" y="1957822"/>
            <a:ext cx="8408988" cy="1159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1000"/>
              </a:lnSpc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80000"/>
              <a:buFont typeface="Monotype Sorts" pitchFamily="2" charset="2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解：由于序列长度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P=8，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故将74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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161构成模8计数器，并选用数据选择器74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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151产生所需序列，</a:t>
            </a:r>
          </a:p>
        </p:txBody>
      </p:sp>
      <p:sp>
        <p:nvSpPr>
          <p:cNvPr id="9" name="Text Box 34"/>
          <p:cNvSpPr txBox="1">
            <a:spLocks noChangeArrowheads="1"/>
          </p:cNvSpPr>
          <p:nvPr/>
        </p:nvSpPr>
        <p:spPr bwMode="auto">
          <a:xfrm>
            <a:off x="319088" y="1134985"/>
            <a:ext cx="1549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【例1】</a:t>
            </a:r>
          </a:p>
        </p:txBody>
      </p:sp>
      <p:grpSp>
        <p:nvGrpSpPr>
          <p:cNvPr id="10" name="Group 36"/>
          <p:cNvGrpSpPr/>
          <p:nvPr/>
        </p:nvGrpSpPr>
        <p:grpSpPr bwMode="auto">
          <a:xfrm>
            <a:off x="725488" y="3188970"/>
            <a:ext cx="7924800" cy="2881313"/>
            <a:chOff x="463" y="2262"/>
            <a:chExt cx="4992" cy="1815"/>
          </a:xfrm>
        </p:grpSpPr>
        <p:grpSp>
          <p:nvGrpSpPr>
            <p:cNvPr id="11" name="Group 7"/>
            <p:cNvGrpSpPr/>
            <p:nvPr/>
          </p:nvGrpSpPr>
          <p:grpSpPr bwMode="auto">
            <a:xfrm>
              <a:off x="463" y="2262"/>
              <a:ext cx="4992" cy="1815"/>
              <a:chOff x="463" y="1976"/>
              <a:chExt cx="4992" cy="1815"/>
            </a:xfrm>
          </p:grpSpPr>
          <p:graphicFrame>
            <p:nvGraphicFramePr>
              <p:cNvPr id="13" name="Object 8"/>
              <p:cNvGraphicFramePr>
                <a:graphicFrameLocks noChangeAspect="1"/>
              </p:cNvGraphicFramePr>
              <p:nvPr/>
            </p:nvGraphicFramePr>
            <p:xfrm>
              <a:off x="463" y="1976"/>
              <a:ext cx="4992" cy="18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7702" name="BMP 图象" r:id="rId4" imgW="4200525" imgH="1590675" progId="Paint.Picture">
                      <p:embed/>
                    </p:oleObj>
                  </mc:Choice>
                  <mc:Fallback>
                    <p:oleObj name="BMP 图象" r:id="rId4" imgW="4200525" imgH="1590675" progId="Paint.Picture">
                      <p:embed/>
                      <p:pic>
                        <p:nvPicPr>
                          <p:cNvPr id="0" name="图片 15769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b="14828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3" y="1976"/>
                            <a:ext cx="4992" cy="18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 type="none" w="sm" len="sm"/>
                                <a:tailEnd type="none" w="sm" len="sm"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" name="Rectangle 9"/>
              <p:cNvSpPr>
                <a:spLocks noChangeArrowheads="1"/>
              </p:cNvSpPr>
              <p:nvPr/>
            </p:nvSpPr>
            <p:spPr bwMode="auto">
              <a:xfrm>
                <a:off x="3591" y="2880"/>
                <a:ext cx="124" cy="14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3863" y="2903"/>
                <a:ext cx="417" cy="23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 Box 11"/>
              <p:cNvSpPr txBox="1">
                <a:spLocks noChangeArrowheads="1"/>
              </p:cNvSpPr>
              <p:nvPr/>
            </p:nvSpPr>
            <p:spPr bwMode="auto">
              <a:xfrm>
                <a:off x="3614" y="2892"/>
                <a:ext cx="10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74</a:t>
                </a:r>
                <a:r>
                  <a:rPr kumimoji="0" lang="zh-CN" altLang="en-US" sz="24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</a:t>
                </a:r>
                <a:r>
                  <a:rPr kumimoji="0" lang="zh-CN" altLang="en-US" sz="24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161</a:t>
                </a:r>
              </a:p>
            </p:txBody>
          </p:sp>
          <p:sp>
            <p:nvSpPr>
              <p:cNvPr id="17" name="Rectangle 12"/>
              <p:cNvSpPr>
                <a:spLocks noChangeArrowheads="1"/>
              </p:cNvSpPr>
              <p:nvPr/>
            </p:nvSpPr>
            <p:spPr bwMode="auto">
              <a:xfrm>
                <a:off x="1378" y="2654"/>
                <a:ext cx="598" cy="2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 Box 13"/>
              <p:cNvSpPr txBox="1">
                <a:spLocks noChangeArrowheads="1"/>
              </p:cNvSpPr>
              <p:nvPr/>
            </p:nvSpPr>
            <p:spPr bwMode="auto">
              <a:xfrm>
                <a:off x="1130" y="2666"/>
                <a:ext cx="10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74</a:t>
                </a:r>
                <a:r>
                  <a:rPr kumimoji="0" lang="zh-CN" altLang="en-US" sz="24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</a:t>
                </a:r>
                <a:r>
                  <a:rPr kumimoji="0" lang="zh-CN" altLang="en-US" sz="24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151</a:t>
                </a:r>
              </a:p>
            </p:txBody>
          </p:sp>
          <p:sp>
            <p:nvSpPr>
              <p:cNvPr id="19" name="Rectangle 14"/>
              <p:cNvSpPr>
                <a:spLocks noChangeArrowheads="1"/>
              </p:cNvSpPr>
              <p:nvPr/>
            </p:nvSpPr>
            <p:spPr bwMode="auto">
              <a:xfrm>
                <a:off x="2067" y="2970"/>
                <a:ext cx="474" cy="18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 Box 15"/>
              <p:cNvSpPr txBox="1">
                <a:spLocks noChangeArrowheads="1"/>
              </p:cNvSpPr>
              <p:nvPr/>
            </p:nvSpPr>
            <p:spPr bwMode="auto">
              <a:xfrm>
                <a:off x="2021" y="2935"/>
                <a:ext cx="67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kumimoji="1" lang="en-US" altLang="zh-CN" sz="1800" b="1" i="0" u="none" strike="noStrike" kern="1200" cap="none" spc="0" normalizeH="0" baseline="-2500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2 </a:t>
                </a: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kumimoji="1" lang="en-US" altLang="zh-CN" sz="1800" b="1" i="0" u="none" strike="noStrike" kern="1200" cap="none" spc="0" normalizeH="0" baseline="-2500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1 </a:t>
                </a: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kumimoji="1" lang="en-US" altLang="zh-CN" sz="1800" b="1" i="0" u="none" strike="noStrike" kern="1200" cap="none" spc="0" normalizeH="0" baseline="-2500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1" name="Rectangle 16"/>
              <p:cNvSpPr>
                <a:spLocks noChangeArrowheads="1"/>
              </p:cNvSpPr>
              <p:nvPr/>
            </p:nvSpPr>
            <p:spPr bwMode="auto">
              <a:xfrm>
                <a:off x="3140" y="2733"/>
                <a:ext cx="113" cy="11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Rectangle 17"/>
              <p:cNvSpPr>
                <a:spLocks noChangeArrowheads="1"/>
              </p:cNvSpPr>
              <p:nvPr/>
            </p:nvSpPr>
            <p:spPr bwMode="auto">
              <a:xfrm>
                <a:off x="4585" y="2812"/>
                <a:ext cx="91" cy="30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18"/>
              <p:cNvSpPr>
                <a:spLocks noChangeArrowheads="1"/>
              </p:cNvSpPr>
              <p:nvPr/>
            </p:nvSpPr>
            <p:spPr bwMode="auto">
              <a:xfrm>
                <a:off x="1231" y="1999"/>
                <a:ext cx="294" cy="13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 Box 19"/>
              <p:cNvSpPr txBox="1">
                <a:spLocks noChangeArrowheads="1"/>
              </p:cNvSpPr>
              <p:nvPr/>
            </p:nvSpPr>
            <p:spPr bwMode="auto">
              <a:xfrm>
                <a:off x="1243" y="1999"/>
                <a:ext cx="29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Z</a:t>
                </a:r>
              </a:p>
            </p:txBody>
          </p:sp>
          <p:sp>
            <p:nvSpPr>
              <p:cNvPr id="25" name="Rectangle 20"/>
              <p:cNvSpPr>
                <a:spLocks noChangeArrowheads="1"/>
              </p:cNvSpPr>
              <p:nvPr/>
            </p:nvSpPr>
            <p:spPr bwMode="auto">
              <a:xfrm>
                <a:off x="813" y="3422"/>
                <a:ext cx="1186" cy="158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791" y="3378"/>
                <a:ext cx="1231" cy="214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1 1 0 0 0 1 1 0</a:t>
                </a: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802" y="2970"/>
                <a:ext cx="1254" cy="18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 Box 23"/>
              <p:cNvSpPr txBox="1">
                <a:spLocks noChangeArrowheads="1"/>
              </p:cNvSpPr>
              <p:nvPr/>
            </p:nvSpPr>
            <p:spPr bwMode="auto">
              <a:xfrm>
                <a:off x="776" y="2942"/>
                <a:ext cx="137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1800" b="1" i="0" u="none" strike="noStrike" kern="1200" cap="none" spc="0" normalizeH="0" baseline="-2500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7</a:t>
                </a: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1800" b="1" i="0" u="none" strike="noStrike" kern="1200" cap="none" spc="0" normalizeH="0" baseline="-2500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6</a:t>
                </a: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1800" b="1" i="0" u="none" strike="noStrike" kern="1200" cap="none" spc="0" normalizeH="0" baseline="-2500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5</a:t>
                </a: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1800" b="1" i="0" u="none" strike="noStrike" kern="1200" cap="none" spc="0" normalizeH="0" baseline="-2500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1800" b="1" i="0" u="none" strike="noStrike" kern="1200" cap="none" spc="0" normalizeH="0" baseline="-2500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1800" b="1" i="0" u="none" strike="noStrike" kern="1200" cap="none" spc="0" normalizeH="0" baseline="-2500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1800" b="1" i="0" u="none" strike="noStrike" kern="1200" cap="none" spc="0" normalizeH="0" baseline="-2500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1800" b="1" i="0" u="none" strike="noStrike" kern="1200" cap="none" spc="0" normalizeH="0" baseline="-2500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0 </a:t>
                </a:r>
              </a:p>
            </p:txBody>
          </p:sp>
          <p:sp>
            <p:nvSpPr>
              <p:cNvPr id="29" name="Rectangle 24"/>
              <p:cNvSpPr>
                <a:spLocks noChangeArrowheads="1"/>
              </p:cNvSpPr>
              <p:nvPr/>
            </p:nvSpPr>
            <p:spPr bwMode="auto">
              <a:xfrm>
                <a:off x="621" y="2993"/>
                <a:ext cx="102" cy="13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 Box 25"/>
              <p:cNvSpPr txBox="1">
                <a:spLocks noChangeArrowheads="1"/>
              </p:cNvSpPr>
              <p:nvPr/>
            </p:nvSpPr>
            <p:spPr bwMode="auto">
              <a:xfrm>
                <a:off x="576" y="2981"/>
                <a:ext cx="22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E</a:t>
                </a:r>
              </a:p>
            </p:txBody>
          </p:sp>
          <p:sp>
            <p:nvSpPr>
              <p:cNvPr id="31" name="Line 26"/>
              <p:cNvSpPr>
                <a:spLocks noChangeShapeType="1"/>
              </p:cNvSpPr>
              <p:nvPr/>
            </p:nvSpPr>
            <p:spPr bwMode="auto">
              <a:xfrm>
                <a:off x="632" y="3027"/>
                <a:ext cx="9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ectangle 27"/>
              <p:cNvSpPr>
                <a:spLocks noChangeArrowheads="1"/>
              </p:cNvSpPr>
              <p:nvPr/>
            </p:nvSpPr>
            <p:spPr bwMode="auto">
              <a:xfrm>
                <a:off x="3772" y="3241"/>
                <a:ext cx="780" cy="159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28"/>
              <p:cNvSpPr>
                <a:spLocks noChangeArrowheads="1"/>
              </p:cNvSpPr>
              <p:nvPr/>
            </p:nvSpPr>
            <p:spPr bwMode="auto">
              <a:xfrm>
                <a:off x="3682" y="2620"/>
                <a:ext cx="587" cy="17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 Box 29"/>
              <p:cNvSpPr txBox="1">
                <a:spLocks noChangeArrowheads="1"/>
              </p:cNvSpPr>
              <p:nvPr/>
            </p:nvSpPr>
            <p:spPr bwMode="auto">
              <a:xfrm>
                <a:off x="3600" y="2569"/>
                <a:ext cx="81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Q</a:t>
                </a:r>
                <a:r>
                  <a:rPr kumimoji="1" lang="en-US" altLang="zh-CN" sz="1800" b="1" i="0" u="none" strike="noStrike" kern="1200" cap="none" spc="0" normalizeH="0" baseline="-2500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Q</a:t>
                </a:r>
                <a:r>
                  <a:rPr kumimoji="1" lang="en-US" altLang="zh-CN" sz="1800" b="1" i="0" u="none" strike="noStrike" kern="1200" cap="none" spc="0" normalizeH="0" baseline="-2500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Q</a:t>
                </a:r>
                <a:r>
                  <a:rPr kumimoji="1" lang="en-US" altLang="zh-CN" sz="1800" b="1" i="0" u="none" strike="noStrike" kern="1200" cap="none" spc="0" normalizeH="0" baseline="-2500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Q</a:t>
                </a:r>
                <a:r>
                  <a:rPr kumimoji="1" lang="en-US" altLang="zh-CN" sz="1800" b="1" i="0" u="none" strike="noStrike" kern="1200" cap="none" spc="0" normalizeH="0" baseline="-2500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0 </a:t>
                </a:r>
              </a:p>
            </p:txBody>
          </p:sp>
          <p:sp>
            <p:nvSpPr>
              <p:cNvPr id="35" name="Rectangle 30"/>
              <p:cNvSpPr>
                <a:spLocks noChangeArrowheads="1"/>
              </p:cNvSpPr>
              <p:nvPr/>
            </p:nvSpPr>
            <p:spPr bwMode="auto">
              <a:xfrm>
                <a:off x="3603" y="3264"/>
                <a:ext cx="170" cy="14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 Box 31"/>
              <p:cNvSpPr txBox="1">
                <a:spLocks noChangeArrowheads="1"/>
              </p:cNvSpPr>
              <p:nvPr/>
            </p:nvSpPr>
            <p:spPr bwMode="auto">
              <a:xfrm>
                <a:off x="3603" y="3240"/>
                <a:ext cx="22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L</a:t>
                </a:r>
              </a:p>
            </p:txBody>
          </p:sp>
          <p:sp>
            <p:nvSpPr>
              <p:cNvPr id="37" name="Line 32"/>
              <p:cNvSpPr>
                <a:spLocks noChangeShapeType="1"/>
              </p:cNvSpPr>
              <p:nvPr/>
            </p:nvSpPr>
            <p:spPr bwMode="auto">
              <a:xfrm>
                <a:off x="3647" y="3275"/>
                <a:ext cx="9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Line 33"/>
              <p:cNvSpPr>
                <a:spLocks noChangeShapeType="1"/>
              </p:cNvSpPr>
              <p:nvPr/>
            </p:nvSpPr>
            <p:spPr bwMode="auto">
              <a:xfrm>
                <a:off x="3433" y="3264"/>
                <a:ext cx="9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Text Box 35"/>
            <p:cNvSpPr txBox="1">
              <a:spLocks noChangeArrowheads="1"/>
            </p:cNvSpPr>
            <p:nvPr/>
          </p:nvSpPr>
          <p:spPr bwMode="auto">
            <a:xfrm>
              <a:off x="3098" y="2946"/>
              <a:ext cx="21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12445" y="5843270"/>
            <a:ext cx="8242300" cy="7067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如果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1HZ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的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CP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频率，周期为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1s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，要发生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10s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的低电平、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20s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的高电平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......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CP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时钟前端先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10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分频，加到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161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的时钟周期就是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10s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，满足要求。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52896" y="6282119"/>
            <a:ext cx="903288" cy="338137"/>
          </a:xfrm>
        </p:spPr>
        <p:txBody>
          <a:bodyPr/>
          <a:lstStyle/>
          <a:p>
            <a:pPr algn="ctr">
              <a:defRPr/>
            </a:pPr>
            <a:fld id="{3F117AFB-4BE6-416E-9FAF-3740AEFB0D45}" type="slidenum">
              <a:rPr lang="en-US" altLang="zh-CN" sz="110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37</a:t>
            </a:fld>
            <a:endParaRPr lang="en-US" altLang="zh-CN" sz="11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41313" y="230188"/>
            <a:ext cx="1435100" cy="4699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 kern="1200">
                <a:solidFill>
                  <a:schemeClr val="tx2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【例题】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787526" y="268288"/>
            <a:ext cx="5226050" cy="519113"/>
          </a:xfrm>
          <a:prstGeom prst="rect">
            <a:avLst/>
          </a:prstGeom>
          <a:noFill/>
          <a:ln w="38100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分析下面时序电路的逻辑功能</a:t>
            </a:r>
          </a:p>
        </p:txBody>
      </p:sp>
      <p:grpSp>
        <p:nvGrpSpPr>
          <p:cNvPr id="6" name="Group 5"/>
          <p:cNvGrpSpPr/>
          <p:nvPr/>
        </p:nvGrpSpPr>
        <p:grpSpPr bwMode="auto">
          <a:xfrm>
            <a:off x="173038" y="1103313"/>
            <a:ext cx="8680450" cy="4378325"/>
            <a:chOff x="109" y="695"/>
            <a:chExt cx="5468" cy="2758"/>
          </a:xfrm>
        </p:grpSpPr>
        <p:grpSp>
          <p:nvGrpSpPr>
            <p:cNvPr id="7" name="Group 6"/>
            <p:cNvGrpSpPr/>
            <p:nvPr/>
          </p:nvGrpSpPr>
          <p:grpSpPr bwMode="auto">
            <a:xfrm>
              <a:off x="109" y="695"/>
              <a:ext cx="5468" cy="2758"/>
              <a:chOff x="109" y="695"/>
              <a:chExt cx="5468" cy="2758"/>
            </a:xfrm>
          </p:grpSpPr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4979" y="1055"/>
                <a:ext cx="598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输出</a:t>
                </a:r>
              </a:p>
            </p:txBody>
          </p:sp>
          <p:sp>
            <p:nvSpPr>
              <p:cNvPr id="11" name="Text Box 8"/>
              <p:cNvSpPr txBox="1">
                <a:spLocks noChangeArrowheads="1"/>
              </p:cNvSpPr>
              <p:nvPr/>
            </p:nvSpPr>
            <p:spPr bwMode="auto">
              <a:xfrm>
                <a:off x="1602" y="1150"/>
                <a:ext cx="445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“1”</a:t>
                </a:r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532" y="1848"/>
                <a:ext cx="370" cy="218"/>
              </a:xfrm>
              <a:custGeom>
                <a:avLst/>
                <a:gdLst>
                  <a:gd name="T0" fmla="*/ 0 w 370"/>
                  <a:gd name="T1" fmla="*/ 0 h 218"/>
                  <a:gd name="T2" fmla="*/ 120 w 370"/>
                  <a:gd name="T3" fmla="*/ 0 h 218"/>
                  <a:gd name="T4" fmla="*/ 120 w 370"/>
                  <a:gd name="T5" fmla="*/ 218 h 218"/>
                  <a:gd name="T6" fmla="*/ 239 w 370"/>
                  <a:gd name="T7" fmla="*/ 218 h 218"/>
                  <a:gd name="T8" fmla="*/ 239 w 370"/>
                  <a:gd name="T9" fmla="*/ 11 h 218"/>
                  <a:gd name="T10" fmla="*/ 370 w 370"/>
                  <a:gd name="T11" fmla="*/ 11 h 21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70" h="21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18"/>
                    </a:lnTo>
                    <a:lnTo>
                      <a:pt x="239" y="218"/>
                    </a:lnTo>
                    <a:lnTo>
                      <a:pt x="239" y="11"/>
                    </a:lnTo>
                    <a:lnTo>
                      <a:pt x="370" y="11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Text Box 10"/>
              <p:cNvSpPr txBox="1">
                <a:spLocks noChangeArrowheads="1"/>
              </p:cNvSpPr>
              <p:nvPr/>
            </p:nvSpPr>
            <p:spPr bwMode="auto">
              <a:xfrm>
                <a:off x="109" y="1826"/>
                <a:ext cx="598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启动</a:t>
                </a:r>
              </a:p>
            </p:txBody>
          </p:sp>
          <p:sp>
            <p:nvSpPr>
              <p:cNvPr id="14" name="Rectangle 11"/>
              <p:cNvSpPr>
                <a:spLocks noChangeArrowheads="1"/>
              </p:cNvSpPr>
              <p:nvPr/>
            </p:nvSpPr>
            <p:spPr bwMode="auto">
              <a:xfrm>
                <a:off x="1286" y="695"/>
                <a:ext cx="229" cy="424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Oval 12"/>
              <p:cNvSpPr>
                <a:spLocks noChangeArrowheads="1"/>
              </p:cNvSpPr>
              <p:nvPr/>
            </p:nvSpPr>
            <p:spPr bwMode="auto">
              <a:xfrm>
                <a:off x="1178" y="860"/>
                <a:ext cx="97" cy="97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1594" y="1518"/>
                <a:ext cx="1478" cy="805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AutoShape 14"/>
              <p:cNvSpPr>
                <a:spLocks noChangeArrowheads="1"/>
              </p:cNvSpPr>
              <p:nvPr/>
            </p:nvSpPr>
            <p:spPr bwMode="auto">
              <a:xfrm rot="5400000">
                <a:off x="1583" y="1880"/>
                <a:ext cx="163" cy="141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 Box 15"/>
              <p:cNvSpPr txBox="1">
                <a:spLocks noChangeArrowheads="1"/>
              </p:cNvSpPr>
              <p:nvPr/>
            </p:nvSpPr>
            <p:spPr bwMode="auto">
              <a:xfrm>
                <a:off x="1713" y="1834"/>
                <a:ext cx="391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CP</a:t>
                </a:r>
              </a:p>
            </p:txBody>
          </p:sp>
          <p:sp>
            <p:nvSpPr>
              <p:cNvPr id="19" name="Text Box 16"/>
              <p:cNvSpPr txBox="1">
                <a:spLocks noChangeArrowheads="1"/>
              </p:cNvSpPr>
              <p:nvPr/>
            </p:nvSpPr>
            <p:spPr bwMode="auto">
              <a:xfrm>
                <a:off x="2182" y="1497"/>
                <a:ext cx="1054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Q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0 </a:t>
                </a: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Q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1 </a:t>
                </a: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Q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2 </a:t>
                </a: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Q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20" name="Text Box 17"/>
              <p:cNvSpPr txBox="1">
                <a:spLocks noChangeArrowheads="1"/>
              </p:cNvSpPr>
              <p:nvPr/>
            </p:nvSpPr>
            <p:spPr bwMode="auto">
              <a:xfrm>
                <a:off x="1615" y="2050"/>
                <a:ext cx="402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endParaRPr kumimoji="1" lang="zh-CN" altLang="en-US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 Box 18"/>
              <p:cNvSpPr txBox="1">
                <a:spLocks noChangeArrowheads="1"/>
              </p:cNvSpPr>
              <p:nvPr/>
            </p:nvSpPr>
            <p:spPr bwMode="auto">
              <a:xfrm>
                <a:off x="1821" y="1507"/>
                <a:ext cx="282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endParaRPr kumimoji="1" lang="zh-CN" altLang="en-US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 Box 19"/>
              <p:cNvSpPr txBox="1">
                <a:spLocks noChangeArrowheads="1"/>
              </p:cNvSpPr>
              <p:nvPr/>
            </p:nvSpPr>
            <p:spPr bwMode="auto">
              <a:xfrm>
                <a:off x="1593" y="1562"/>
                <a:ext cx="304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endParaRPr kumimoji="1" lang="zh-CN" altLang="en-US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 Box 20"/>
              <p:cNvSpPr txBox="1">
                <a:spLocks noChangeArrowheads="1"/>
              </p:cNvSpPr>
              <p:nvPr/>
            </p:nvSpPr>
            <p:spPr bwMode="auto">
              <a:xfrm>
                <a:off x="2019" y="2062"/>
                <a:ext cx="1054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0  </a:t>
                </a: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1  </a:t>
                </a: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2  </a:t>
                </a: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24" name="Text Box 21"/>
              <p:cNvSpPr txBox="1">
                <a:spLocks noChangeArrowheads="1"/>
              </p:cNvSpPr>
              <p:nvPr/>
            </p:nvSpPr>
            <p:spPr bwMode="auto">
              <a:xfrm>
                <a:off x="1988" y="1771"/>
                <a:ext cx="1153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74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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194(1)</a:t>
                </a:r>
              </a:p>
            </p:txBody>
          </p:sp>
          <p:sp>
            <p:nvSpPr>
              <p:cNvPr id="25" name="Line 22"/>
              <p:cNvSpPr>
                <a:spLocks noChangeShapeType="1"/>
              </p:cNvSpPr>
              <p:nvPr/>
            </p:nvSpPr>
            <p:spPr bwMode="auto">
              <a:xfrm>
                <a:off x="2402" y="2325"/>
                <a:ext cx="0" cy="85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Line 23"/>
              <p:cNvSpPr>
                <a:spLocks noChangeShapeType="1"/>
              </p:cNvSpPr>
              <p:nvPr/>
            </p:nvSpPr>
            <p:spPr bwMode="auto">
              <a:xfrm>
                <a:off x="2598" y="2336"/>
                <a:ext cx="0" cy="85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Line 24"/>
              <p:cNvSpPr>
                <a:spLocks noChangeShapeType="1"/>
              </p:cNvSpPr>
              <p:nvPr/>
            </p:nvSpPr>
            <p:spPr bwMode="auto">
              <a:xfrm>
                <a:off x="2804" y="2336"/>
                <a:ext cx="0" cy="85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 Box 25"/>
              <p:cNvSpPr txBox="1">
                <a:spLocks noChangeArrowheads="1"/>
              </p:cNvSpPr>
              <p:nvPr/>
            </p:nvSpPr>
            <p:spPr bwMode="auto">
              <a:xfrm>
                <a:off x="2312" y="3148"/>
                <a:ext cx="750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0 </a:t>
                </a: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1 </a:t>
                </a: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2 </a:t>
                </a:r>
              </a:p>
            </p:txBody>
          </p:sp>
          <p:sp>
            <p:nvSpPr>
              <p:cNvPr id="29" name="Rectangle 26"/>
              <p:cNvSpPr>
                <a:spLocks noChangeArrowheads="1"/>
              </p:cNvSpPr>
              <p:nvPr/>
            </p:nvSpPr>
            <p:spPr bwMode="auto">
              <a:xfrm>
                <a:off x="3626" y="1540"/>
                <a:ext cx="1478" cy="805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AutoShape 27"/>
              <p:cNvSpPr>
                <a:spLocks noChangeArrowheads="1"/>
              </p:cNvSpPr>
              <p:nvPr/>
            </p:nvSpPr>
            <p:spPr bwMode="auto">
              <a:xfrm rot="5400000">
                <a:off x="3615" y="1902"/>
                <a:ext cx="163" cy="141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Text Box 28"/>
              <p:cNvSpPr txBox="1">
                <a:spLocks noChangeArrowheads="1"/>
              </p:cNvSpPr>
              <p:nvPr/>
            </p:nvSpPr>
            <p:spPr bwMode="auto">
              <a:xfrm>
                <a:off x="3745" y="1856"/>
                <a:ext cx="391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CP</a:t>
                </a:r>
              </a:p>
            </p:txBody>
          </p:sp>
          <p:sp>
            <p:nvSpPr>
              <p:cNvPr id="32" name="Text Box 29"/>
              <p:cNvSpPr txBox="1">
                <a:spLocks noChangeArrowheads="1"/>
              </p:cNvSpPr>
              <p:nvPr/>
            </p:nvSpPr>
            <p:spPr bwMode="auto">
              <a:xfrm>
                <a:off x="4214" y="1519"/>
                <a:ext cx="1054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Q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0 </a:t>
                </a: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Q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1 </a:t>
                </a: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Q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2 </a:t>
                </a: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Q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33" name="Text Box 30"/>
              <p:cNvSpPr txBox="1">
                <a:spLocks noChangeArrowheads="1"/>
              </p:cNvSpPr>
              <p:nvPr/>
            </p:nvSpPr>
            <p:spPr bwMode="auto">
              <a:xfrm>
                <a:off x="3647" y="2072"/>
                <a:ext cx="402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endParaRPr kumimoji="1" lang="zh-CN" altLang="en-US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 Box 31"/>
              <p:cNvSpPr txBox="1">
                <a:spLocks noChangeArrowheads="1"/>
              </p:cNvSpPr>
              <p:nvPr/>
            </p:nvSpPr>
            <p:spPr bwMode="auto">
              <a:xfrm>
                <a:off x="3853" y="1529"/>
                <a:ext cx="282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endParaRPr kumimoji="1" lang="zh-CN" altLang="en-US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 Box 32"/>
              <p:cNvSpPr txBox="1">
                <a:spLocks noChangeArrowheads="1"/>
              </p:cNvSpPr>
              <p:nvPr/>
            </p:nvSpPr>
            <p:spPr bwMode="auto">
              <a:xfrm>
                <a:off x="3625" y="1584"/>
                <a:ext cx="304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endParaRPr kumimoji="1" lang="zh-CN" altLang="en-US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 Box 33"/>
              <p:cNvSpPr txBox="1">
                <a:spLocks noChangeArrowheads="1"/>
              </p:cNvSpPr>
              <p:nvPr/>
            </p:nvSpPr>
            <p:spPr bwMode="auto">
              <a:xfrm>
                <a:off x="4051" y="2084"/>
                <a:ext cx="1054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0  </a:t>
                </a: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1  </a:t>
                </a: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2  </a:t>
                </a: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37" name="Text Box 34"/>
              <p:cNvSpPr txBox="1">
                <a:spLocks noChangeArrowheads="1"/>
              </p:cNvSpPr>
              <p:nvPr/>
            </p:nvSpPr>
            <p:spPr bwMode="auto">
              <a:xfrm>
                <a:off x="4020" y="1793"/>
                <a:ext cx="1153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74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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194(2)</a:t>
                </a:r>
              </a:p>
            </p:txBody>
          </p:sp>
          <p:sp>
            <p:nvSpPr>
              <p:cNvPr id="38" name="Line 35"/>
              <p:cNvSpPr>
                <a:spLocks noChangeShapeType="1"/>
              </p:cNvSpPr>
              <p:nvPr/>
            </p:nvSpPr>
            <p:spPr bwMode="auto">
              <a:xfrm>
                <a:off x="4434" y="2347"/>
                <a:ext cx="0" cy="85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Line 36"/>
              <p:cNvSpPr>
                <a:spLocks noChangeShapeType="1"/>
              </p:cNvSpPr>
              <p:nvPr/>
            </p:nvSpPr>
            <p:spPr bwMode="auto">
              <a:xfrm>
                <a:off x="4630" y="2358"/>
                <a:ext cx="0" cy="85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Line 37"/>
              <p:cNvSpPr>
                <a:spLocks noChangeShapeType="1"/>
              </p:cNvSpPr>
              <p:nvPr/>
            </p:nvSpPr>
            <p:spPr bwMode="auto">
              <a:xfrm>
                <a:off x="4836" y="2358"/>
                <a:ext cx="0" cy="85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Text Box 38"/>
              <p:cNvSpPr txBox="1">
                <a:spLocks noChangeArrowheads="1"/>
              </p:cNvSpPr>
              <p:nvPr/>
            </p:nvSpPr>
            <p:spPr bwMode="auto">
              <a:xfrm>
                <a:off x="4138" y="3203"/>
                <a:ext cx="1011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4 </a:t>
                </a: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5 </a:t>
                </a: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6 </a:t>
                </a:r>
              </a:p>
            </p:txBody>
          </p:sp>
          <p:sp>
            <p:nvSpPr>
              <p:cNvPr id="42" name="Line 39"/>
              <p:cNvSpPr>
                <a:spLocks noChangeShapeType="1"/>
              </p:cNvSpPr>
              <p:nvPr/>
            </p:nvSpPr>
            <p:spPr bwMode="auto">
              <a:xfrm>
                <a:off x="4239" y="2346"/>
                <a:ext cx="0" cy="85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Line 40"/>
              <p:cNvSpPr>
                <a:spLocks noChangeShapeType="1"/>
              </p:cNvSpPr>
              <p:nvPr/>
            </p:nvSpPr>
            <p:spPr bwMode="auto">
              <a:xfrm flipV="1">
                <a:off x="1902" y="1315"/>
                <a:ext cx="0" cy="20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Line 41"/>
              <p:cNvSpPr>
                <a:spLocks noChangeShapeType="1"/>
              </p:cNvSpPr>
              <p:nvPr/>
            </p:nvSpPr>
            <p:spPr bwMode="auto">
              <a:xfrm flipV="1">
                <a:off x="3956" y="1337"/>
                <a:ext cx="0" cy="1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 Box 42"/>
              <p:cNvSpPr txBox="1">
                <a:spLocks noChangeArrowheads="1"/>
              </p:cNvSpPr>
              <p:nvPr/>
            </p:nvSpPr>
            <p:spPr bwMode="auto">
              <a:xfrm>
                <a:off x="3668" y="1182"/>
                <a:ext cx="445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“1”</a:t>
                </a:r>
              </a:p>
            </p:txBody>
          </p:sp>
          <p:sp>
            <p:nvSpPr>
              <p:cNvPr id="46" name="Line 43"/>
              <p:cNvSpPr>
                <a:spLocks noChangeShapeType="1"/>
              </p:cNvSpPr>
              <p:nvPr/>
            </p:nvSpPr>
            <p:spPr bwMode="auto">
              <a:xfrm>
                <a:off x="1761" y="2326"/>
                <a:ext cx="0" cy="85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Text Box 44"/>
              <p:cNvSpPr txBox="1">
                <a:spLocks noChangeArrowheads="1"/>
              </p:cNvSpPr>
              <p:nvPr/>
            </p:nvSpPr>
            <p:spPr bwMode="auto">
              <a:xfrm>
                <a:off x="1559" y="3138"/>
                <a:ext cx="445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“1”</a:t>
                </a:r>
              </a:p>
            </p:txBody>
          </p:sp>
          <p:sp>
            <p:nvSpPr>
              <p:cNvPr id="48" name="Line 45"/>
              <p:cNvSpPr>
                <a:spLocks noChangeShapeType="1"/>
              </p:cNvSpPr>
              <p:nvPr/>
            </p:nvSpPr>
            <p:spPr bwMode="auto">
              <a:xfrm>
                <a:off x="2152" y="2337"/>
                <a:ext cx="0" cy="86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Text Box 46"/>
              <p:cNvSpPr txBox="1">
                <a:spLocks noChangeArrowheads="1"/>
              </p:cNvSpPr>
              <p:nvPr/>
            </p:nvSpPr>
            <p:spPr bwMode="auto">
              <a:xfrm>
                <a:off x="1972" y="3149"/>
                <a:ext cx="445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“0”</a:t>
                </a:r>
              </a:p>
            </p:txBody>
          </p:sp>
          <p:grpSp>
            <p:nvGrpSpPr>
              <p:cNvPr id="50" name="Group 47"/>
              <p:cNvGrpSpPr/>
              <p:nvPr/>
            </p:nvGrpSpPr>
            <p:grpSpPr bwMode="auto">
              <a:xfrm>
                <a:off x="945" y="1554"/>
                <a:ext cx="271" cy="304"/>
                <a:chOff x="847" y="1423"/>
                <a:chExt cx="271" cy="304"/>
              </a:xfrm>
            </p:grpSpPr>
            <p:sp>
              <p:nvSpPr>
                <p:cNvPr id="69" name="Rectangle 48"/>
                <p:cNvSpPr>
                  <a:spLocks noChangeArrowheads="1"/>
                </p:cNvSpPr>
                <p:nvPr/>
              </p:nvSpPr>
              <p:spPr bwMode="auto">
                <a:xfrm flipH="1">
                  <a:off x="847" y="1423"/>
                  <a:ext cx="174" cy="304"/>
                </a:xfrm>
                <a:prstGeom prst="rect">
                  <a:avLst/>
                </a:prstGeom>
                <a:noFill/>
                <a:ln w="38100">
                  <a:solidFill>
                    <a:srgbClr val="00000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Oval 49"/>
                <p:cNvSpPr>
                  <a:spLocks noChangeArrowheads="1"/>
                </p:cNvSpPr>
                <p:nvPr/>
              </p:nvSpPr>
              <p:spPr bwMode="auto">
                <a:xfrm flipH="1">
                  <a:off x="1021" y="1511"/>
                  <a:ext cx="97" cy="97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3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1" name="Freeform 50"/>
              <p:cNvSpPr/>
              <p:nvPr/>
            </p:nvSpPr>
            <p:spPr bwMode="auto">
              <a:xfrm>
                <a:off x="587" y="1978"/>
                <a:ext cx="3032" cy="717"/>
              </a:xfrm>
              <a:custGeom>
                <a:avLst/>
                <a:gdLst>
                  <a:gd name="T0" fmla="*/ 3032 w 3032"/>
                  <a:gd name="T1" fmla="*/ 0 h 946"/>
                  <a:gd name="T2" fmla="*/ 2935 w 3032"/>
                  <a:gd name="T3" fmla="*/ 0 h 946"/>
                  <a:gd name="T4" fmla="*/ 2935 w 3032"/>
                  <a:gd name="T5" fmla="*/ 312 h 946"/>
                  <a:gd name="T6" fmla="*/ 0 w 3032"/>
                  <a:gd name="T7" fmla="*/ 312 h 9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32" h="946">
                    <a:moveTo>
                      <a:pt x="3032" y="0"/>
                    </a:moveTo>
                    <a:lnTo>
                      <a:pt x="2935" y="0"/>
                    </a:lnTo>
                    <a:lnTo>
                      <a:pt x="2935" y="946"/>
                    </a:lnTo>
                    <a:lnTo>
                      <a:pt x="0" y="946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Text Box 51"/>
              <p:cNvSpPr txBox="1">
                <a:spLocks noChangeArrowheads="1"/>
              </p:cNvSpPr>
              <p:nvPr/>
            </p:nvSpPr>
            <p:spPr bwMode="auto">
              <a:xfrm>
                <a:off x="311" y="2411"/>
                <a:ext cx="620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CP</a:t>
                </a:r>
              </a:p>
            </p:txBody>
          </p:sp>
          <p:sp>
            <p:nvSpPr>
              <p:cNvPr id="53" name="Freeform 52"/>
              <p:cNvSpPr/>
              <p:nvPr/>
            </p:nvSpPr>
            <p:spPr bwMode="auto">
              <a:xfrm>
                <a:off x="1446" y="1935"/>
                <a:ext cx="163" cy="771"/>
              </a:xfrm>
              <a:custGeom>
                <a:avLst/>
                <a:gdLst>
                  <a:gd name="T0" fmla="*/ 202 w 152"/>
                  <a:gd name="T1" fmla="*/ 0 h 978"/>
                  <a:gd name="T2" fmla="*/ 0 w 152"/>
                  <a:gd name="T3" fmla="*/ 0 h 978"/>
                  <a:gd name="T4" fmla="*/ 0 w 152"/>
                  <a:gd name="T5" fmla="*/ 378 h 97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52" h="978">
                    <a:moveTo>
                      <a:pt x="152" y="0"/>
                    </a:moveTo>
                    <a:lnTo>
                      <a:pt x="0" y="0"/>
                    </a:lnTo>
                    <a:lnTo>
                      <a:pt x="0" y="978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Line 53"/>
              <p:cNvSpPr>
                <a:spLocks noChangeShapeType="1"/>
              </p:cNvSpPr>
              <p:nvPr/>
            </p:nvSpPr>
            <p:spPr bwMode="auto">
              <a:xfrm flipH="1">
                <a:off x="1218" y="1685"/>
                <a:ext cx="38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Freeform 54"/>
              <p:cNvSpPr/>
              <p:nvPr/>
            </p:nvSpPr>
            <p:spPr bwMode="auto">
              <a:xfrm>
                <a:off x="1315" y="1685"/>
                <a:ext cx="2315" cy="793"/>
              </a:xfrm>
              <a:custGeom>
                <a:avLst/>
                <a:gdLst>
                  <a:gd name="T0" fmla="*/ 0 w 2315"/>
                  <a:gd name="T1" fmla="*/ 0 h 793"/>
                  <a:gd name="T2" fmla="*/ 0 w 2315"/>
                  <a:gd name="T3" fmla="*/ 793 h 793"/>
                  <a:gd name="T4" fmla="*/ 2087 w 2315"/>
                  <a:gd name="T5" fmla="*/ 793 h 793"/>
                  <a:gd name="T6" fmla="*/ 2087 w 2315"/>
                  <a:gd name="T7" fmla="*/ 0 h 793"/>
                  <a:gd name="T8" fmla="*/ 2315 w 2315"/>
                  <a:gd name="T9" fmla="*/ 0 h 7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15" h="793">
                    <a:moveTo>
                      <a:pt x="0" y="0"/>
                    </a:moveTo>
                    <a:lnTo>
                      <a:pt x="0" y="793"/>
                    </a:lnTo>
                    <a:lnTo>
                      <a:pt x="2087" y="793"/>
                    </a:lnTo>
                    <a:lnTo>
                      <a:pt x="2087" y="0"/>
                    </a:lnTo>
                    <a:lnTo>
                      <a:pt x="2315" y="0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Line 55"/>
              <p:cNvSpPr>
                <a:spLocks noChangeShapeType="1"/>
              </p:cNvSpPr>
              <p:nvPr/>
            </p:nvSpPr>
            <p:spPr bwMode="auto">
              <a:xfrm flipH="1">
                <a:off x="576" y="1761"/>
                <a:ext cx="35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 bwMode="auto">
              <a:xfrm>
                <a:off x="4934" y="1359"/>
                <a:ext cx="326" cy="173"/>
              </a:xfrm>
              <a:custGeom>
                <a:avLst/>
                <a:gdLst>
                  <a:gd name="T0" fmla="*/ 0 w 326"/>
                  <a:gd name="T1" fmla="*/ 173 h 173"/>
                  <a:gd name="T2" fmla="*/ 0 w 326"/>
                  <a:gd name="T3" fmla="*/ 0 h 173"/>
                  <a:gd name="T4" fmla="*/ 326 w 326"/>
                  <a:gd name="T5" fmla="*/ 0 h 17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26" h="173">
                    <a:moveTo>
                      <a:pt x="0" y="173"/>
                    </a:moveTo>
                    <a:lnTo>
                      <a:pt x="0" y="0"/>
                    </a:lnTo>
                    <a:lnTo>
                      <a:pt x="326" y="0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Freeform 57"/>
              <p:cNvSpPr/>
              <p:nvPr/>
            </p:nvSpPr>
            <p:spPr bwMode="auto">
              <a:xfrm>
                <a:off x="783" y="891"/>
                <a:ext cx="391" cy="739"/>
              </a:xfrm>
              <a:custGeom>
                <a:avLst/>
                <a:gdLst>
                  <a:gd name="T0" fmla="*/ 391 w 391"/>
                  <a:gd name="T1" fmla="*/ 0 h 684"/>
                  <a:gd name="T2" fmla="*/ 0 w 391"/>
                  <a:gd name="T3" fmla="*/ 0 h 684"/>
                  <a:gd name="T4" fmla="*/ 0 w 391"/>
                  <a:gd name="T5" fmla="*/ 931 h 684"/>
                  <a:gd name="T6" fmla="*/ 152 w 391"/>
                  <a:gd name="T7" fmla="*/ 931 h 68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91" h="684">
                    <a:moveTo>
                      <a:pt x="391" y="0"/>
                    </a:moveTo>
                    <a:lnTo>
                      <a:pt x="0" y="0"/>
                    </a:lnTo>
                    <a:lnTo>
                      <a:pt x="0" y="684"/>
                    </a:lnTo>
                    <a:lnTo>
                      <a:pt x="152" y="684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Freeform 58"/>
              <p:cNvSpPr/>
              <p:nvPr/>
            </p:nvSpPr>
            <p:spPr bwMode="auto">
              <a:xfrm>
                <a:off x="1522" y="1076"/>
                <a:ext cx="761" cy="446"/>
              </a:xfrm>
              <a:custGeom>
                <a:avLst/>
                <a:gdLst>
                  <a:gd name="T0" fmla="*/ 0 w 761"/>
                  <a:gd name="T1" fmla="*/ 0 h 446"/>
                  <a:gd name="T2" fmla="*/ 761 w 761"/>
                  <a:gd name="T3" fmla="*/ 0 h 446"/>
                  <a:gd name="T4" fmla="*/ 761 w 761"/>
                  <a:gd name="T5" fmla="*/ 446 h 44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61" h="446">
                    <a:moveTo>
                      <a:pt x="0" y="0"/>
                    </a:moveTo>
                    <a:lnTo>
                      <a:pt x="761" y="0"/>
                    </a:lnTo>
                    <a:lnTo>
                      <a:pt x="761" y="446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 bwMode="auto">
              <a:xfrm>
                <a:off x="1511" y="1011"/>
                <a:ext cx="967" cy="500"/>
              </a:xfrm>
              <a:custGeom>
                <a:avLst/>
                <a:gdLst>
                  <a:gd name="T0" fmla="*/ 0 w 967"/>
                  <a:gd name="T1" fmla="*/ 0 h 500"/>
                  <a:gd name="T2" fmla="*/ 967 w 967"/>
                  <a:gd name="T3" fmla="*/ 0 h 500"/>
                  <a:gd name="T4" fmla="*/ 967 w 967"/>
                  <a:gd name="T5" fmla="*/ 500 h 5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67" h="500">
                    <a:moveTo>
                      <a:pt x="0" y="0"/>
                    </a:moveTo>
                    <a:lnTo>
                      <a:pt x="967" y="0"/>
                    </a:lnTo>
                    <a:lnTo>
                      <a:pt x="967" y="500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 bwMode="auto">
              <a:xfrm>
                <a:off x="1511" y="935"/>
                <a:ext cx="1174" cy="587"/>
              </a:xfrm>
              <a:custGeom>
                <a:avLst/>
                <a:gdLst>
                  <a:gd name="T0" fmla="*/ 0 w 1141"/>
                  <a:gd name="T1" fmla="*/ 0 h 587"/>
                  <a:gd name="T2" fmla="*/ 1279 w 1141"/>
                  <a:gd name="T3" fmla="*/ 0 h 587"/>
                  <a:gd name="T4" fmla="*/ 1279 w 1141"/>
                  <a:gd name="T5" fmla="*/ 587 h 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41" h="587">
                    <a:moveTo>
                      <a:pt x="0" y="0"/>
                    </a:moveTo>
                    <a:lnTo>
                      <a:pt x="1141" y="0"/>
                    </a:lnTo>
                    <a:lnTo>
                      <a:pt x="1141" y="587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 bwMode="auto">
              <a:xfrm>
                <a:off x="1511" y="869"/>
                <a:ext cx="1358" cy="642"/>
              </a:xfrm>
              <a:custGeom>
                <a:avLst/>
                <a:gdLst>
                  <a:gd name="T0" fmla="*/ 0 w 1358"/>
                  <a:gd name="T1" fmla="*/ 0 h 642"/>
                  <a:gd name="T2" fmla="*/ 1358 w 1358"/>
                  <a:gd name="T3" fmla="*/ 0 h 642"/>
                  <a:gd name="T4" fmla="*/ 1358 w 1358"/>
                  <a:gd name="T5" fmla="*/ 642 h 64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58" h="642">
                    <a:moveTo>
                      <a:pt x="0" y="0"/>
                    </a:moveTo>
                    <a:lnTo>
                      <a:pt x="1358" y="0"/>
                    </a:lnTo>
                    <a:lnTo>
                      <a:pt x="1358" y="642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Freeform 62"/>
              <p:cNvSpPr/>
              <p:nvPr/>
            </p:nvSpPr>
            <p:spPr bwMode="auto">
              <a:xfrm>
                <a:off x="1511" y="804"/>
                <a:ext cx="2815" cy="739"/>
              </a:xfrm>
              <a:custGeom>
                <a:avLst/>
                <a:gdLst>
                  <a:gd name="T0" fmla="*/ 0 w 2793"/>
                  <a:gd name="T1" fmla="*/ 0 h 739"/>
                  <a:gd name="T2" fmla="*/ 2882 w 2793"/>
                  <a:gd name="T3" fmla="*/ 0 h 739"/>
                  <a:gd name="T4" fmla="*/ 2882 w 2793"/>
                  <a:gd name="T5" fmla="*/ 739 h 73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93" h="739">
                    <a:moveTo>
                      <a:pt x="0" y="0"/>
                    </a:moveTo>
                    <a:lnTo>
                      <a:pt x="2793" y="0"/>
                    </a:lnTo>
                    <a:lnTo>
                      <a:pt x="2793" y="739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 bwMode="auto">
              <a:xfrm>
                <a:off x="2869" y="1337"/>
                <a:ext cx="946" cy="1684"/>
              </a:xfrm>
              <a:custGeom>
                <a:avLst/>
                <a:gdLst>
                  <a:gd name="T0" fmla="*/ 0 w 946"/>
                  <a:gd name="T1" fmla="*/ 0 h 1684"/>
                  <a:gd name="T2" fmla="*/ 359 w 946"/>
                  <a:gd name="T3" fmla="*/ 0 h 1684"/>
                  <a:gd name="T4" fmla="*/ 359 w 946"/>
                  <a:gd name="T5" fmla="*/ 1684 h 1684"/>
                  <a:gd name="T6" fmla="*/ 946 w 946"/>
                  <a:gd name="T7" fmla="*/ 1684 h 1684"/>
                  <a:gd name="T8" fmla="*/ 946 w 946"/>
                  <a:gd name="T9" fmla="*/ 1011 h 16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46" h="1684">
                    <a:moveTo>
                      <a:pt x="0" y="0"/>
                    </a:moveTo>
                    <a:lnTo>
                      <a:pt x="359" y="0"/>
                    </a:lnTo>
                    <a:lnTo>
                      <a:pt x="359" y="1684"/>
                    </a:lnTo>
                    <a:lnTo>
                      <a:pt x="946" y="1684"/>
                    </a:lnTo>
                    <a:lnTo>
                      <a:pt x="946" y="1011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Text Box 64"/>
              <p:cNvSpPr txBox="1">
                <a:spLocks noChangeArrowheads="1"/>
              </p:cNvSpPr>
              <p:nvPr/>
            </p:nvSpPr>
            <p:spPr bwMode="auto">
              <a:xfrm>
                <a:off x="2772" y="956"/>
                <a:ext cx="446" cy="519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  <p:sp>
            <p:nvSpPr>
              <p:cNvPr id="66" name="Text Box 65"/>
              <p:cNvSpPr txBox="1">
                <a:spLocks noChangeArrowheads="1"/>
              </p:cNvSpPr>
              <p:nvPr/>
            </p:nvSpPr>
            <p:spPr bwMode="auto">
              <a:xfrm>
                <a:off x="1219" y="1315"/>
                <a:ext cx="446" cy="519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4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  <p:sp>
            <p:nvSpPr>
              <p:cNvPr id="67" name="Text Box 66"/>
              <p:cNvSpPr txBox="1">
                <a:spLocks noChangeArrowheads="1"/>
              </p:cNvSpPr>
              <p:nvPr/>
            </p:nvSpPr>
            <p:spPr bwMode="auto">
              <a:xfrm>
                <a:off x="1340" y="2314"/>
                <a:ext cx="446" cy="519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3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  <p:sp>
            <p:nvSpPr>
              <p:cNvPr id="68" name="Freeform 67"/>
              <p:cNvSpPr/>
              <p:nvPr/>
            </p:nvSpPr>
            <p:spPr bwMode="auto">
              <a:xfrm>
                <a:off x="1522" y="728"/>
                <a:ext cx="2977" cy="815"/>
              </a:xfrm>
              <a:custGeom>
                <a:avLst/>
                <a:gdLst>
                  <a:gd name="T0" fmla="*/ 0 w 2977"/>
                  <a:gd name="T1" fmla="*/ 0 h 815"/>
                  <a:gd name="T2" fmla="*/ 2977 w 2977"/>
                  <a:gd name="T3" fmla="*/ 0 h 815"/>
                  <a:gd name="T4" fmla="*/ 2977 w 2977"/>
                  <a:gd name="T5" fmla="*/ 815 h 81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77" h="815">
                    <a:moveTo>
                      <a:pt x="0" y="0"/>
                    </a:moveTo>
                    <a:lnTo>
                      <a:pt x="2977" y="0"/>
                    </a:lnTo>
                    <a:lnTo>
                      <a:pt x="2977" y="815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Text Box 68"/>
            <p:cNvSpPr txBox="1">
              <a:spLocks noChangeArrowheads="1"/>
            </p:cNvSpPr>
            <p:nvPr/>
          </p:nvSpPr>
          <p:spPr bwMode="auto">
            <a:xfrm>
              <a:off x="1261" y="750"/>
              <a:ext cx="228" cy="231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&amp;</a:t>
              </a:r>
            </a:p>
          </p:txBody>
        </p:sp>
        <p:sp>
          <p:nvSpPr>
            <p:cNvPr id="9" name="Text Box 69"/>
            <p:cNvSpPr txBox="1">
              <a:spLocks noChangeArrowheads="1"/>
            </p:cNvSpPr>
            <p:nvPr/>
          </p:nvSpPr>
          <p:spPr bwMode="auto">
            <a:xfrm>
              <a:off x="913" y="1489"/>
              <a:ext cx="228" cy="231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&amp;</a:t>
              </a: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1473835" y="1543050"/>
            <a:ext cx="336550" cy="46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281940" y="5094605"/>
            <a:ext cx="2729865" cy="13220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Y=</a:t>
            </a:r>
            <a:r>
              <a:rPr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 </a:t>
            </a:r>
            <a:r>
              <a:rPr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 </a:t>
            </a:r>
            <a:r>
              <a:rPr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</a:t>
            </a:r>
            <a:r>
              <a:rPr lang="en-US" altLang="zh-CN" sz="20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</a:t>
            </a:r>
            <a:endParaRPr lang="zh-CN" altLang="en-US" sz="1000" dirty="0">
              <a:solidFill>
                <a:schemeClr val="tx1"/>
              </a:solidFill>
              <a:sym typeface="+mn-ea"/>
            </a:endParaRPr>
          </a:p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81940" y="5556250"/>
            <a:ext cx="2254885" cy="13220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= 1</a:t>
            </a:r>
          </a:p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Y= 0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</a:t>
            </a:r>
          </a:p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=1</a:t>
            </a:r>
            <a:endParaRPr lang="zh-CN" altLang="en-US" sz="2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52896" y="6282119"/>
            <a:ext cx="903288" cy="338137"/>
          </a:xfrm>
        </p:spPr>
        <p:txBody>
          <a:bodyPr/>
          <a:lstStyle/>
          <a:p>
            <a:pPr algn="ctr">
              <a:defRPr/>
            </a:pPr>
            <a:fld id="{3F117AFB-4BE6-416E-9FAF-3740AEFB0D45}" type="slidenum">
              <a:rPr lang="en-US" altLang="zh-CN" sz="110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38</a:t>
            </a:fld>
            <a:endParaRPr lang="en-US" altLang="zh-CN" sz="11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41313" y="230188"/>
            <a:ext cx="1435100" cy="4699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 kern="1200">
                <a:solidFill>
                  <a:schemeClr val="tx2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【例题】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787526" y="268288"/>
            <a:ext cx="5226050" cy="519113"/>
          </a:xfrm>
          <a:prstGeom prst="rect">
            <a:avLst/>
          </a:prstGeom>
          <a:noFill/>
          <a:ln w="38100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分析下面时序电路的逻辑功能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8975" y="5974715"/>
            <a:ext cx="4676775" cy="519113"/>
          </a:xfrm>
          <a:prstGeom prst="rect">
            <a:avLst/>
          </a:prstGeom>
          <a:noFill/>
          <a:ln w="38100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七位并行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串行数码变换器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16535" y="1326515"/>
            <a:ext cx="8710295" cy="19380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CP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  </a:t>
            </a:r>
          </a:p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11      1               0  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 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                 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  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 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（并行输入到输出端）</a:t>
            </a:r>
          </a:p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01      2               1   0  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（右移）</a:t>
            </a:r>
            <a:endParaRPr lang="en-US" altLang="zh-CN" sz="20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01      3               1   1   0  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（右移）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" name="Text Box 16"/>
          <p:cNvSpPr txBox="1">
            <a:spLocks noChangeArrowheads="1"/>
          </p:cNvSpPr>
          <p:nvPr/>
        </p:nvSpPr>
        <p:spPr bwMode="auto">
          <a:xfrm>
            <a:off x="1866900" y="1364615"/>
            <a:ext cx="1756410" cy="398780"/>
          </a:xfrm>
          <a:prstGeom prst="rect">
            <a:avLst/>
          </a:prstGeom>
          <a:noFill/>
          <a:ln w="38100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左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0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73" name="Text Box 16"/>
          <p:cNvSpPr txBox="1">
            <a:spLocks noChangeArrowheads="1"/>
          </p:cNvSpPr>
          <p:nvPr/>
        </p:nvSpPr>
        <p:spPr bwMode="auto">
          <a:xfrm>
            <a:off x="3562350" y="1364615"/>
            <a:ext cx="1859915" cy="398780"/>
          </a:xfrm>
          <a:prstGeom prst="rect">
            <a:avLst/>
          </a:prstGeom>
          <a:noFill/>
          <a:ln w="38100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右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0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281940" y="3229610"/>
            <a:ext cx="6674485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01      4               1   1   1   0         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 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（右移）</a:t>
            </a: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281940" y="3628390"/>
            <a:ext cx="6674485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01      5               1   1   1   1          0   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（右移）</a:t>
            </a: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281940" y="4105910"/>
            <a:ext cx="6674485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01      6               1   1   1   1          1    0   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（右移）</a:t>
            </a: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81940" y="4655820"/>
            <a:ext cx="6674485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01      7               1   1   1   1          1    1    0   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（右移）</a:t>
            </a: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81940" y="5094605"/>
            <a:ext cx="6674485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11      1               0  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 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（再次并入）</a:t>
            </a: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5906135" y="864235"/>
            <a:ext cx="2572385" cy="8604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Y=  0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 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</a:t>
            </a:r>
            <a:r>
              <a:rPr lang="en-US" altLang="zh-CN" sz="1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</a:t>
            </a:r>
          </a:p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=1</a:t>
            </a:r>
            <a:endParaRPr lang="zh-CN" altLang="en-US" sz="2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52896" y="6282119"/>
            <a:ext cx="903288" cy="338137"/>
          </a:xfrm>
        </p:spPr>
        <p:txBody>
          <a:bodyPr/>
          <a:lstStyle/>
          <a:p>
            <a:pPr algn="ctr">
              <a:defRPr/>
            </a:pPr>
            <a:fld id="{3F117AFB-4BE6-416E-9FAF-3740AEFB0D45}" type="slidenum">
              <a:rPr lang="en-US" altLang="zh-CN" sz="110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39</a:t>
            </a:fld>
            <a:endParaRPr lang="en-US" altLang="zh-CN" sz="11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92100" y="233363"/>
            <a:ext cx="1389063" cy="531812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 kern="1200">
                <a:solidFill>
                  <a:schemeClr val="tx2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【例题】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762126" y="212726"/>
            <a:ext cx="5226050" cy="519112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分析下面时序电路的逻辑功能</a:t>
            </a:r>
          </a:p>
        </p:txBody>
      </p:sp>
      <p:grpSp>
        <p:nvGrpSpPr>
          <p:cNvPr id="5" name="Group 4"/>
          <p:cNvGrpSpPr/>
          <p:nvPr/>
        </p:nvGrpSpPr>
        <p:grpSpPr bwMode="auto">
          <a:xfrm>
            <a:off x="1703388" y="863600"/>
            <a:ext cx="3263900" cy="1244600"/>
            <a:chOff x="971" y="961"/>
            <a:chExt cx="2056" cy="78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971" y="1265"/>
              <a:ext cx="2056" cy="451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1288" y="1265"/>
              <a:ext cx="0" cy="4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2654" y="1265"/>
              <a:ext cx="0" cy="4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971" y="1253"/>
              <a:ext cx="316" cy="46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7</a:t>
              </a:r>
            </a:p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2688" y="1253"/>
              <a:ext cx="316" cy="46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1762" y="1457"/>
              <a:ext cx="508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CP</a:t>
              </a: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1592" y="1389"/>
              <a:ext cx="68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1705" y="961"/>
              <a:ext cx="508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</a:p>
          </p:txBody>
        </p:sp>
      </p:grpSp>
      <p:grpSp>
        <p:nvGrpSpPr>
          <p:cNvPr id="14" name="Group 13"/>
          <p:cNvGrpSpPr/>
          <p:nvPr/>
        </p:nvGrpSpPr>
        <p:grpSpPr bwMode="auto">
          <a:xfrm>
            <a:off x="1703388" y="4144963"/>
            <a:ext cx="3263900" cy="1244600"/>
            <a:chOff x="971" y="961"/>
            <a:chExt cx="2056" cy="784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971" y="1265"/>
              <a:ext cx="2056" cy="451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288" y="1265"/>
              <a:ext cx="0" cy="4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2654" y="1265"/>
              <a:ext cx="0" cy="4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971" y="1253"/>
              <a:ext cx="316" cy="46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7</a:t>
              </a:r>
            </a:p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2688" y="1253"/>
              <a:ext cx="316" cy="46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1762" y="1457"/>
              <a:ext cx="508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CP</a:t>
              </a: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592" y="1389"/>
              <a:ext cx="68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1705" y="961"/>
              <a:ext cx="508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B</a:t>
              </a:r>
            </a:p>
          </p:txBody>
        </p:sp>
      </p:grpSp>
      <p:grpSp>
        <p:nvGrpSpPr>
          <p:cNvPr id="23" name="Group 22"/>
          <p:cNvGrpSpPr/>
          <p:nvPr/>
        </p:nvGrpSpPr>
        <p:grpSpPr bwMode="auto">
          <a:xfrm>
            <a:off x="6113463" y="2670175"/>
            <a:ext cx="1579562" cy="1084263"/>
            <a:chOff x="3749" y="1885"/>
            <a:chExt cx="995" cy="683"/>
          </a:xfrm>
        </p:grpSpPr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3783" y="1919"/>
              <a:ext cx="915" cy="61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4053" y="1885"/>
              <a:ext cx="28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S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4031" y="2077"/>
              <a:ext cx="419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FA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3749" y="2077"/>
              <a:ext cx="37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C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kumimoji="1" lang="zh-CN" altLang="en-US" sz="24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4415" y="2076"/>
              <a:ext cx="329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C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1" lang="zh-CN" altLang="en-US" sz="24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3974" y="2280"/>
              <a:ext cx="28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Text Box 29"/>
            <p:cNvSpPr txBox="1">
              <a:spLocks noChangeArrowheads="1"/>
            </p:cNvSpPr>
            <p:nvPr/>
          </p:nvSpPr>
          <p:spPr bwMode="auto">
            <a:xfrm>
              <a:off x="4335" y="2280"/>
              <a:ext cx="28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b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 bwMode="auto">
          <a:xfrm>
            <a:off x="6223000" y="4446588"/>
            <a:ext cx="1327150" cy="1014412"/>
            <a:chOff x="3818" y="3004"/>
            <a:chExt cx="836" cy="639"/>
          </a:xfrm>
        </p:grpSpPr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3818" y="3049"/>
              <a:ext cx="780" cy="56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3942" y="3354"/>
              <a:ext cx="271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4191" y="3355"/>
              <a:ext cx="463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CP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Text Box 34"/>
            <p:cNvSpPr txBox="1">
              <a:spLocks noChangeArrowheads="1"/>
            </p:cNvSpPr>
            <p:nvPr/>
          </p:nvSpPr>
          <p:spPr bwMode="auto">
            <a:xfrm>
              <a:off x="3999" y="3004"/>
              <a:ext cx="271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Q</a:t>
              </a:r>
            </a:p>
          </p:txBody>
        </p:sp>
      </p:grpSp>
      <p:sp>
        <p:nvSpPr>
          <p:cNvPr id="36" name="Freeform 35"/>
          <p:cNvSpPr/>
          <p:nvPr/>
        </p:nvSpPr>
        <p:spPr bwMode="auto">
          <a:xfrm>
            <a:off x="4645025" y="1076325"/>
            <a:ext cx="3190875" cy="2886075"/>
          </a:xfrm>
          <a:custGeom>
            <a:avLst/>
            <a:gdLst>
              <a:gd name="T0" fmla="*/ 0 w 1942"/>
              <a:gd name="T1" fmla="*/ 2147483647 h 1818"/>
              <a:gd name="T2" fmla="*/ 0 w 1942"/>
              <a:gd name="T3" fmla="*/ 0 h 1818"/>
              <a:gd name="T4" fmla="*/ 2147483647 w 1942"/>
              <a:gd name="T5" fmla="*/ 0 h 1818"/>
              <a:gd name="T6" fmla="*/ 2147483647 w 1942"/>
              <a:gd name="T7" fmla="*/ 2147483647 h 1818"/>
              <a:gd name="T8" fmla="*/ 2147483647 w 1942"/>
              <a:gd name="T9" fmla="*/ 2147483647 h 1818"/>
              <a:gd name="T10" fmla="*/ 2147483647 w 1942"/>
              <a:gd name="T11" fmla="*/ 2147483647 h 18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42" h="1818">
                <a:moveTo>
                  <a:pt x="0" y="169"/>
                </a:moveTo>
                <a:lnTo>
                  <a:pt x="0" y="0"/>
                </a:lnTo>
                <a:lnTo>
                  <a:pt x="1942" y="0"/>
                </a:lnTo>
                <a:lnTo>
                  <a:pt x="1942" y="1818"/>
                </a:lnTo>
                <a:lnTo>
                  <a:pt x="1558" y="1818"/>
                </a:lnTo>
                <a:lnTo>
                  <a:pt x="1558" y="1649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Freeform 36"/>
          <p:cNvSpPr/>
          <p:nvPr/>
        </p:nvSpPr>
        <p:spPr bwMode="auto">
          <a:xfrm>
            <a:off x="4625975" y="3694113"/>
            <a:ext cx="2044700" cy="914400"/>
          </a:xfrm>
          <a:custGeom>
            <a:avLst/>
            <a:gdLst>
              <a:gd name="T0" fmla="*/ 0 w 1288"/>
              <a:gd name="T1" fmla="*/ 2147483647 h 576"/>
              <a:gd name="T2" fmla="*/ 0 w 1288"/>
              <a:gd name="T3" fmla="*/ 2147483647 h 576"/>
              <a:gd name="T4" fmla="*/ 2147483647 w 1288"/>
              <a:gd name="T5" fmla="*/ 2147483647 h 576"/>
              <a:gd name="T6" fmla="*/ 2147483647 w 1288"/>
              <a:gd name="T7" fmla="*/ 0 h 5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88" h="576">
                <a:moveTo>
                  <a:pt x="0" y="576"/>
                </a:moveTo>
                <a:lnTo>
                  <a:pt x="0" y="237"/>
                </a:lnTo>
                <a:lnTo>
                  <a:pt x="1288" y="237"/>
                </a:lnTo>
                <a:lnTo>
                  <a:pt x="1288" y="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Freeform 37"/>
          <p:cNvSpPr/>
          <p:nvPr/>
        </p:nvSpPr>
        <p:spPr bwMode="auto">
          <a:xfrm>
            <a:off x="6724650" y="3209925"/>
            <a:ext cx="1290638" cy="1308100"/>
          </a:xfrm>
          <a:custGeom>
            <a:avLst/>
            <a:gdLst>
              <a:gd name="T0" fmla="*/ 0 w 813"/>
              <a:gd name="T1" fmla="*/ 2147483647 h 824"/>
              <a:gd name="T2" fmla="*/ 0 w 813"/>
              <a:gd name="T3" fmla="*/ 2147483647 h 824"/>
              <a:gd name="T4" fmla="*/ 2147483647 w 813"/>
              <a:gd name="T5" fmla="*/ 2147483647 h 824"/>
              <a:gd name="T6" fmla="*/ 2147483647 w 813"/>
              <a:gd name="T7" fmla="*/ 0 h 824"/>
              <a:gd name="T8" fmla="*/ 2147483647 w 813"/>
              <a:gd name="T9" fmla="*/ 0 h 8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13" h="824">
                <a:moveTo>
                  <a:pt x="0" y="824"/>
                </a:moveTo>
                <a:lnTo>
                  <a:pt x="0" y="666"/>
                </a:lnTo>
                <a:lnTo>
                  <a:pt x="813" y="666"/>
                </a:lnTo>
                <a:lnTo>
                  <a:pt x="813" y="0"/>
                </a:lnTo>
                <a:lnTo>
                  <a:pt x="553" y="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Freeform 38"/>
          <p:cNvSpPr/>
          <p:nvPr/>
        </p:nvSpPr>
        <p:spPr bwMode="auto">
          <a:xfrm>
            <a:off x="5791200" y="3173413"/>
            <a:ext cx="808038" cy="2636837"/>
          </a:xfrm>
          <a:custGeom>
            <a:avLst/>
            <a:gdLst>
              <a:gd name="T0" fmla="*/ 2147483647 w 509"/>
              <a:gd name="T1" fmla="*/ 0 h 1661"/>
              <a:gd name="T2" fmla="*/ 0 w 509"/>
              <a:gd name="T3" fmla="*/ 0 h 1661"/>
              <a:gd name="T4" fmla="*/ 0 w 509"/>
              <a:gd name="T5" fmla="*/ 2147483647 h 1661"/>
              <a:gd name="T6" fmla="*/ 2147483647 w 509"/>
              <a:gd name="T7" fmla="*/ 2147483647 h 1661"/>
              <a:gd name="T8" fmla="*/ 2147483647 w 509"/>
              <a:gd name="T9" fmla="*/ 2147483647 h 16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9" h="1661">
                <a:moveTo>
                  <a:pt x="226" y="0"/>
                </a:moveTo>
                <a:lnTo>
                  <a:pt x="0" y="0"/>
                </a:lnTo>
                <a:lnTo>
                  <a:pt x="0" y="1661"/>
                </a:lnTo>
                <a:lnTo>
                  <a:pt x="509" y="1661"/>
                </a:lnTo>
                <a:lnTo>
                  <a:pt x="509" y="1412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Freeform 39"/>
          <p:cNvSpPr/>
          <p:nvPr/>
        </p:nvSpPr>
        <p:spPr bwMode="auto">
          <a:xfrm>
            <a:off x="1901825" y="2062163"/>
            <a:ext cx="4876800" cy="663575"/>
          </a:xfrm>
          <a:custGeom>
            <a:avLst/>
            <a:gdLst>
              <a:gd name="T0" fmla="*/ 2147483647 w 3072"/>
              <a:gd name="T1" fmla="*/ 2147483647 h 418"/>
              <a:gd name="T2" fmla="*/ 2147483647 w 3072"/>
              <a:gd name="T3" fmla="*/ 2147483647 h 418"/>
              <a:gd name="T4" fmla="*/ 0 w 3072"/>
              <a:gd name="T5" fmla="*/ 2147483647 h 418"/>
              <a:gd name="T6" fmla="*/ 0 w 3072"/>
              <a:gd name="T7" fmla="*/ 0 h 4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72" h="418">
                <a:moveTo>
                  <a:pt x="3072" y="418"/>
                </a:moveTo>
                <a:lnTo>
                  <a:pt x="3072" y="282"/>
                </a:lnTo>
                <a:lnTo>
                  <a:pt x="0" y="282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 bwMode="auto">
          <a:xfrm>
            <a:off x="1435100" y="3495675"/>
            <a:ext cx="3816350" cy="2152650"/>
            <a:chOff x="802" y="2405"/>
            <a:chExt cx="2404" cy="1356"/>
          </a:xfrm>
        </p:grpSpPr>
        <p:sp>
          <p:nvSpPr>
            <p:cNvPr id="42" name="Freeform 41"/>
            <p:cNvSpPr/>
            <p:nvPr/>
          </p:nvSpPr>
          <p:spPr bwMode="auto">
            <a:xfrm>
              <a:off x="802" y="2767"/>
              <a:ext cx="2010" cy="994"/>
            </a:xfrm>
            <a:custGeom>
              <a:avLst/>
              <a:gdLst>
                <a:gd name="T0" fmla="*/ 2010 w 2010"/>
                <a:gd name="T1" fmla="*/ 0 h 994"/>
                <a:gd name="T2" fmla="*/ 0 w 2010"/>
                <a:gd name="T3" fmla="*/ 0 h 994"/>
                <a:gd name="T4" fmla="*/ 0 w 2010"/>
                <a:gd name="T5" fmla="*/ 994 h 994"/>
                <a:gd name="T6" fmla="*/ 282 w 2010"/>
                <a:gd name="T7" fmla="*/ 994 h 994"/>
                <a:gd name="T8" fmla="*/ 282 w 2010"/>
                <a:gd name="T9" fmla="*/ 813 h 9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10" h="994">
                  <a:moveTo>
                    <a:pt x="2010" y="0"/>
                  </a:moveTo>
                  <a:lnTo>
                    <a:pt x="0" y="0"/>
                  </a:lnTo>
                  <a:lnTo>
                    <a:pt x="0" y="994"/>
                  </a:lnTo>
                  <a:lnTo>
                    <a:pt x="282" y="994"/>
                  </a:lnTo>
                  <a:lnTo>
                    <a:pt x="282" y="813"/>
                  </a:ln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Text Box 42"/>
            <p:cNvSpPr txBox="1">
              <a:spLocks noChangeArrowheads="1"/>
            </p:cNvSpPr>
            <p:nvPr/>
          </p:nvSpPr>
          <p:spPr bwMode="auto">
            <a:xfrm>
              <a:off x="2709" y="2405"/>
              <a:ext cx="497" cy="519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4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44" name="Group 43"/>
          <p:cNvGrpSpPr/>
          <p:nvPr/>
        </p:nvGrpSpPr>
        <p:grpSpPr bwMode="auto">
          <a:xfrm>
            <a:off x="360363" y="2062163"/>
            <a:ext cx="6740525" cy="4176712"/>
            <a:chOff x="227" y="1299"/>
            <a:chExt cx="4246" cy="2631"/>
          </a:xfrm>
        </p:grpSpPr>
        <p:sp>
          <p:nvSpPr>
            <p:cNvPr id="45" name="Text Box 44"/>
            <p:cNvSpPr txBox="1">
              <a:spLocks noChangeArrowheads="1"/>
            </p:cNvSpPr>
            <p:nvPr/>
          </p:nvSpPr>
          <p:spPr bwMode="auto">
            <a:xfrm>
              <a:off x="689" y="3411"/>
              <a:ext cx="497" cy="519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4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46" name="Freeform 45"/>
            <p:cNvSpPr/>
            <p:nvPr/>
          </p:nvSpPr>
          <p:spPr bwMode="auto">
            <a:xfrm>
              <a:off x="407" y="3411"/>
              <a:ext cx="4066" cy="373"/>
            </a:xfrm>
            <a:custGeom>
              <a:avLst/>
              <a:gdLst>
                <a:gd name="T0" fmla="*/ 0 w 4066"/>
                <a:gd name="T1" fmla="*/ 682 h 305"/>
                <a:gd name="T2" fmla="*/ 4066 w 4066"/>
                <a:gd name="T3" fmla="*/ 682 h 305"/>
                <a:gd name="T4" fmla="*/ 4066 w 4066"/>
                <a:gd name="T5" fmla="*/ 0 h 3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66" h="305">
                  <a:moveTo>
                    <a:pt x="0" y="305"/>
                  </a:moveTo>
                  <a:lnTo>
                    <a:pt x="4066" y="305"/>
                  </a:lnTo>
                  <a:lnTo>
                    <a:pt x="4066" y="0"/>
                  </a:ln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Line 46"/>
            <p:cNvSpPr>
              <a:spLocks noChangeShapeType="1"/>
            </p:cNvSpPr>
            <p:nvPr/>
          </p:nvSpPr>
          <p:spPr bwMode="auto">
            <a:xfrm>
              <a:off x="2045" y="3366"/>
              <a:ext cx="0" cy="4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 47"/>
            <p:cNvSpPr/>
            <p:nvPr/>
          </p:nvSpPr>
          <p:spPr bwMode="auto">
            <a:xfrm>
              <a:off x="791" y="1299"/>
              <a:ext cx="1242" cy="2485"/>
            </a:xfrm>
            <a:custGeom>
              <a:avLst/>
              <a:gdLst>
                <a:gd name="T0" fmla="*/ 1059 w 1310"/>
                <a:gd name="T1" fmla="*/ 0 h 2485"/>
                <a:gd name="T2" fmla="*/ 1059 w 1310"/>
                <a:gd name="T3" fmla="*/ 407 h 2485"/>
                <a:gd name="T4" fmla="*/ 0 w 1310"/>
                <a:gd name="T5" fmla="*/ 407 h 2485"/>
                <a:gd name="T6" fmla="*/ 0 w 1310"/>
                <a:gd name="T7" fmla="*/ 2485 h 24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10" h="2485">
                  <a:moveTo>
                    <a:pt x="1310" y="0"/>
                  </a:moveTo>
                  <a:lnTo>
                    <a:pt x="1310" y="407"/>
                  </a:lnTo>
                  <a:lnTo>
                    <a:pt x="0" y="407"/>
                  </a:lnTo>
                  <a:lnTo>
                    <a:pt x="0" y="2485"/>
                  </a:ln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Text Box 48"/>
            <p:cNvSpPr txBox="1">
              <a:spLocks noChangeArrowheads="1"/>
            </p:cNvSpPr>
            <p:nvPr/>
          </p:nvSpPr>
          <p:spPr bwMode="auto">
            <a:xfrm>
              <a:off x="227" y="3491"/>
              <a:ext cx="47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CP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Text Box 49"/>
            <p:cNvSpPr txBox="1">
              <a:spLocks noChangeArrowheads="1"/>
            </p:cNvSpPr>
            <p:nvPr/>
          </p:nvSpPr>
          <p:spPr bwMode="auto">
            <a:xfrm>
              <a:off x="1953" y="3411"/>
              <a:ext cx="497" cy="519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3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4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.</a:t>
              </a:r>
            </a:p>
          </p:txBody>
        </p:sp>
      </p:grpSp>
      <p:sp>
        <p:nvSpPr>
          <p:cNvPr id="51" name="Text Box 50"/>
          <p:cNvSpPr txBox="1">
            <a:spLocks noChangeArrowheads="1"/>
          </p:cNvSpPr>
          <p:nvPr/>
        </p:nvSpPr>
        <p:spPr bwMode="auto">
          <a:xfrm>
            <a:off x="1111250" y="6221730"/>
            <a:ext cx="7990840" cy="521970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3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逻辑功能：八位串行加法器(累加器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907540" y="2974975"/>
            <a:ext cx="3175000" cy="10147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  <a:sym typeface="+mn-ea"/>
              </a:rPr>
              <a:t>可以用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74LS194+74LS183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来实现？</a:t>
            </a:r>
            <a:endParaRPr lang="zh-CN" altLang="en-US" sz="2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bldLvl="0" animBg="1" autoUpdateAnimBg="0"/>
      <p:bldP spid="51" grpId="0" bldLvl="0" animBg="1" autoUpdateAnimBg="0"/>
      <p:bldP spid="52" grpId="0"/>
      <p:bldP spid="5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69064" y="1797566"/>
            <a:ext cx="233997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ctr">
            <a:spAutoFit/>
          </a:bodyPr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A/D</a:t>
            </a:r>
            <a:r>
              <a:rPr kumimoji="0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转换时间</a:t>
            </a:r>
            <a:r>
              <a:rPr kumimoji="0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kumimoji="0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32132" name="Text Box 4"/>
          <p:cNvSpPr txBox="1">
            <a:spLocks noChangeArrowheads="1"/>
          </p:cNvSpPr>
          <p:nvPr/>
        </p:nvSpPr>
        <p:spPr bwMode="auto">
          <a:xfrm>
            <a:off x="323850" y="4652963"/>
            <a:ext cx="85693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F08F8"/>
              </a:buClr>
              <a:buSzPct val="50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并行比较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A/D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转换器的转换速度最高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F08F8"/>
              </a:buClr>
              <a:buSzPct val="50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逐次比较型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A/D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转换器次之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n+2)T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CP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F08F8"/>
              </a:buClr>
              <a:buSzPct val="50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双积分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A/D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的速度最慢</a:t>
            </a:r>
            <a:r>
              <a:rPr lang="zh-CN" altLang="en-US" sz="2400" noProof="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（最小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4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n+1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CP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</p:txBody>
      </p:sp>
      <p:grpSp>
        <p:nvGrpSpPr>
          <p:cNvPr id="432133" name="Group 5"/>
          <p:cNvGrpSpPr/>
          <p:nvPr/>
        </p:nvGrpSpPr>
        <p:grpSpPr bwMode="auto">
          <a:xfrm>
            <a:off x="1208254" y="2565400"/>
            <a:ext cx="6452504" cy="1989138"/>
            <a:chOff x="996" y="2529"/>
            <a:chExt cx="3728" cy="1253"/>
          </a:xfrm>
        </p:grpSpPr>
        <p:sp>
          <p:nvSpPr>
            <p:cNvPr id="432134" name="Rectangle 6"/>
            <p:cNvSpPr>
              <a:spLocks noChangeArrowheads="1"/>
            </p:cNvSpPr>
            <p:nvPr/>
          </p:nvSpPr>
          <p:spPr bwMode="auto">
            <a:xfrm>
              <a:off x="1017" y="2558"/>
              <a:ext cx="255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并联比较型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A/D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转换器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8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位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)</a:t>
              </a:r>
            </a:p>
          </p:txBody>
        </p:sp>
        <p:sp>
          <p:nvSpPr>
            <p:cNvPr id="432135" name="Rectangle 7"/>
            <p:cNvSpPr>
              <a:spLocks noChangeArrowheads="1"/>
            </p:cNvSpPr>
            <p:nvPr/>
          </p:nvSpPr>
          <p:spPr bwMode="auto">
            <a:xfrm>
              <a:off x="1195" y="2988"/>
              <a:ext cx="184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逐次比较型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A/D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转换器</a:t>
              </a:r>
            </a:p>
          </p:txBody>
        </p:sp>
        <p:sp>
          <p:nvSpPr>
            <p:cNvPr id="432136" name="Rectangle 8"/>
            <p:cNvSpPr>
              <a:spLocks noChangeArrowheads="1"/>
            </p:cNvSpPr>
            <p:nvPr/>
          </p:nvSpPr>
          <p:spPr bwMode="auto">
            <a:xfrm>
              <a:off x="996" y="3441"/>
              <a:ext cx="166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双积分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A/D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转换器</a:t>
              </a:r>
            </a:p>
          </p:txBody>
        </p:sp>
        <p:sp>
          <p:nvSpPr>
            <p:cNvPr id="432137" name="Rectangle 9"/>
            <p:cNvSpPr>
              <a:spLocks noChangeArrowheads="1"/>
            </p:cNvSpPr>
            <p:nvPr/>
          </p:nvSpPr>
          <p:spPr bwMode="auto">
            <a:xfrm>
              <a:off x="3433" y="2988"/>
              <a:ext cx="8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10~100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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</a:p>
          </p:txBody>
        </p:sp>
        <p:sp>
          <p:nvSpPr>
            <p:cNvPr id="432138" name="Rectangle 10"/>
            <p:cNvSpPr>
              <a:spLocks noChangeArrowheads="1"/>
            </p:cNvSpPr>
            <p:nvPr/>
          </p:nvSpPr>
          <p:spPr bwMode="auto">
            <a:xfrm>
              <a:off x="3510" y="2558"/>
              <a:ext cx="59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&lt;50ns</a:t>
              </a:r>
            </a:p>
          </p:txBody>
        </p:sp>
        <p:sp>
          <p:nvSpPr>
            <p:cNvPr id="432139" name="Rectangle 11"/>
            <p:cNvSpPr>
              <a:spLocks noChangeArrowheads="1"/>
            </p:cNvSpPr>
            <p:nvPr/>
          </p:nvSpPr>
          <p:spPr bwMode="auto">
            <a:xfrm>
              <a:off x="3462" y="3442"/>
              <a:ext cx="126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10ms~1000ms</a:t>
              </a:r>
            </a:p>
          </p:txBody>
        </p:sp>
        <p:sp>
          <p:nvSpPr>
            <p:cNvPr id="432140" name="Line 12"/>
            <p:cNvSpPr>
              <a:spLocks noChangeShapeType="1"/>
            </p:cNvSpPr>
            <p:nvPr/>
          </p:nvSpPr>
          <p:spPr bwMode="auto">
            <a:xfrm>
              <a:off x="3447" y="2529"/>
              <a:ext cx="0" cy="12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2141" name="Line 13"/>
            <p:cNvSpPr>
              <a:spLocks noChangeShapeType="1"/>
            </p:cNvSpPr>
            <p:nvPr/>
          </p:nvSpPr>
          <p:spPr bwMode="auto">
            <a:xfrm>
              <a:off x="1185" y="3782"/>
              <a:ext cx="35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2142" name="Line 14"/>
            <p:cNvSpPr>
              <a:spLocks noChangeShapeType="1"/>
            </p:cNvSpPr>
            <p:nvPr/>
          </p:nvSpPr>
          <p:spPr bwMode="auto">
            <a:xfrm>
              <a:off x="1185" y="3356"/>
              <a:ext cx="35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2143" name="Line 15"/>
            <p:cNvSpPr>
              <a:spLocks noChangeShapeType="1"/>
            </p:cNvSpPr>
            <p:nvPr/>
          </p:nvSpPr>
          <p:spPr bwMode="auto">
            <a:xfrm>
              <a:off x="1214" y="2931"/>
              <a:ext cx="348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2144" name="Line 16"/>
            <p:cNvSpPr>
              <a:spLocks noChangeShapeType="1"/>
            </p:cNvSpPr>
            <p:nvPr/>
          </p:nvSpPr>
          <p:spPr bwMode="auto">
            <a:xfrm>
              <a:off x="1185" y="2534"/>
              <a:ext cx="35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2145" name="Line 17"/>
            <p:cNvSpPr>
              <a:spLocks noChangeShapeType="1"/>
            </p:cNvSpPr>
            <p:nvPr/>
          </p:nvSpPr>
          <p:spPr bwMode="auto">
            <a:xfrm>
              <a:off x="1185" y="2534"/>
              <a:ext cx="0" cy="12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2146" name="Line 18"/>
            <p:cNvSpPr>
              <a:spLocks noChangeShapeType="1"/>
            </p:cNvSpPr>
            <p:nvPr/>
          </p:nvSpPr>
          <p:spPr bwMode="auto">
            <a:xfrm>
              <a:off x="4701" y="2534"/>
              <a:ext cx="0" cy="12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365510" y="266045"/>
            <a:ext cx="68675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 转换速度：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2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92824" y="974637"/>
            <a:ext cx="6440211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anchor="ctr">
            <a:spAutoFit/>
          </a:bodyPr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kumimoji="0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D/A</a:t>
            </a:r>
            <a:r>
              <a:rPr kumimoji="0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转换时间</a:t>
            </a:r>
            <a:r>
              <a:rPr kumimoji="0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用输出建立时间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set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表示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82880" y="6446711"/>
            <a:ext cx="903288" cy="3381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fld id="{1A0B33E5-498C-48D3-9CB2-28689CC9EF23}" type="slidenum">
              <a:rPr lang="en-US" altLang="zh-CN" sz="1100" smtClean="0">
                <a:solidFill>
                  <a:schemeClr val="tx1"/>
                </a:solidFill>
                <a:ea typeface="黑体" panose="02010609060101010101" pitchFamily="49" charset="-122"/>
              </a:rPr>
              <a:t>40</a:t>
            </a:fld>
            <a:endParaRPr lang="en-US" altLang="zh-CN" sz="11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 descr="6-3-5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27" y="2237518"/>
            <a:ext cx="4437063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6-3-53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1673225"/>
            <a:ext cx="3775075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2045" y="728662"/>
            <a:ext cx="6991694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2】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、计数器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译码器→顺序节拍脉冲发生器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82880" y="6446711"/>
            <a:ext cx="903288" cy="3381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fld id="{1A0B33E5-498C-48D3-9CB2-28689CC9EF23}" type="slidenum">
              <a:rPr lang="en-US" altLang="zh-CN" sz="1100" smtClean="0">
                <a:solidFill>
                  <a:schemeClr val="tx1"/>
                </a:solidFill>
                <a:ea typeface="黑体" panose="02010609060101010101" pitchFamily="49" charset="-122"/>
              </a:rPr>
              <a:t>41</a:t>
            </a:fld>
            <a:endParaRPr lang="en-US" altLang="zh-CN" sz="11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31800" y="638175"/>
            <a:ext cx="8137525" cy="487363"/>
          </a:xfrm>
          <a:prstGeom prst="rect">
            <a:avLst/>
          </a:prstGeom>
          <a:noFill/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例：用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74160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接成二十九进制</a:t>
            </a:r>
          </a:p>
        </p:txBody>
      </p:sp>
      <p:grpSp>
        <p:nvGrpSpPr>
          <p:cNvPr id="4" name="Group 3"/>
          <p:cNvGrpSpPr/>
          <p:nvPr/>
        </p:nvGrpSpPr>
        <p:grpSpPr bwMode="auto">
          <a:xfrm>
            <a:off x="657225" y="1133475"/>
            <a:ext cx="7559675" cy="2386013"/>
            <a:chOff x="431" y="754"/>
            <a:chExt cx="3923" cy="1423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431" y="1071"/>
              <a:ext cx="1225" cy="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整体置零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（异步）</a:t>
              </a:r>
            </a:p>
          </p:txBody>
        </p:sp>
        <p:pic>
          <p:nvPicPr>
            <p:cNvPr id="6" name="Picture 5" descr="6-3-4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" y="754"/>
              <a:ext cx="2880" cy="1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/>
          <p:cNvGrpSpPr/>
          <p:nvPr/>
        </p:nvGrpSpPr>
        <p:grpSpPr bwMode="auto">
          <a:xfrm>
            <a:off x="611188" y="3563938"/>
            <a:ext cx="7848600" cy="2251075"/>
            <a:chOff x="431" y="2296"/>
            <a:chExt cx="4944" cy="1341"/>
          </a:xfrm>
        </p:grpSpPr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431" y="2840"/>
              <a:ext cx="1225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整体置数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（同步）</a:t>
              </a:r>
            </a:p>
          </p:txBody>
        </p:sp>
        <p:pic>
          <p:nvPicPr>
            <p:cNvPr id="9" name="Picture 8" descr="6-3-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" y="2296"/>
              <a:ext cx="3901" cy="1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考题：</a:t>
            </a:r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470967" y="3275383"/>
            <a:ext cx="617170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设计图书馆人员进出控制系统，图示为功能模块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299884" y="204314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6" name="Rectangle 23"/>
          <p:cNvSpPr>
            <a:spLocks noChangeArrowheads="1"/>
          </p:cNvSpPr>
          <p:nvPr/>
        </p:nvSpPr>
        <p:spPr bwMode="auto">
          <a:xfrm>
            <a:off x="299884" y="603739"/>
            <a:ext cx="8071301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需求：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cs typeface="Times New Roman" panose="02020603050405020304" pitchFamily="18" charset="0"/>
              </a:rPr>
              <a:t>1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）图书馆容量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cs typeface="Times New Roman" panose="02020603050405020304" pitchFamily="18" charset="0"/>
              </a:rPr>
              <a:t>880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人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cs typeface="Times New Roman" panose="02020603050405020304" pitchFamily="18" charset="0"/>
              </a:rPr>
              <a:t>X1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为进入人员敏感信号，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cs typeface="Times New Roman" panose="02020603050405020304" pitchFamily="18" charset="0"/>
              </a:rPr>
              <a:t>X0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为出去人员敏感信号，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cs typeface="Times New Roman" panose="02020603050405020304" pitchFamily="18" charset="0"/>
              </a:rPr>
              <a:t>Z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为入口闸门控制。当进入满时，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cs typeface="Times New Roman" panose="02020603050405020304" pitchFamily="18" charset="0"/>
              </a:rPr>
              <a:t>Z = 1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cs typeface="Times New Roman" panose="02020603050405020304" pitchFamily="18" charset="0"/>
              </a:rPr>
              <a:t>3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）实时显示，当前馆留人员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要求：用课程中用过的中规模、小规模集成电路设计（提示，可以使用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cs typeface="Times New Roman" panose="02020603050405020304" pitchFamily="18" charset="0"/>
              </a:rPr>
              <a:t>74LS192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）（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cs typeface="Times New Roman" panose="02020603050405020304" pitchFamily="18" charset="0"/>
              </a:rPr>
              <a:t>10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分）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46" y="4161005"/>
            <a:ext cx="2990872" cy="1981214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总结</a:t>
            </a:r>
          </a:p>
        </p:txBody>
      </p:sp>
      <p:sp>
        <p:nvSpPr>
          <p:cNvPr id="5" name="副标题 5"/>
          <p:cNvSpPr txBox="1"/>
          <p:nvPr/>
        </p:nvSpPr>
        <p:spPr>
          <a:xfrm>
            <a:off x="987425" y="1676400"/>
            <a:ext cx="7661275" cy="17526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None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</a:t>
            </a:r>
            <a:r>
              <a:rPr lang="zh-CN" altLang="en-US" dirty="0"/>
              <a:t>触发器的概念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触发器的功能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触发器的应用</a:t>
            </a:r>
            <a:endParaRPr lang="en-US" altLang="zh-CN" dirty="0"/>
          </a:p>
          <a:p>
            <a:r>
              <a:rPr lang="zh-CN" altLang="en-US" dirty="0"/>
              <a:t>基本</a:t>
            </a:r>
            <a:r>
              <a:rPr lang="en-US" altLang="zh-CN" dirty="0"/>
              <a:t>RS</a:t>
            </a:r>
            <a:r>
              <a:rPr lang="zh-CN" altLang="en-US" dirty="0"/>
              <a:t>、同步</a:t>
            </a:r>
            <a:r>
              <a:rPr lang="en-US" altLang="zh-CN" dirty="0"/>
              <a:t>RS</a:t>
            </a:r>
            <a:r>
              <a:rPr lang="zh-CN" altLang="en-US" dirty="0"/>
              <a:t>触发器（电平、电位）：不定转态、</a:t>
            </a:r>
            <a:endParaRPr lang="en-US" altLang="zh-CN" dirty="0"/>
          </a:p>
          <a:p>
            <a:r>
              <a:rPr lang="zh-CN" altLang="en-US" dirty="0"/>
              <a:t>同步</a:t>
            </a:r>
            <a:r>
              <a:rPr lang="en-US" altLang="zh-CN" dirty="0"/>
              <a:t>D</a:t>
            </a:r>
            <a:r>
              <a:rPr lang="zh-CN" altLang="en-US" dirty="0"/>
              <a:t>触发器（电平、电位）</a:t>
            </a:r>
            <a:endParaRPr lang="en-US" altLang="zh-CN" dirty="0"/>
          </a:p>
          <a:p>
            <a:r>
              <a:rPr lang="zh-CN" altLang="en-US" dirty="0"/>
              <a:t>主从</a:t>
            </a:r>
            <a:r>
              <a:rPr lang="en-US" altLang="zh-CN" dirty="0"/>
              <a:t>RS</a:t>
            </a:r>
            <a:r>
              <a:rPr lang="zh-CN" altLang="en-US" dirty="0"/>
              <a:t>触发器：一次翻转（延迟</a:t>
            </a:r>
            <a:r>
              <a:rPr lang="en-US" altLang="zh-CN" dirty="0"/>
              <a:t>-CP</a:t>
            </a:r>
            <a:r>
              <a:rPr lang="zh-CN" altLang="en-US" dirty="0"/>
              <a:t>分</a:t>
            </a:r>
            <a:r>
              <a:rPr lang="en-US" altLang="zh-CN" dirty="0"/>
              <a:t>2</a:t>
            </a:r>
            <a:r>
              <a:rPr lang="zh-CN" altLang="en-US" dirty="0"/>
              <a:t>拍）</a:t>
            </a:r>
            <a:endParaRPr lang="en-US" altLang="zh-CN" dirty="0"/>
          </a:p>
          <a:p>
            <a:r>
              <a:rPr lang="zh-CN" altLang="en-US" dirty="0"/>
              <a:t>边沿</a:t>
            </a:r>
            <a:r>
              <a:rPr lang="en-US" altLang="zh-CN" dirty="0"/>
              <a:t>KJ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触发器</a:t>
            </a:r>
            <a:endParaRPr lang="en-US" altLang="zh-CN" dirty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5B291C-51FB-4C18-A138-CCB3C24CD792}" type="slidenum">
              <a:rPr lang="en-US" altLang="zh-CN" smtClean="0"/>
              <a:t>44</a:t>
            </a:fld>
            <a:endParaRPr lang="en-US" altLang="zh-CN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80733" y="1277938"/>
            <a:ext cx="2830214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、波形分析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1</a:t>
            </a:r>
          </a:p>
        </p:txBody>
      </p:sp>
      <p:grpSp>
        <p:nvGrpSpPr>
          <p:cNvPr id="7" name="Group 87"/>
          <p:cNvGrpSpPr/>
          <p:nvPr/>
        </p:nvGrpSpPr>
        <p:grpSpPr bwMode="auto">
          <a:xfrm>
            <a:off x="3506788" y="2501583"/>
            <a:ext cx="4883150" cy="1657350"/>
            <a:chOff x="2209" y="1259"/>
            <a:chExt cx="3076" cy="1044"/>
          </a:xfrm>
        </p:grpSpPr>
        <p:sp>
          <p:nvSpPr>
            <p:cNvPr id="8" name="Freeform 8"/>
            <p:cNvSpPr/>
            <p:nvPr/>
          </p:nvSpPr>
          <p:spPr bwMode="auto">
            <a:xfrm>
              <a:off x="2600" y="1259"/>
              <a:ext cx="2685" cy="271"/>
            </a:xfrm>
            <a:custGeom>
              <a:avLst/>
              <a:gdLst>
                <a:gd name="T0" fmla="*/ 0 w 2685"/>
                <a:gd name="T1" fmla="*/ 271 h 271"/>
                <a:gd name="T2" fmla="*/ 424 w 2685"/>
                <a:gd name="T3" fmla="*/ 271 h 271"/>
                <a:gd name="T4" fmla="*/ 424 w 2685"/>
                <a:gd name="T5" fmla="*/ 0 h 271"/>
                <a:gd name="T6" fmla="*/ 1022 w 2685"/>
                <a:gd name="T7" fmla="*/ 0 h 271"/>
                <a:gd name="T8" fmla="*/ 1022 w 2685"/>
                <a:gd name="T9" fmla="*/ 271 h 271"/>
                <a:gd name="T10" fmla="*/ 1663 w 2685"/>
                <a:gd name="T11" fmla="*/ 271 h 271"/>
                <a:gd name="T12" fmla="*/ 1663 w 2685"/>
                <a:gd name="T13" fmla="*/ 0 h 271"/>
                <a:gd name="T14" fmla="*/ 2228 w 2685"/>
                <a:gd name="T15" fmla="*/ 0 h 271"/>
                <a:gd name="T16" fmla="*/ 2228 w 2685"/>
                <a:gd name="T17" fmla="*/ 271 h 271"/>
                <a:gd name="T18" fmla="*/ 2685 w 2685"/>
                <a:gd name="T19" fmla="*/ 271 h 2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5" h="271">
                  <a:moveTo>
                    <a:pt x="0" y="271"/>
                  </a:moveTo>
                  <a:lnTo>
                    <a:pt x="424" y="271"/>
                  </a:lnTo>
                  <a:lnTo>
                    <a:pt x="424" y="0"/>
                  </a:lnTo>
                  <a:lnTo>
                    <a:pt x="1022" y="0"/>
                  </a:lnTo>
                  <a:lnTo>
                    <a:pt x="1022" y="271"/>
                  </a:lnTo>
                  <a:lnTo>
                    <a:pt x="1663" y="271"/>
                  </a:lnTo>
                  <a:lnTo>
                    <a:pt x="1663" y="0"/>
                  </a:lnTo>
                  <a:lnTo>
                    <a:pt x="2228" y="0"/>
                  </a:lnTo>
                  <a:lnTo>
                    <a:pt x="2228" y="271"/>
                  </a:lnTo>
                  <a:lnTo>
                    <a:pt x="2685" y="271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rgbClr val="FF33CC"/>
                  </a:solidFill>
                </a:ln>
                <a:solidFill>
                  <a:srgbClr val="FF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2209" y="1335"/>
              <a:ext cx="598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i="0" u="none" strike="noStrike" kern="1200" cap="none" spc="0" normalizeH="0" baseline="0" noProof="0" dirty="0"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CP</a:t>
              </a:r>
            </a:p>
          </p:txBody>
        </p:sp>
        <p:sp>
          <p:nvSpPr>
            <p:cNvPr id="10" name="Freeform 14"/>
            <p:cNvSpPr/>
            <p:nvPr/>
          </p:nvSpPr>
          <p:spPr bwMode="auto">
            <a:xfrm>
              <a:off x="2600" y="1639"/>
              <a:ext cx="2685" cy="272"/>
            </a:xfrm>
            <a:custGeom>
              <a:avLst/>
              <a:gdLst>
                <a:gd name="T0" fmla="*/ 0 w 2685"/>
                <a:gd name="T1" fmla="*/ 272 h 272"/>
                <a:gd name="T2" fmla="*/ 174 w 2685"/>
                <a:gd name="T3" fmla="*/ 272 h 272"/>
                <a:gd name="T4" fmla="*/ 174 w 2685"/>
                <a:gd name="T5" fmla="*/ 0 h 272"/>
                <a:gd name="T6" fmla="*/ 1283 w 2685"/>
                <a:gd name="T7" fmla="*/ 0 h 272"/>
                <a:gd name="T8" fmla="*/ 1283 w 2685"/>
                <a:gd name="T9" fmla="*/ 272 h 272"/>
                <a:gd name="T10" fmla="*/ 2446 w 2685"/>
                <a:gd name="T11" fmla="*/ 272 h 272"/>
                <a:gd name="T12" fmla="*/ 2446 w 2685"/>
                <a:gd name="T13" fmla="*/ 0 h 272"/>
                <a:gd name="T14" fmla="*/ 2685 w 2685"/>
                <a:gd name="T15" fmla="*/ 0 h 2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85" h="272">
                  <a:moveTo>
                    <a:pt x="0" y="272"/>
                  </a:moveTo>
                  <a:lnTo>
                    <a:pt x="174" y="272"/>
                  </a:lnTo>
                  <a:lnTo>
                    <a:pt x="174" y="0"/>
                  </a:lnTo>
                  <a:lnTo>
                    <a:pt x="1283" y="0"/>
                  </a:lnTo>
                  <a:lnTo>
                    <a:pt x="1283" y="272"/>
                  </a:lnTo>
                  <a:lnTo>
                    <a:pt x="2446" y="272"/>
                  </a:lnTo>
                  <a:lnTo>
                    <a:pt x="2446" y="0"/>
                  </a:lnTo>
                  <a:lnTo>
                    <a:pt x="2685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rgbClr val="FF33CC"/>
                  </a:solidFill>
                </a:ln>
                <a:solidFill>
                  <a:srgbClr val="FF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2371" y="1715"/>
              <a:ext cx="370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/>
                <a:t>R</a:t>
              </a:r>
            </a:p>
          </p:txBody>
        </p:sp>
        <p:sp>
          <p:nvSpPr>
            <p:cNvPr id="12" name="Freeform 16"/>
            <p:cNvSpPr/>
            <p:nvPr/>
          </p:nvSpPr>
          <p:spPr bwMode="auto">
            <a:xfrm>
              <a:off x="2600" y="2030"/>
              <a:ext cx="2685" cy="272"/>
            </a:xfrm>
            <a:custGeom>
              <a:avLst/>
              <a:gdLst>
                <a:gd name="T0" fmla="*/ 0 w 2685"/>
                <a:gd name="T1" fmla="*/ 0 h 272"/>
                <a:gd name="T2" fmla="*/ 696 w 2685"/>
                <a:gd name="T3" fmla="*/ 0 h 272"/>
                <a:gd name="T4" fmla="*/ 696 w 2685"/>
                <a:gd name="T5" fmla="*/ 272 h 272"/>
                <a:gd name="T6" fmla="*/ 1924 w 2685"/>
                <a:gd name="T7" fmla="*/ 272 h 272"/>
                <a:gd name="T8" fmla="*/ 1924 w 2685"/>
                <a:gd name="T9" fmla="*/ 0 h 272"/>
                <a:gd name="T10" fmla="*/ 2685 w 2685"/>
                <a:gd name="T11" fmla="*/ 0 h 2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85" h="272">
                  <a:moveTo>
                    <a:pt x="0" y="0"/>
                  </a:moveTo>
                  <a:lnTo>
                    <a:pt x="696" y="0"/>
                  </a:lnTo>
                  <a:lnTo>
                    <a:pt x="696" y="272"/>
                  </a:lnTo>
                  <a:lnTo>
                    <a:pt x="1924" y="272"/>
                  </a:lnTo>
                  <a:lnTo>
                    <a:pt x="1924" y="0"/>
                  </a:lnTo>
                  <a:lnTo>
                    <a:pt x="2685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rgbClr val="FF33CC"/>
                  </a:solidFill>
                </a:ln>
                <a:solidFill>
                  <a:srgbClr val="FF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Text Box 20"/>
            <p:cNvSpPr txBox="1">
              <a:spLocks noChangeArrowheads="1"/>
            </p:cNvSpPr>
            <p:nvPr/>
          </p:nvSpPr>
          <p:spPr bwMode="auto">
            <a:xfrm>
              <a:off x="2371" y="1976"/>
              <a:ext cx="370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/>
                <a:t>S</a:t>
              </a:r>
            </a:p>
          </p:txBody>
        </p:sp>
      </p:grpSp>
      <p:grpSp>
        <p:nvGrpSpPr>
          <p:cNvPr id="14" name="Group 43"/>
          <p:cNvGrpSpPr/>
          <p:nvPr/>
        </p:nvGrpSpPr>
        <p:grpSpPr bwMode="auto">
          <a:xfrm>
            <a:off x="4800600" y="2931795"/>
            <a:ext cx="2863850" cy="2640013"/>
            <a:chOff x="3010" y="434"/>
            <a:chExt cx="1804" cy="1663"/>
          </a:xfrm>
        </p:grpSpPr>
        <p:sp>
          <p:nvSpPr>
            <p:cNvPr id="15" name="Line 22"/>
            <p:cNvSpPr>
              <a:spLocks noChangeShapeType="1"/>
            </p:cNvSpPr>
            <p:nvPr/>
          </p:nvSpPr>
          <p:spPr bwMode="auto">
            <a:xfrm>
              <a:off x="3010" y="434"/>
              <a:ext cx="0" cy="16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rgbClr val="FF33CC"/>
                  </a:solidFill>
                </a:ln>
                <a:solidFill>
                  <a:srgbClr val="FF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>
              <a:off x="3597" y="445"/>
              <a:ext cx="0" cy="16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rgbClr val="FF33CC"/>
                  </a:solidFill>
                </a:ln>
                <a:solidFill>
                  <a:srgbClr val="FF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Line 24"/>
            <p:cNvSpPr>
              <a:spLocks noChangeShapeType="1"/>
            </p:cNvSpPr>
            <p:nvPr/>
          </p:nvSpPr>
          <p:spPr bwMode="auto">
            <a:xfrm>
              <a:off x="4249" y="445"/>
              <a:ext cx="0" cy="16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rgbClr val="FF33CC"/>
                  </a:solidFill>
                </a:ln>
                <a:solidFill>
                  <a:srgbClr val="FF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Line 25"/>
            <p:cNvSpPr>
              <a:spLocks noChangeShapeType="1"/>
            </p:cNvSpPr>
            <p:nvPr/>
          </p:nvSpPr>
          <p:spPr bwMode="auto">
            <a:xfrm>
              <a:off x="4814" y="434"/>
              <a:ext cx="0" cy="16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rgbClr val="FF33CC"/>
                  </a:solidFill>
                </a:ln>
                <a:solidFill>
                  <a:srgbClr val="FF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Line 26"/>
            <p:cNvSpPr>
              <a:spLocks noChangeShapeType="1"/>
            </p:cNvSpPr>
            <p:nvPr/>
          </p:nvSpPr>
          <p:spPr bwMode="auto">
            <a:xfrm>
              <a:off x="3282" y="543"/>
              <a:ext cx="0" cy="15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rgbClr val="FF33CC"/>
                  </a:solidFill>
                </a:ln>
                <a:solidFill>
                  <a:srgbClr val="FF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Line 27"/>
            <p:cNvSpPr>
              <a:spLocks noChangeShapeType="1"/>
            </p:cNvSpPr>
            <p:nvPr/>
          </p:nvSpPr>
          <p:spPr bwMode="auto">
            <a:xfrm>
              <a:off x="4511" y="533"/>
              <a:ext cx="0" cy="15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rgbClr val="FF33CC"/>
                  </a:solidFill>
                </a:ln>
                <a:solidFill>
                  <a:srgbClr val="FF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Group 32"/>
          <p:cNvGrpSpPr/>
          <p:nvPr/>
        </p:nvGrpSpPr>
        <p:grpSpPr bwMode="auto">
          <a:xfrm>
            <a:off x="3368675" y="4327211"/>
            <a:ext cx="1431925" cy="523875"/>
            <a:chOff x="228" y="1998"/>
            <a:chExt cx="902" cy="330"/>
          </a:xfrm>
        </p:grpSpPr>
        <p:sp>
          <p:nvSpPr>
            <p:cNvPr id="22" name="Text Box 29"/>
            <p:cNvSpPr txBox="1">
              <a:spLocks noChangeArrowheads="1"/>
            </p:cNvSpPr>
            <p:nvPr/>
          </p:nvSpPr>
          <p:spPr bwMode="auto">
            <a:xfrm>
              <a:off x="228" y="1998"/>
              <a:ext cx="758" cy="330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/>
                <a:t>Q</a:t>
              </a:r>
              <a:r>
                <a:rPr lang="en-US" altLang="zh-CN" sz="2800" baseline="30000" dirty="0"/>
                <a:t>n+1</a:t>
              </a:r>
            </a:p>
          </p:txBody>
        </p:sp>
        <p:sp>
          <p:nvSpPr>
            <p:cNvPr id="23" name="Line 30"/>
            <p:cNvSpPr>
              <a:spLocks noChangeShapeType="1"/>
            </p:cNvSpPr>
            <p:nvPr/>
          </p:nvSpPr>
          <p:spPr bwMode="auto">
            <a:xfrm>
              <a:off x="706" y="2282"/>
              <a:ext cx="4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rgbClr val="FF33CC"/>
                  </a:solidFill>
                </a:ln>
                <a:solidFill>
                  <a:srgbClr val="FF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4" name="Group 36"/>
          <p:cNvGrpSpPr/>
          <p:nvPr/>
        </p:nvGrpSpPr>
        <p:grpSpPr bwMode="auto">
          <a:xfrm>
            <a:off x="3367088" y="4986024"/>
            <a:ext cx="1433512" cy="538163"/>
            <a:chOff x="227" y="2413"/>
            <a:chExt cx="903" cy="339"/>
          </a:xfrm>
        </p:grpSpPr>
        <p:grpSp>
          <p:nvGrpSpPr>
            <p:cNvPr id="25" name="Group 34"/>
            <p:cNvGrpSpPr/>
            <p:nvPr/>
          </p:nvGrpSpPr>
          <p:grpSpPr bwMode="auto">
            <a:xfrm>
              <a:off x="227" y="2422"/>
              <a:ext cx="783" cy="330"/>
              <a:chOff x="1010" y="3248"/>
              <a:chExt cx="783" cy="330"/>
            </a:xfrm>
          </p:grpSpPr>
          <p:sp>
            <p:nvSpPr>
              <p:cNvPr id="27" name="Text Box 31"/>
              <p:cNvSpPr txBox="1">
                <a:spLocks noChangeArrowheads="1"/>
              </p:cNvSpPr>
              <p:nvPr/>
            </p:nvSpPr>
            <p:spPr bwMode="auto">
              <a:xfrm>
                <a:off x="1010" y="3248"/>
                <a:ext cx="783" cy="330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2800" dirty="0"/>
                  <a:t>Q</a:t>
                </a:r>
                <a:r>
                  <a:rPr lang="en-US" altLang="zh-CN" sz="2800" baseline="30000" dirty="0"/>
                  <a:t>n+1</a:t>
                </a:r>
              </a:p>
            </p:txBody>
          </p:sp>
          <p:sp>
            <p:nvSpPr>
              <p:cNvPr id="28" name="Line 33"/>
              <p:cNvSpPr>
                <a:spLocks noChangeShapeType="1"/>
              </p:cNvSpPr>
              <p:nvPr/>
            </p:nvSpPr>
            <p:spPr bwMode="auto">
              <a:xfrm>
                <a:off x="1076" y="3293"/>
                <a:ext cx="15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rgbClr val="FF33CC"/>
                    </a:solidFill>
                  </a:ln>
                  <a:solidFill>
                    <a:srgbClr val="FF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6" name="Line 35"/>
            <p:cNvSpPr>
              <a:spLocks noChangeShapeType="1"/>
            </p:cNvSpPr>
            <p:nvPr/>
          </p:nvSpPr>
          <p:spPr bwMode="auto">
            <a:xfrm>
              <a:off x="706" y="2413"/>
              <a:ext cx="4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rgbClr val="FF33CC"/>
                  </a:solidFill>
                </a:ln>
                <a:solidFill>
                  <a:srgbClr val="FF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9" name="Freeform 39"/>
          <p:cNvSpPr/>
          <p:nvPr/>
        </p:nvSpPr>
        <p:spPr bwMode="auto">
          <a:xfrm>
            <a:off x="5232400" y="4347845"/>
            <a:ext cx="1984375" cy="430213"/>
          </a:xfrm>
          <a:custGeom>
            <a:avLst/>
            <a:gdLst>
              <a:gd name="T0" fmla="*/ 0 w 1239"/>
              <a:gd name="T1" fmla="*/ 0 h 271"/>
              <a:gd name="T2" fmla="*/ 0 w 1239"/>
              <a:gd name="T3" fmla="*/ 2147483647 h 271"/>
              <a:gd name="T4" fmla="*/ 2147483647 w 1239"/>
              <a:gd name="T5" fmla="*/ 2147483647 h 27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39" h="271">
                <a:moveTo>
                  <a:pt x="0" y="0"/>
                </a:moveTo>
                <a:lnTo>
                  <a:pt x="0" y="271"/>
                </a:lnTo>
                <a:lnTo>
                  <a:pt x="1239" y="271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solidFill>
                  <a:srgbClr val="FF33CC"/>
                </a:solidFill>
              </a:ln>
              <a:solidFill>
                <a:srgbClr val="FF33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Line 40"/>
          <p:cNvSpPr>
            <a:spLocks noChangeShapeType="1"/>
          </p:cNvSpPr>
          <p:nvPr/>
        </p:nvSpPr>
        <p:spPr bwMode="auto">
          <a:xfrm>
            <a:off x="5224463" y="4982845"/>
            <a:ext cx="1957387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solidFill>
                  <a:srgbClr val="FF33CC"/>
                </a:solidFill>
              </a:ln>
              <a:solidFill>
                <a:srgbClr val="FF33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Freeform 41"/>
          <p:cNvSpPr/>
          <p:nvPr/>
        </p:nvSpPr>
        <p:spPr bwMode="auto">
          <a:xfrm>
            <a:off x="7169150" y="4347845"/>
            <a:ext cx="1054100" cy="430213"/>
          </a:xfrm>
          <a:custGeom>
            <a:avLst/>
            <a:gdLst>
              <a:gd name="T0" fmla="*/ 0 w 761"/>
              <a:gd name="T1" fmla="*/ 2147483647 h 271"/>
              <a:gd name="T2" fmla="*/ 0 w 761"/>
              <a:gd name="T3" fmla="*/ 0 h 271"/>
              <a:gd name="T4" fmla="*/ 2147483647 w 761"/>
              <a:gd name="T5" fmla="*/ 0 h 27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61" h="271">
                <a:moveTo>
                  <a:pt x="0" y="271"/>
                </a:moveTo>
                <a:lnTo>
                  <a:pt x="0" y="0"/>
                </a:lnTo>
                <a:lnTo>
                  <a:pt x="761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solidFill>
                  <a:srgbClr val="FF33CC"/>
                </a:solidFill>
              </a:ln>
              <a:solidFill>
                <a:srgbClr val="FF33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Freeform 42"/>
          <p:cNvSpPr/>
          <p:nvPr/>
        </p:nvSpPr>
        <p:spPr bwMode="auto">
          <a:xfrm>
            <a:off x="7181850" y="4976495"/>
            <a:ext cx="1208088" cy="430213"/>
          </a:xfrm>
          <a:custGeom>
            <a:avLst/>
            <a:gdLst>
              <a:gd name="T0" fmla="*/ 0 w 1022"/>
              <a:gd name="T1" fmla="*/ 0 h 271"/>
              <a:gd name="T2" fmla="*/ 0 w 1022"/>
              <a:gd name="T3" fmla="*/ 2147483647 h 271"/>
              <a:gd name="T4" fmla="*/ 2147483647 w 1022"/>
              <a:gd name="T5" fmla="*/ 2147483647 h 27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22" h="271">
                <a:moveTo>
                  <a:pt x="0" y="0"/>
                </a:moveTo>
                <a:lnTo>
                  <a:pt x="0" y="271"/>
                </a:lnTo>
                <a:lnTo>
                  <a:pt x="1022" y="271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solidFill>
                  <a:srgbClr val="FF33CC"/>
                </a:solidFill>
              </a:ln>
              <a:solidFill>
                <a:srgbClr val="FF33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Freeform 37"/>
          <p:cNvSpPr/>
          <p:nvPr/>
        </p:nvSpPr>
        <p:spPr bwMode="auto">
          <a:xfrm>
            <a:off x="4800600" y="4347845"/>
            <a:ext cx="414338" cy="430213"/>
          </a:xfrm>
          <a:custGeom>
            <a:avLst/>
            <a:gdLst>
              <a:gd name="T0" fmla="*/ 0 w 261"/>
              <a:gd name="T1" fmla="*/ 2147483647 h 271"/>
              <a:gd name="T2" fmla="*/ 0 w 261"/>
              <a:gd name="T3" fmla="*/ 0 h 271"/>
              <a:gd name="T4" fmla="*/ 2147483647 w 261"/>
              <a:gd name="T5" fmla="*/ 0 h 27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61" h="271">
                <a:moveTo>
                  <a:pt x="0" y="271"/>
                </a:moveTo>
                <a:lnTo>
                  <a:pt x="0" y="0"/>
                </a:lnTo>
                <a:lnTo>
                  <a:pt x="261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solidFill>
                  <a:srgbClr val="FF33CC"/>
                </a:solidFill>
              </a:ln>
              <a:solidFill>
                <a:srgbClr val="FF33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Line 38"/>
          <p:cNvSpPr>
            <a:spLocks noChangeShapeType="1"/>
          </p:cNvSpPr>
          <p:nvPr/>
        </p:nvSpPr>
        <p:spPr bwMode="auto">
          <a:xfrm>
            <a:off x="4800600" y="4982845"/>
            <a:ext cx="428625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solidFill>
                  <a:srgbClr val="FF33CC"/>
                </a:solidFill>
              </a:ln>
              <a:solidFill>
                <a:srgbClr val="FF33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Rectangle 84" descr="20%"/>
          <p:cNvSpPr>
            <a:spLocks noChangeArrowheads="1"/>
          </p:cNvSpPr>
          <p:nvPr/>
        </p:nvSpPr>
        <p:spPr bwMode="auto">
          <a:xfrm>
            <a:off x="4840288" y="5038408"/>
            <a:ext cx="341312" cy="358775"/>
          </a:xfrm>
          <a:prstGeom prst="rect">
            <a:avLst/>
          </a:prstGeom>
          <a:pattFill prst="pct20">
            <a:fgClr>
              <a:srgbClr val="FF66FF"/>
            </a:fgClr>
            <a:bgClr>
              <a:schemeClr val="bg1"/>
            </a:bgClr>
          </a:pattFill>
          <a:ln w="38100">
            <a:solidFill>
              <a:srgbClr val="00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solidFill>
                  <a:srgbClr val="FF33CC"/>
                </a:solidFill>
              </a:ln>
              <a:solidFill>
                <a:srgbClr val="FF33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Rectangle 85" descr="20%"/>
          <p:cNvSpPr>
            <a:spLocks noChangeArrowheads="1"/>
          </p:cNvSpPr>
          <p:nvPr/>
        </p:nvSpPr>
        <p:spPr bwMode="auto">
          <a:xfrm>
            <a:off x="4840288" y="4408170"/>
            <a:ext cx="341312" cy="358775"/>
          </a:xfrm>
          <a:prstGeom prst="rect">
            <a:avLst/>
          </a:prstGeom>
          <a:pattFill prst="pct20">
            <a:fgClr>
              <a:srgbClr val="FF66FF"/>
            </a:fgClr>
            <a:bgClr>
              <a:schemeClr val="bg1"/>
            </a:bgClr>
          </a:pattFill>
          <a:ln w="38100">
            <a:solidFill>
              <a:srgbClr val="00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solidFill>
                  <a:srgbClr val="FF33CC"/>
                </a:solidFill>
              </a:ln>
              <a:solidFill>
                <a:srgbClr val="FF33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7" name="Group 88"/>
          <p:cNvGrpSpPr/>
          <p:nvPr/>
        </p:nvGrpSpPr>
        <p:grpSpPr bwMode="auto">
          <a:xfrm>
            <a:off x="476250" y="2388870"/>
            <a:ext cx="2614613" cy="3203576"/>
            <a:chOff x="277" y="1187"/>
            <a:chExt cx="1647" cy="2018"/>
          </a:xfrm>
        </p:grpSpPr>
        <p:grpSp>
          <p:nvGrpSpPr>
            <p:cNvPr id="38" name="Group 89"/>
            <p:cNvGrpSpPr/>
            <p:nvPr/>
          </p:nvGrpSpPr>
          <p:grpSpPr bwMode="auto">
            <a:xfrm>
              <a:off x="277" y="1187"/>
              <a:ext cx="1647" cy="2018"/>
              <a:chOff x="277" y="1187"/>
              <a:chExt cx="1647" cy="2018"/>
            </a:xfrm>
          </p:grpSpPr>
          <p:sp>
            <p:nvSpPr>
              <p:cNvPr id="43" name="Line 90"/>
              <p:cNvSpPr>
                <a:spLocks noChangeShapeType="1"/>
              </p:cNvSpPr>
              <p:nvPr/>
            </p:nvSpPr>
            <p:spPr bwMode="auto">
              <a:xfrm>
                <a:off x="517" y="2667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Rectangle 91"/>
              <p:cNvSpPr>
                <a:spLocks noChangeArrowheads="1"/>
              </p:cNvSpPr>
              <p:nvPr/>
            </p:nvSpPr>
            <p:spPr bwMode="auto">
              <a:xfrm>
                <a:off x="1285" y="1707"/>
                <a:ext cx="480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45" name="Group 92"/>
              <p:cNvGrpSpPr/>
              <p:nvPr/>
            </p:nvGrpSpPr>
            <p:grpSpPr bwMode="auto">
              <a:xfrm>
                <a:off x="1497" y="1419"/>
                <a:ext cx="47" cy="288"/>
                <a:chOff x="586" y="1296"/>
                <a:chExt cx="48" cy="288"/>
              </a:xfrm>
            </p:grpSpPr>
            <p:sp>
              <p:nvSpPr>
                <p:cNvPr id="78" name="Oval 93"/>
                <p:cNvSpPr>
                  <a:spLocks noChangeArrowheads="1"/>
                </p:cNvSpPr>
                <p:nvPr/>
              </p:nvSpPr>
              <p:spPr bwMode="auto">
                <a:xfrm>
                  <a:off x="586" y="1536"/>
                  <a:ext cx="48" cy="4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0" i="0" u="none" strike="noStrike" kern="1200" cap="none" spc="0" normalizeH="0" baseline="0" noProof="0">
                    <a:ln>
                      <a:solidFill>
                        <a:schemeClr val="tx1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9" name="Line 94"/>
                <p:cNvSpPr>
                  <a:spLocks noChangeShapeType="1"/>
                </p:cNvSpPr>
                <p:nvPr/>
              </p:nvSpPr>
              <p:spPr bwMode="auto">
                <a:xfrm>
                  <a:off x="614" y="129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0" i="0" u="none" strike="noStrike" kern="1200" cap="none" spc="0" normalizeH="0" baseline="0" noProof="0">
                    <a:ln>
                      <a:solidFill>
                        <a:schemeClr val="tx1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46" name="Line 95"/>
              <p:cNvSpPr>
                <a:spLocks noChangeShapeType="1"/>
              </p:cNvSpPr>
              <p:nvPr/>
            </p:nvSpPr>
            <p:spPr bwMode="auto">
              <a:xfrm>
                <a:off x="1669" y="2667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" name="Line 96"/>
              <p:cNvSpPr>
                <a:spLocks noChangeShapeType="1"/>
              </p:cNvSpPr>
              <p:nvPr/>
            </p:nvSpPr>
            <p:spPr bwMode="auto">
              <a:xfrm>
                <a:off x="1237" y="1563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Line 97"/>
              <p:cNvSpPr>
                <a:spLocks noChangeShapeType="1"/>
              </p:cNvSpPr>
              <p:nvPr/>
            </p:nvSpPr>
            <p:spPr bwMode="auto">
              <a:xfrm>
                <a:off x="949" y="1563"/>
                <a:ext cx="192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Line 98"/>
              <p:cNvSpPr>
                <a:spLocks noChangeShapeType="1"/>
              </p:cNvSpPr>
              <p:nvPr/>
            </p:nvSpPr>
            <p:spPr bwMode="auto">
              <a:xfrm flipH="1">
                <a:off x="1045" y="1563"/>
                <a:ext cx="192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Line 99"/>
              <p:cNvSpPr>
                <a:spLocks noChangeShapeType="1"/>
              </p:cNvSpPr>
              <p:nvPr/>
            </p:nvSpPr>
            <p:spPr bwMode="auto">
              <a:xfrm>
                <a:off x="1141" y="2139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1" name="Line 100"/>
              <p:cNvSpPr>
                <a:spLocks noChangeShapeType="1"/>
              </p:cNvSpPr>
              <p:nvPr/>
            </p:nvSpPr>
            <p:spPr bwMode="auto">
              <a:xfrm>
                <a:off x="805" y="2139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2" name="Line 101"/>
              <p:cNvSpPr>
                <a:spLocks noChangeShapeType="1"/>
              </p:cNvSpPr>
              <p:nvPr/>
            </p:nvSpPr>
            <p:spPr bwMode="auto">
              <a:xfrm>
                <a:off x="1381" y="1995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Line 102"/>
              <p:cNvSpPr>
                <a:spLocks noChangeShapeType="1"/>
              </p:cNvSpPr>
              <p:nvPr/>
            </p:nvSpPr>
            <p:spPr bwMode="auto">
              <a:xfrm>
                <a:off x="805" y="1995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Oval 103"/>
              <p:cNvSpPr>
                <a:spLocks noChangeArrowheads="1"/>
              </p:cNvSpPr>
              <p:nvPr/>
            </p:nvSpPr>
            <p:spPr bwMode="auto">
              <a:xfrm>
                <a:off x="1497" y="153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Rectangle 104"/>
              <p:cNvSpPr>
                <a:spLocks noChangeArrowheads="1"/>
              </p:cNvSpPr>
              <p:nvPr/>
            </p:nvSpPr>
            <p:spPr bwMode="auto">
              <a:xfrm>
                <a:off x="421" y="1707"/>
                <a:ext cx="480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56" name="Group 105"/>
              <p:cNvGrpSpPr/>
              <p:nvPr/>
            </p:nvGrpSpPr>
            <p:grpSpPr bwMode="auto">
              <a:xfrm>
                <a:off x="623" y="1419"/>
                <a:ext cx="48" cy="288"/>
                <a:chOff x="586" y="1296"/>
                <a:chExt cx="48" cy="288"/>
              </a:xfrm>
            </p:grpSpPr>
            <p:sp>
              <p:nvSpPr>
                <p:cNvPr id="76" name="Oval 106"/>
                <p:cNvSpPr>
                  <a:spLocks noChangeArrowheads="1"/>
                </p:cNvSpPr>
                <p:nvPr/>
              </p:nvSpPr>
              <p:spPr bwMode="auto">
                <a:xfrm>
                  <a:off x="586" y="1536"/>
                  <a:ext cx="48" cy="4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0" i="0" u="none" strike="noStrike" kern="1200" cap="none" spc="0" normalizeH="0" baseline="0" noProof="0">
                    <a:ln>
                      <a:solidFill>
                        <a:schemeClr val="tx1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" name="Line 107"/>
                <p:cNvSpPr>
                  <a:spLocks noChangeShapeType="1"/>
                </p:cNvSpPr>
                <p:nvPr/>
              </p:nvSpPr>
              <p:spPr bwMode="auto">
                <a:xfrm>
                  <a:off x="614" y="129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0" i="0" u="none" strike="noStrike" kern="1200" cap="none" spc="0" normalizeH="0" baseline="0" noProof="0">
                    <a:ln>
                      <a:solidFill>
                        <a:schemeClr val="tx1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57" name="Line 108"/>
              <p:cNvSpPr>
                <a:spLocks noChangeShapeType="1"/>
              </p:cNvSpPr>
              <p:nvPr/>
            </p:nvSpPr>
            <p:spPr bwMode="auto">
              <a:xfrm>
                <a:off x="661" y="1563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Oval 109"/>
              <p:cNvSpPr>
                <a:spLocks noChangeArrowheads="1"/>
              </p:cNvSpPr>
              <p:nvPr/>
            </p:nvSpPr>
            <p:spPr bwMode="auto">
              <a:xfrm>
                <a:off x="628" y="153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Text Box 110"/>
              <p:cNvSpPr txBox="1">
                <a:spLocks noChangeArrowheads="1"/>
              </p:cNvSpPr>
              <p:nvPr/>
            </p:nvSpPr>
            <p:spPr bwMode="auto">
              <a:xfrm>
                <a:off x="398" y="1187"/>
                <a:ext cx="384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0" i="0" u="none" strike="noStrike" kern="1200" cap="none" spc="0" normalizeH="0" baseline="0" noProof="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Q</a:t>
                </a:r>
              </a:p>
            </p:txBody>
          </p:sp>
          <p:sp>
            <p:nvSpPr>
              <p:cNvPr id="60" name="Rectangle 111"/>
              <p:cNvSpPr>
                <a:spLocks noChangeArrowheads="1"/>
              </p:cNvSpPr>
              <p:nvPr/>
            </p:nvSpPr>
            <p:spPr bwMode="auto">
              <a:xfrm>
                <a:off x="1525" y="1243"/>
                <a:ext cx="290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0" i="0" u="none" strike="noStrike" kern="1200" cap="none" spc="0" normalizeH="0" baseline="0" noProof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Q</a:t>
                </a:r>
              </a:p>
            </p:txBody>
          </p:sp>
          <p:sp>
            <p:nvSpPr>
              <p:cNvPr id="61" name="Line 112"/>
              <p:cNvSpPr>
                <a:spLocks noChangeShapeType="1"/>
              </p:cNvSpPr>
              <p:nvPr/>
            </p:nvSpPr>
            <p:spPr bwMode="auto">
              <a:xfrm>
                <a:off x="1593" y="1279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Rectangle 113"/>
              <p:cNvSpPr>
                <a:spLocks noChangeArrowheads="1"/>
              </p:cNvSpPr>
              <p:nvPr/>
            </p:nvSpPr>
            <p:spPr bwMode="auto">
              <a:xfrm>
                <a:off x="277" y="2779"/>
                <a:ext cx="241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0" i="0" u="none" strike="noStrike" kern="1200" cap="none" spc="0" normalizeH="0" baseline="0" noProof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</a:p>
            </p:txBody>
          </p:sp>
          <p:sp>
            <p:nvSpPr>
              <p:cNvPr id="63" name="Rectangle 114"/>
              <p:cNvSpPr>
                <a:spLocks noChangeArrowheads="1"/>
              </p:cNvSpPr>
              <p:nvPr/>
            </p:nvSpPr>
            <p:spPr bwMode="auto">
              <a:xfrm>
                <a:off x="1669" y="2763"/>
                <a:ext cx="255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0" i="0" u="none" strike="noStrike" kern="1200" cap="none" spc="0" normalizeH="0" baseline="0" noProof="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R</a:t>
                </a:r>
              </a:p>
            </p:txBody>
          </p:sp>
          <p:sp>
            <p:nvSpPr>
              <p:cNvPr id="64" name="Line 115"/>
              <p:cNvSpPr>
                <a:spLocks noChangeShapeType="1"/>
              </p:cNvSpPr>
              <p:nvPr/>
            </p:nvSpPr>
            <p:spPr bwMode="auto">
              <a:xfrm>
                <a:off x="805" y="2763"/>
                <a:ext cx="5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5" name="Oval 116"/>
              <p:cNvSpPr>
                <a:spLocks noChangeArrowheads="1"/>
              </p:cNvSpPr>
              <p:nvPr/>
            </p:nvSpPr>
            <p:spPr bwMode="auto">
              <a:xfrm>
                <a:off x="1065" y="2735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6" name="Oval 117"/>
              <p:cNvSpPr>
                <a:spLocks noChangeArrowheads="1"/>
              </p:cNvSpPr>
              <p:nvPr/>
            </p:nvSpPr>
            <p:spPr bwMode="auto">
              <a:xfrm>
                <a:off x="633" y="2311"/>
                <a:ext cx="48" cy="4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Line 118"/>
              <p:cNvSpPr>
                <a:spLocks noChangeShapeType="1"/>
              </p:cNvSpPr>
              <p:nvPr/>
            </p:nvSpPr>
            <p:spPr bwMode="auto">
              <a:xfrm>
                <a:off x="661" y="1995"/>
                <a:ext cx="0" cy="30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8" name="Rectangle 119"/>
              <p:cNvSpPr>
                <a:spLocks noChangeArrowheads="1"/>
              </p:cNvSpPr>
              <p:nvPr/>
            </p:nvSpPr>
            <p:spPr bwMode="auto">
              <a:xfrm>
                <a:off x="421" y="2379"/>
                <a:ext cx="480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9" name="Oval 120"/>
              <p:cNvSpPr>
                <a:spLocks noChangeArrowheads="1"/>
              </p:cNvSpPr>
              <p:nvPr/>
            </p:nvSpPr>
            <p:spPr bwMode="auto">
              <a:xfrm>
                <a:off x="1497" y="2311"/>
                <a:ext cx="48" cy="4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0" name="Line 121"/>
              <p:cNvSpPr>
                <a:spLocks noChangeShapeType="1"/>
              </p:cNvSpPr>
              <p:nvPr/>
            </p:nvSpPr>
            <p:spPr bwMode="auto">
              <a:xfrm>
                <a:off x="1525" y="1995"/>
                <a:ext cx="0" cy="30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" name="Rectangle 122"/>
              <p:cNvSpPr>
                <a:spLocks noChangeArrowheads="1"/>
              </p:cNvSpPr>
              <p:nvPr/>
            </p:nvSpPr>
            <p:spPr bwMode="auto">
              <a:xfrm>
                <a:off x="1285" y="2379"/>
                <a:ext cx="480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Line 123"/>
              <p:cNvSpPr>
                <a:spLocks noChangeShapeType="1"/>
              </p:cNvSpPr>
              <p:nvPr/>
            </p:nvSpPr>
            <p:spPr bwMode="auto">
              <a:xfrm>
                <a:off x="805" y="2667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Line 124"/>
              <p:cNvSpPr>
                <a:spLocks noChangeShapeType="1"/>
              </p:cNvSpPr>
              <p:nvPr/>
            </p:nvSpPr>
            <p:spPr bwMode="auto">
              <a:xfrm>
                <a:off x="1381" y="2667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Line 125"/>
              <p:cNvSpPr>
                <a:spLocks noChangeShapeType="1"/>
              </p:cNvSpPr>
              <p:nvPr/>
            </p:nvSpPr>
            <p:spPr bwMode="auto">
              <a:xfrm>
                <a:off x="1093" y="2763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Rectangle 126"/>
              <p:cNvSpPr>
                <a:spLocks noChangeArrowheads="1"/>
              </p:cNvSpPr>
              <p:nvPr/>
            </p:nvSpPr>
            <p:spPr bwMode="auto">
              <a:xfrm>
                <a:off x="945" y="2875"/>
                <a:ext cx="393" cy="3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0" i="0" u="none" strike="noStrike" kern="1200" cap="none" spc="0" normalizeH="0" baseline="0" noProof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CP</a:t>
                </a:r>
              </a:p>
            </p:txBody>
          </p:sp>
        </p:grpSp>
        <p:sp>
          <p:nvSpPr>
            <p:cNvPr id="39" name="Text Box 127"/>
            <p:cNvSpPr txBox="1">
              <a:spLocks noChangeArrowheads="1"/>
            </p:cNvSpPr>
            <p:nvPr/>
          </p:nvSpPr>
          <p:spPr bwMode="auto">
            <a:xfrm>
              <a:off x="424" y="1684"/>
              <a:ext cx="228" cy="231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&amp;</a:t>
              </a:r>
            </a:p>
          </p:txBody>
        </p:sp>
        <p:sp>
          <p:nvSpPr>
            <p:cNvPr id="40" name="Text Box 128"/>
            <p:cNvSpPr txBox="1">
              <a:spLocks noChangeArrowheads="1"/>
            </p:cNvSpPr>
            <p:nvPr/>
          </p:nvSpPr>
          <p:spPr bwMode="auto">
            <a:xfrm>
              <a:off x="1293" y="1695"/>
              <a:ext cx="228" cy="231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&amp;</a:t>
              </a:r>
            </a:p>
          </p:txBody>
        </p:sp>
        <p:sp>
          <p:nvSpPr>
            <p:cNvPr id="41" name="Text Box 129"/>
            <p:cNvSpPr txBox="1">
              <a:spLocks noChangeArrowheads="1"/>
            </p:cNvSpPr>
            <p:nvPr/>
          </p:nvSpPr>
          <p:spPr bwMode="auto">
            <a:xfrm>
              <a:off x="413" y="2380"/>
              <a:ext cx="228" cy="231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&amp;</a:t>
              </a:r>
            </a:p>
          </p:txBody>
        </p:sp>
        <p:sp>
          <p:nvSpPr>
            <p:cNvPr id="42" name="Text Box 130"/>
            <p:cNvSpPr txBox="1">
              <a:spLocks noChangeArrowheads="1"/>
            </p:cNvSpPr>
            <p:nvPr/>
          </p:nvSpPr>
          <p:spPr bwMode="auto">
            <a:xfrm>
              <a:off x="1282" y="2369"/>
              <a:ext cx="228" cy="231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&amp;</a:t>
              </a: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5B291C-51FB-4C18-A138-CCB3C24CD792}" type="slidenum">
              <a:rPr lang="en-US" altLang="zh-CN" smtClean="0"/>
              <a:t>45</a:t>
            </a:fld>
            <a:endParaRPr lang="en-US" altLang="zh-CN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28650" y="1269682"/>
            <a:ext cx="2665056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、波形分析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2</a:t>
            </a:r>
          </a:p>
        </p:txBody>
      </p:sp>
      <p:grpSp>
        <p:nvGrpSpPr>
          <p:cNvPr id="6" name="Group 46"/>
          <p:cNvGrpSpPr/>
          <p:nvPr/>
        </p:nvGrpSpPr>
        <p:grpSpPr bwMode="auto">
          <a:xfrm>
            <a:off x="4926013" y="3115945"/>
            <a:ext cx="2863850" cy="2640013"/>
            <a:chOff x="2075" y="1564"/>
            <a:chExt cx="1804" cy="1663"/>
          </a:xfrm>
        </p:grpSpPr>
        <p:sp>
          <p:nvSpPr>
            <p:cNvPr id="7" name="Line 15"/>
            <p:cNvSpPr>
              <a:spLocks noChangeShapeType="1"/>
            </p:cNvSpPr>
            <p:nvPr/>
          </p:nvSpPr>
          <p:spPr bwMode="auto">
            <a:xfrm>
              <a:off x="2075" y="1564"/>
              <a:ext cx="0" cy="16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Line 16"/>
            <p:cNvSpPr>
              <a:spLocks noChangeShapeType="1"/>
            </p:cNvSpPr>
            <p:nvPr/>
          </p:nvSpPr>
          <p:spPr bwMode="auto">
            <a:xfrm>
              <a:off x="2662" y="1575"/>
              <a:ext cx="0" cy="16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Line 17"/>
            <p:cNvSpPr>
              <a:spLocks noChangeShapeType="1"/>
            </p:cNvSpPr>
            <p:nvPr/>
          </p:nvSpPr>
          <p:spPr bwMode="auto">
            <a:xfrm>
              <a:off x="3314" y="1575"/>
              <a:ext cx="0" cy="16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Line 18"/>
            <p:cNvSpPr>
              <a:spLocks noChangeShapeType="1"/>
            </p:cNvSpPr>
            <p:nvPr/>
          </p:nvSpPr>
          <p:spPr bwMode="auto">
            <a:xfrm>
              <a:off x="3879" y="1564"/>
              <a:ext cx="0" cy="16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Line 19"/>
            <p:cNvSpPr>
              <a:spLocks noChangeShapeType="1"/>
            </p:cNvSpPr>
            <p:nvPr/>
          </p:nvSpPr>
          <p:spPr bwMode="auto">
            <a:xfrm>
              <a:off x="2347" y="1673"/>
              <a:ext cx="0" cy="15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Line 20"/>
            <p:cNvSpPr>
              <a:spLocks noChangeShapeType="1"/>
            </p:cNvSpPr>
            <p:nvPr/>
          </p:nvSpPr>
          <p:spPr bwMode="auto">
            <a:xfrm>
              <a:off x="3576" y="1663"/>
              <a:ext cx="0" cy="15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3" name="Group 87"/>
          <p:cNvGrpSpPr/>
          <p:nvPr/>
        </p:nvGrpSpPr>
        <p:grpSpPr bwMode="auto">
          <a:xfrm>
            <a:off x="3667125" y="2685733"/>
            <a:ext cx="4848225" cy="1779587"/>
            <a:chOff x="2310" y="1327"/>
            <a:chExt cx="3054" cy="1121"/>
          </a:xfrm>
        </p:grpSpPr>
        <p:sp>
          <p:nvSpPr>
            <p:cNvPr id="14" name="Freeform 8"/>
            <p:cNvSpPr/>
            <p:nvPr/>
          </p:nvSpPr>
          <p:spPr bwMode="auto">
            <a:xfrm>
              <a:off x="2679" y="1327"/>
              <a:ext cx="2685" cy="271"/>
            </a:xfrm>
            <a:custGeom>
              <a:avLst/>
              <a:gdLst>
                <a:gd name="T0" fmla="*/ 0 w 2685"/>
                <a:gd name="T1" fmla="*/ 271 h 271"/>
                <a:gd name="T2" fmla="*/ 424 w 2685"/>
                <a:gd name="T3" fmla="*/ 271 h 271"/>
                <a:gd name="T4" fmla="*/ 424 w 2685"/>
                <a:gd name="T5" fmla="*/ 0 h 271"/>
                <a:gd name="T6" fmla="*/ 1022 w 2685"/>
                <a:gd name="T7" fmla="*/ 0 h 271"/>
                <a:gd name="T8" fmla="*/ 1022 w 2685"/>
                <a:gd name="T9" fmla="*/ 271 h 271"/>
                <a:gd name="T10" fmla="*/ 1663 w 2685"/>
                <a:gd name="T11" fmla="*/ 271 h 271"/>
                <a:gd name="T12" fmla="*/ 1663 w 2685"/>
                <a:gd name="T13" fmla="*/ 0 h 271"/>
                <a:gd name="T14" fmla="*/ 2228 w 2685"/>
                <a:gd name="T15" fmla="*/ 0 h 271"/>
                <a:gd name="T16" fmla="*/ 2228 w 2685"/>
                <a:gd name="T17" fmla="*/ 271 h 271"/>
                <a:gd name="T18" fmla="*/ 2685 w 2685"/>
                <a:gd name="T19" fmla="*/ 271 h 2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5" h="271">
                  <a:moveTo>
                    <a:pt x="0" y="271"/>
                  </a:moveTo>
                  <a:lnTo>
                    <a:pt x="424" y="271"/>
                  </a:lnTo>
                  <a:lnTo>
                    <a:pt x="424" y="0"/>
                  </a:lnTo>
                  <a:lnTo>
                    <a:pt x="1022" y="0"/>
                  </a:lnTo>
                  <a:lnTo>
                    <a:pt x="1022" y="271"/>
                  </a:lnTo>
                  <a:lnTo>
                    <a:pt x="1663" y="271"/>
                  </a:lnTo>
                  <a:lnTo>
                    <a:pt x="1663" y="0"/>
                  </a:lnTo>
                  <a:lnTo>
                    <a:pt x="2228" y="0"/>
                  </a:lnTo>
                  <a:lnTo>
                    <a:pt x="2228" y="271"/>
                  </a:lnTo>
                  <a:lnTo>
                    <a:pt x="2685" y="271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2310" y="1392"/>
              <a:ext cx="511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i="0" u="none" strike="noStrike" kern="1200" cap="none" spc="0" normalizeH="0" baseline="0" noProof="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CP</a:t>
              </a:r>
            </a:p>
          </p:txBody>
        </p:sp>
        <p:sp>
          <p:nvSpPr>
            <p:cNvPr id="16" name="Text Box 11"/>
            <p:cNvSpPr txBox="1">
              <a:spLocks noChangeArrowheads="1"/>
            </p:cNvSpPr>
            <p:nvPr/>
          </p:nvSpPr>
          <p:spPr bwMode="auto">
            <a:xfrm>
              <a:off x="2450" y="1783"/>
              <a:ext cx="370" cy="327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i="0" u="none" strike="noStrike" kern="1200" cap="none" spc="0" normalizeH="0" baseline="0" noProof="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2461" y="2121"/>
              <a:ext cx="370" cy="327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i="0" u="none" strike="noStrike" kern="1200" cap="none" spc="0" normalizeH="0" baseline="0" noProof="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</a:p>
          </p:txBody>
        </p:sp>
        <p:sp>
          <p:nvSpPr>
            <p:cNvPr id="18" name="Freeform 21"/>
            <p:cNvSpPr/>
            <p:nvPr/>
          </p:nvSpPr>
          <p:spPr bwMode="auto">
            <a:xfrm>
              <a:off x="2691" y="1708"/>
              <a:ext cx="2652" cy="271"/>
            </a:xfrm>
            <a:custGeom>
              <a:avLst/>
              <a:gdLst>
                <a:gd name="T0" fmla="*/ 0 w 2652"/>
                <a:gd name="T1" fmla="*/ 271 h 271"/>
                <a:gd name="T2" fmla="*/ 206 w 2652"/>
                <a:gd name="T3" fmla="*/ 271 h 271"/>
                <a:gd name="T4" fmla="*/ 206 w 2652"/>
                <a:gd name="T5" fmla="*/ 0 h 271"/>
                <a:gd name="T6" fmla="*/ 1304 w 2652"/>
                <a:gd name="T7" fmla="*/ 0 h 271"/>
                <a:gd name="T8" fmla="*/ 1304 w 2652"/>
                <a:gd name="T9" fmla="*/ 271 h 271"/>
                <a:gd name="T10" fmla="*/ 2652 w 2652"/>
                <a:gd name="T11" fmla="*/ 271 h 2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52" h="271">
                  <a:moveTo>
                    <a:pt x="0" y="271"/>
                  </a:moveTo>
                  <a:lnTo>
                    <a:pt x="206" y="271"/>
                  </a:lnTo>
                  <a:lnTo>
                    <a:pt x="206" y="0"/>
                  </a:lnTo>
                  <a:lnTo>
                    <a:pt x="1304" y="0"/>
                  </a:lnTo>
                  <a:lnTo>
                    <a:pt x="1304" y="271"/>
                  </a:lnTo>
                  <a:lnTo>
                    <a:pt x="2652" y="271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Freeform 22"/>
            <p:cNvSpPr/>
            <p:nvPr/>
          </p:nvSpPr>
          <p:spPr bwMode="auto">
            <a:xfrm>
              <a:off x="2680" y="2099"/>
              <a:ext cx="2641" cy="272"/>
            </a:xfrm>
            <a:custGeom>
              <a:avLst/>
              <a:gdLst>
                <a:gd name="T0" fmla="*/ 0 w 2641"/>
                <a:gd name="T1" fmla="*/ 272 h 272"/>
                <a:gd name="T2" fmla="*/ 695 w 2641"/>
                <a:gd name="T3" fmla="*/ 272 h 272"/>
                <a:gd name="T4" fmla="*/ 695 w 2641"/>
                <a:gd name="T5" fmla="*/ 0 h 272"/>
                <a:gd name="T6" fmla="*/ 1924 w 2641"/>
                <a:gd name="T7" fmla="*/ 0 h 272"/>
                <a:gd name="T8" fmla="*/ 1924 w 2641"/>
                <a:gd name="T9" fmla="*/ 272 h 272"/>
                <a:gd name="T10" fmla="*/ 2641 w 2641"/>
                <a:gd name="T11" fmla="*/ 272 h 2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41" h="272">
                  <a:moveTo>
                    <a:pt x="0" y="272"/>
                  </a:moveTo>
                  <a:lnTo>
                    <a:pt x="695" y="272"/>
                  </a:lnTo>
                  <a:lnTo>
                    <a:pt x="695" y="0"/>
                  </a:lnTo>
                  <a:lnTo>
                    <a:pt x="1924" y="0"/>
                  </a:lnTo>
                  <a:lnTo>
                    <a:pt x="1924" y="272"/>
                  </a:lnTo>
                  <a:lnTo>
                    <a:pt x="2641" y="272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Group 33"/>
          <p:cNvGrpSpPr/>
          <p:nvPr/>
        </p:nvGrpSpPr>
        <p:grpSpPr bwMode="auto">
          <a:xfrm>
            <a:off x="3476625" y="4566920"/>
            <a:ext cx="1468438" cy="519113"/>
            <a:chOff x="1162" y="2478"/>
            <a:chExt cx="925" cy="327"/>
          </a:xfrm>
        </p:grpSpPr>
        <p:sp>
          <p:nvSpPr>
            <p:cNvPr id="21" name="Text Box 27"/>
            <p:cNvSpPr txBox="1">
              <a:spLocks noChangeArrowheads="1"/>
            </p:cNvSpPr>
            <p:nvPr/>
          </p:nvSpPr>
          <p:spPr bwMode="auto">
            <a:xfrm>
              <a:off x="1162" y="2478"/>
              <a:ext cx="653" cy="327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i="0" u="none" strike="noStrike" kern="1200" cap="none" spc="0" normalizeH="0" baseline="0" noProof="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Q</a:t>
              </a:r>
              <a:r>
                <a:rPr kumimoji="1" lang="en-US" altLang="zh-CN" sz="2800" i="0" u="none" strike="noStrike" kern="1200" cap="none" spc="0" normalizeH="0" baseline="30000" noProof="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n+1</a:t>
              </a:r>
            </a:p>
          </p:txBody>
        </p:sp>
        <p:sp>
          <p:nvSpPr>
            <p:cNvPr id="22" name="Line 32"/>
            <p:cNvSpPr>
              <a:spLocks noChangeShapeType="1"/>
            </p:cNvSpPr>
            <p:nvPr/>
          </p:nvSpPr>
          <p:spPr bwMode="auto">
            <a:xfrm>
              <a:off x="1674" y="2728"/>
              <a:ext cx="4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Group 35"/>
          <p:cNvGrpSpPr/>
          <p:nvPr/>
        </p:nvGrpSpPr>
        <p:grpSpPr bwMode="auto">
          <a:xfrm>
            <a:off x="3530600" y="5136833"/>
            <a:ext cx="1414463" cy="622300"/>
            <a:chOff x="1196" y="2837"/>
            <a:chExt cx="891" cy="392"/>
          </a:xfrm>
        </p:grpSpPr>
        <p:grpSp>
          <p:nvGrpSpPr>
            <p:cNvPr id="24" name="Group 30"/>
            <p:cNvGrpSpPr/>
            <p:nvPr/>
          </p:nvGrpSpPr>
          <p:grpSpPr bwMode="auto">
            <a:xfrm>
              <a:off x="1196" y="2902"/>
              <a:ext cx="653" cy="327"/>
              <a:chOff x="1107" y="3456"/>
              <a:chExt cx="653" cy="327"/>
            </a:xfrm>
          </p:grpSpPr>
          <p:sp>
            <p:nvSpPr>
              <p:cNvPr id="26" name="Text Box 28"/>
              <p:cNvSpPr txBox="1">
                <a:spLocks noChangeArrowheads="1"/>
              </p:cNvSpPr>
              <p:nvPr/>
            </p:nvSpPr>
            <p:spPr bwMode="auto">
              <a:xfrm>
                <a:off x="1107" y="3456"/>
                <a:ext cx="653" cy="327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i="0" u="none" strike="noStrike" kern="1200" cap="none" spc="0" normalizeH="0" baseline="0" noProof="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Q</a:t>
                </a:r>
                <a:r>
                  <a:rPr kumimoji="1" lang="en-US" altLang="zh-CN" sz="2800" i="0" u="none" strike="noStrike" kern="1200" cap="none" spc="0" normalizeH="0" baseline="30000" noProof="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n+1</a:t>
                </a:r>
              </a:p>
            </p:txBody>
          </p:sp>
          <p:sp>
            <p:nvSpPr>
              <p:cNvPr id="27" name="Line 29"/>
              <p:cNvSpPr>
                <a:spLocks noChangeShapeType="1"/>
              </p:cNvSpPr>
              <p:nvPr/>
            </p:nvSpPr>
            <p:spPr bwMode="auto">
              <a:xfrm>
                <a:off x="1163" y="3499"/>
                <a:ext cx="14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5" name="Line 34"/>
            <p:cNvSpPr>
              <a:spLocks noChangeShapeType="1"/>
            </p:cNvSpPr>
            <p:nvPr/>
          </p:nvSpPr>
          <p:spPr bwMode="auto">
            <a:xfrm>
              <a:off x="1685" y="2837"/>
              <a:ext cx="40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8" name="Line 36"/>
          <p:cNvSpPr>
            <a:spLocks noChangeShapeType="1"/>
          </p:cNvSpPr>
          <p:nvPr/>
        </p:nvSpPr>
        <p:spPr bwMode="auto">
          <a:xfrm>
            <a:off x="4927600" y="4963795"/>
            <a:ext cx="4302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solidFill>
                  <a:schemeClr val="tx1"/>
                </a:solidFill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Line 37"/>
          <p:cNvSpPr>
            <a:spLocks noChangeShapeType="1"/>
          </p:cNvSpPr>
          <p:nvPr/>
        </p:nvSpPr>
        <p:spPr bwMode="auto">
          <a:xfrm>
            <a:off x="4927600" y="5136833"/>
            <a:ext cx="4302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solidFill>
                  <a:schemeClr val="tx1"/>
                </a:solidFill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Freeform 38"/>
          <p:cNvSpPr/>
          <p:nvPr/>
        </p:nvSpPr>
        <p:spPr bwMode="auto">
          <a:xfrm>
            <a:off x="5357813" y="4531995"/>
            <a:ext cx="501650" cy="431800"/>
          </a:xfrm>
          <a:custGeom>
            <a:avLst/>
            <a:gdLst>
              <a:gd name="T0" fmla="*/ 0 w 316"/>
              <a:gd name="T1" fmla="*/ 2147483647 h 272"/>
              <a:gd name="T2" fmla="*/ 0 w 316"/>
              <a:gd name="T3" fmla="*/ 0 h 272"/>
              <a:gd name="T4" fmla="*/ 2147483647 w 316"/>
              <a:gd name="T5" fmla="*/ 0 h 27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16" h="272">
                <a:moveTo>
                  <a:pt x="0" y="272"/>
                </a:moveTo>
                <a:lnTo>
                  <a:pt x="0" y="0"/>
                </a:lnTo>
                <a:lnTo>
                  <a:pt x="316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solidFill>
                  <a:schemeClr val="tx1"/>
                </a:solidFill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Line 40"/>
          <p:cNvSpPr>
            <a:spLocks noChangeShapeType="1"/>
          </p:cNvSpPr>
          <p:nvPr/>
        </p:nvSpPr>
        <p:spPr bwMode="auto">
          <a:xfrm>
            <a:off x="5357813" y="5136833"/>
            <a:ext cx="501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solidFill>
                  <a:schemeClr val="tx1"/>
                </a:solidFill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Rectangle 41"/>
          <p:cNvSpPr>
            <a:spLocks noChangeArrowheads="1"/>
          </p:cNvSpPr>
          <p:nvPr/>
        </p:nvSpPr>
        <p:spPr bwMode="auto">
          <a:xfrm>
            <a:off x="5859463" y="4531995"/>
            <a:ext cx="1035050" cy="431800"/>
          </a:xfrm>
          <a:prstGeom prst="rect">
            <a:avLst/>
          </a:prstGeom>
          <a:solidFill>
            <a:srgbClr val="FF9900">
              <a:alpha val="50195"/>
            </a:srgbClr>
          </a:solidFill>
          <a:ln w="38100">
            <a:noFill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solidFill>
                  <a:schemeClr val="tx1"/>
                </a:solidFill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Rectangle 42"/>
          <p:cNvSpPr>
            <a:spLocks noChangeArrowheads="1"/>
          </p:cNvSpPr>
          <p:nvPr/>
        </p:nvSpPr>
        <p:spPr bwMode="auto">
          <a:xfrm>
            <a:off x="5859463" y="5152708"/>
            <a:ext cx="1035050" cy="431800"/>
          </a:xfrm>
          <a:prstGeom prst="rect">
            <a:avLst/>
          </a:prstGeom>
          <a:solidFill>
            <a:srgbClr val="FF9900">
              <a:alpha val="50195"/>
            </a:srgbClr>
          </a:solidFill>
          <a:ln w="38100">
            <a:noFill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solidFill>
                  <a:schemeClr val="tx1"/>
                </a:solidFill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Text Box 43"/>
          <p:cNvSpPr txBox="1">
            <a:spLocks noChangeArrowheads="1"/>
          </p:cNvSpPr>
          <p:nvPr/>
        </p:nvSpPr>
        <p:spPr bwMode="auto">
          <a:xfrm>
            <a:off x="6048375" y="4565333"/>
            <a:ext cx="587375" cy="946150"/>
          </a:xfrm>
          <a:prstGeom prst="rect">
            <a:avLst/>
          </a:prstGeom>
          <a:noFill/>
          <a:ln w="38100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 dirty="0"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不定</a:t>
            </a:r>
          </a:p>
        </p:txBody>
      </p:sp>
      <p:sp>
        <p:nvSpPr>
          <p:cNvPr id="35" name="Line 44"/>
          <p:cNvSpPr>
            <a:spLocks noChangeShapeType="1"/>
          </p:cNvSpPr>
          <p:nvPr/>
        </p:nvSpPr>
        <p:spPr bwMode="auto">
          <a:xfrm>
            <a:off x="6894513" y="4531995"/>
            <a:ext cx="15700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solidFill>
                  <a:schemeClr val="tx1"/>
                </a:solidFill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Freeform 45"/>
          <p:cNvSpPr/>
          <p:nvPr/>
        </p:nvSpPr>
        <p:spPr bwMode="auto">
          <a:xfrm>
            <a:off x="6894513" y="5136833"/>
            <a:ext cx="1570037" cy="430212"/>
          </a:xfrm>
          <a:custGeom>
            <a:avLst/>
            <a:gdLst>
              <a:gd name="T0" fmla="*/ 0 w 989"/>
              <a:gd name="T1" fmla="*/ 0 h 271"/>
              <a:gd name="T2" fmla="*/ 0 w 989"/>
              <a:gd name="T3" fmla="*/ 2147483647 h 271"/>
              <a:gd name="T4" fmla="*/ 2147483647 w 989"/>
              <a:gd name="T5" fmla="*/ 2147483647 h 27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89" h="271">
                <a:moveTo>
                  <a:pt x="0" y="0"/>
                </a:moveTo>
                <a:lnTo>
                  <a:pt x="0" y="271"/>
                </a:lnTo>
                <a:lnTo>
                  <a:pt x="989" y="271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solidFill>
                  <a:schemeClr val="tx1"/>
                </a:solidFill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7" name="Group 88"/>
          <p:cNvGrpSpPr/>
          <p:nvPr/>
        </p:nvGrpSpPr>
        <p:grpSpPr bwMode="auto">
          <a:xfrm>
            <a:off x="476250" y="2414270"/>
            <a:ext cx="2614613" cy="3254376"/>
            <a:chOff x="277" y="1155"/>
            <a:chExt cx="1647" cy="2050"/>
          </a:xfrm>
        </p:grpSpPr>
        <p:grpSp>
          <p:nvGrpSpPr>
            <p:cNvPr id="38" name="Group 89"/>
            <p:cNvGrpSpPr/>
            <p:nvPr/>
          </p:nvGrpSpPr>
          <p:grpSpPr bwMode="auto">
            <a:xfrm>
              <a:off x="277" y="1155"/>
              <a:ext cx="1647" cy="2050"/>
              <a:chOff x="277" y="1155"/>
              <a:chExt cx="1647" cy="2050"/>
            </a:xfrm>
          </p:grpSpPr>
          <p:sp>
            <p:nvSpPr>
              <p:cNvPr id="43" name="Line 90"/>
              <p:cNvSpPr>
                <a:spLocks noChangeShapeType="1"/>
              </p:cNvSpPr>
              <p:nvPr/>
            </p:nvSpPr>
            <p:spPr bwMode="auto">
              <a:xfrm>
                <a:off x="517" y="2667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Rectangle 91"/>
              <p:cNvSpPr>
                <a:spLocks noChangeArrowheads="1"/>
              </p:cNvSpPr>
              <p:nvPr/>
            </p:nvSpPr>
            <p:spPr bwMode="auto">
              <a:xfrm>
                <a:off x="1285" y="1707"/>
                <a:ext cx="480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45" name="Group 92"/>
              <p:cNvGrpSpPr/>
              <p:nvPr/>
            </p:nvGrpSpPr>
            <p:grpSpPr bwMode="auto">
              <a:xfrm>
                <a:off x="1497" y="1419"/>
                <a:ext cx="47" cy="288"/>
                <a:chOff x="586" y="1296"/>
                <a:chExt cx="48" cy="288"/>
              </a:xfrm>
            </p:grpSpPr>
            <p:sp>
              <p:nvSpPr>
                <p:cNvPr id="78" name="Oval 93"/>
                <p:cNvSpPr>
                  <a:spLocks noChangeArrowheads="1"/>
                </p:cNvSpPr>
                <p:nvPr/>
              </p:nvSpPr>
              <p:spPr bwMode="auto">
                <a:xfrm>
                  <a:off x="586" y="1536"/>
                  <a:ext cx="48" cy="4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0" i="0" u="none" strike="noStrike" kern="1200" cap="none" spc="0" normalizeH="0" baseline="0" noProof="0">
                    <a:ln>
                      <a:solidFill>
                        <a:schemeClr val="tx1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9" name="Line 94"/>
                <p:cNvSpPr>
                  <a:spLocks noChangeShapeType="1"/>
                </p:cNvSpPr>
                <p:nvPr/>
              </p:nvSpPr>
              <p:spPr bwMode="auto">
                <a:xfrm>
                  <a:off x="614" y="129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0" i="0" u="none" strike="noStrike" kern="1200" cap="none" spc="0" normalizeH="0" baseline="0" noProof="0">
                    <a:ln>
                      <a:solidFill>
                        <a:schemeClr val="tx1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46" name="Line 95"/>
              <p:cNvSpPr>
                <a:spLocks noChangeShapeType="1"/>
              </p:cNvSpPr>
              <p:nvPr/>
            </p:nvSpPr>
            <p:spPr bwMode="auto">
              <a:xfrm>
                <a:off x="1669" y="2667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" name="Line 96"/>
              <p:cNvSpPr>
                <a:spLocks noChangeShapeType="1"/>
              </p:cNvSpPr>
              <p:nvPr/>
            </p:nvSpPr>
            <p:spPr bwMode="auto">
              <a:xfrm>
                <a:off x="1237" y="1563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Line 97"/>
              <p:cNvSpPr>
                <a:spLocks noChangeShapeType="1"/>
              </p:cNvSpPr>
              <p:nvPr/>
            </p:nvSpPr>
            <p:spPr bwMode="auto">
              <a:xfrm>
                <a:off x="949" y="1563"/>
                <a:ext cx="192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Line 98"/>
              <p:cNvSpPr>
                <a:spLocks noChangeShapeType="1"/>
              </p:cNvSpPr>
              <p:nvPr/>
            </p:nvSpPr>
            <p:spPr bwMode="auto">
              <a:xfrm flipH="1">
                <a:off x="1045" y="1563"/>
                <a:ext cx="192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Line 99"/>
              <p:cNvSpPr>
                <a:spLocks noChangeShapeType="1"/>
              </p:cNvSpPr>
              <p:nvPr/>
            </p:nvSpPr>
            <p:spPr bwMode="auto">
              <a:xfrm>
                <a:off x="1141" y="2139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1" name="Line 100"/>
              <p:cNvSpPr>
                <a:spLocks noChangeShapeType="1"/>
              </p:cNvSpPr>
              <p:nvPr/>
            </p:nvSpPr>
            <p:spPr bwMode="auto">
              <a:xfrm>
                <a:off x="805" y="2139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2" name="Line 101"/>
              <p:cNvSpPr>
                <a:spLocks noChangeShapeType="1"/>
              </p:cNvSpPr>
              <p:nvPr/>
            </p:nvSpPr>
            <p:spPr bwMode="auto">
              <a:xfrm>
                <a:off x="1381" y="1995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Line 102"/>
              <p:cNvSpPr>
                <a:spLocks noChangeShapeType="1"/>
              </p:cNvSpPr>
              <p:nvPr/>
            </p:nvSpPr>
            <p:spPr bwMode="auto">
              <a:xfrm>
                <a:off x="805" y="1995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Oval 103"/>
              <p:cNvSpPr>
                <a:spLocks noChangeArrowheads="1"/>
              </p:cNvSpPr>
              <p:nvPr/>
            </p:nvSpPr>
            <p:spPr bwMode="auto">
              <a:xfrm>
                <a:off x="1497" y="153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Rectangle 104"/>
              <p:cNvSpPr>
                <a:spLocks noChangeArrowheads="1"/>
              </p:cNvSpPr>
              <p:nvPr/>
            </p:nvSpPr>
            <p:spPr bwMode="auto">
              <a:xfrm>
                <a:off x="421" y="1707"/>
                <a:ext cx="480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56" name="Group 105"/>
              <p:cNvGrpSpPr/>
              <p:nvPr/>
            </p:nvGrpSpPr>
            <p:grpSpPr bwMode="auto">
              <a:xfrm>
                <a:off x="623" y="1419"/>
                <a:ext cx="48" cy="288"/>
                <a:chOff x="586" y="1296"/>
                <a:chExt cx="48" cy="288"/>
              </a:xfrm>
            </p:grpSpPr>
            <p:sp>
              <p:nvSpPr>
                <p:cNvPr id="76" name="Oval 106"/>
                <p:cNvSpPr>
                  <a:spLocks noChangeArrowheads="1"/>
                </p:cNvSpPr>
                <p:nvPr/>
              </p:nvSpPr>
              <p:spPr bwMode="auto">
                <a:xfrm>
                  <a:off x="586" y="1536"/>
                  <a:ext cx="48" cy="4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0" i="0" u="none" strike="noStrike" kern="1200" cap="none" spc="0" normalizeH="0" baseline="0" noProof="0">
                    <a:ln>
                      <a:solidFill>
                        <a:schemeClr val="tx1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" name="Line 107"/>
                <p:cNvSpPr>
                  <a:spLocks noChangeShapeType="1"/>
                </p:cNvSpPr>
                <p:nvPr/>
              </p:nvSpPr>
              <p:spPr bwMode="auto">
                <a:xfrm>
                  <a:off x="614" y="1296"/>
                  <a:ext cx="0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0" i="0" u="none" strike="noStrike" kern="1200" cap="none" spc="0" normalizeH="0" baseline="0" noProof="0">
                    <a:ln>
                      <a:solidFill>
                        <a:schemeClr val="tx1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57" name="Line 108"/>
              <p:cNvSpPr>
                <a:spLocks noChangeShapeType="1"/>
              </p:cNvSpPr>
              <p:nvPr/>
            </p:nvSpPr>
            <p:spPr bwMode="auto">
              <a:xfrm>
                <a:off x="661" y="1563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Oval 109"/>
              <p:cNvSpPr>
                <a:spLocks noChangeArrowheads="1"/>
              </p:cNvSpPr>
              <p:nvPr/>
            </p:nvSpPr>
            <p:spPr bwMode="auto">
              <a:xfrm>
                <a:off x="628" y="153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Text Box 110"/>
              <p:cNvSpPr txBox="1">
                <a:spLocks noChangeArrowheads="1"/>
              </p:cNvSpPr>
              <p:nvPr/>
            </p:nvSpPr>
            <p:spPr bwMode="auto">
              <a:xfrm>
                <a:off x="389" y="1155"/>
                <a:ext cx="384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0" i="0" u="none" strike="noStrike" kern="1200" cap="none" spc="0" normalizeH="0" baseline="0" noProof="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Q</a:t>
                </a:r>
              </a:p>
            </p:txBody>
          </p:sp>
          <p:sp>
            <p:nvSpPr>
              <p:cNvPr id="60" name="Rectangle 111"/>
              <p:cNvSpPr>
                <a:spLocks noChangeArrowheads="1"/>
              </p:cNvSpPr>
              <p:nvPr/>
            </p:nvSpPr>
            <p:spPr bwMode="auto">
              <a:xfrm>
                <a:off x="1525" y="1243"/>
                <a:ext cx="290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0" i="0" u="none" strike="noStrike" kern="1200" cap="none" spc="0" normalizeH="0" baseline="0" noProof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Q</a:t>
                </a:r>
              </a:p>
            </p:txBody>
          </p:sp>
          <p:sp>
            <p:nvSpPr>
              <p:cNvPr id="61" name="Line 112"/>
              <p:cNvSpPr>
                <a:spLocks noChangeShapeType="1"/>
              </p:cNvSpPr>
              <p:nvPr/>
            </p:nvSpPr>
            <p:spPr bwMode="auto">
              <a:xfrm>
                <a:off x="1593" y="1279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Rectangle 113"/>
              <p:cNvSpPr>
                <a:spLocks noChangeArrowheads="1"/>
              </p:cNvSpPr>
              <p:nvPr/>
            </p:nvSpPr>
            <p:spPr bwMode="auto">
              <a:xfrm>
                <a:off x="277" y="2779"/>
                <a:ext cx="241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0" i="0" u="none" strike="noStrike" kern="1200" cap="none" spc="0" normalizeH="0" baseline="0" noProof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S</a:t>
                </a:r>
              </a:p>
            </p:txBody>
          </p:sp>
          <p:sp>
            <p:nvSpPr>
              <p:cNvPr id="63" name="Rectangle 114"/>
              <p:cNvSpPr>
                <a:spLocks noChangeArrowheads="1"/>
              </p:cNvSpPr>
              <p:nvPr/>
            </p:nvSpPr>
            <p:spPr bwMode="auto">
              <a:xfrm>
                <a:off x="1669" y="2763"/>
                <a:ext cx="255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0" i="0" u="none" strike="noStrike" kern="1200" cap="none" spc="0" normalizeH="0" baseline="0" noProof="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R</a:t>
                </a:r>
              </a:p>
            </p:txBody>
          </p:sp>
          <p:sp>
            <p:nvSpPr>
              <p:cNvPr id="64" name="Line 115"/>
              <p:cNvSpPr>
                <a:spLocks noChangeShapeType="1"/>
              </p:cNvSpPr>
              <p:nvPr/>
            </p:nvSpPr>
            <p:spPr bwMode="auto">
              <a:xfrm>
                <a:off x="805" y="2763"/>
                <a:ext cx="5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5" name="Oval 116"/>
              <p:cNvSpPr>
                <a:spLocks noChangeArrowheads="1"/>
              </p:cNvSpPr>
              <p:nvPr/>
            </p:nvSpPr>
            <p:spPr bwMode="auto">
              <a:xfrm>
                <a:off x="1065" y="2735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6" name="Oval 117"/>
              <p:cNvSpPr>
                <a:spLocks noChangeArrowheads="1"/>
              </p:cNvSpPr>
              <p:nvPr/>
            </p:nvSpPr>
            <p:spPr bwMode="auto">
              <a:xfrm>
                <a:off x="633" y="2311"/>
                <a:ext cx="48" cy="4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Line 118"/>
              <p:cNvSpPr>
                <a:spLocks noChangeShapeType="1"/>
              </p:cNvSpPr>
              <p:nvPr/>
            </p:nvSpPr>
            <p:spPr bwMode="auto">
              <a:xfrm>
                <a:off x="661" y="1995"/>
                <a:ext cx="0" cy="30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8" name="Rectangle 119"/>
              <p:cNvSpPr>
                <a:spLocks noChangeArrowheads="1"/>
              </p:cNvSpPr>
              <p:nvPr/>
            </p:nvSpPr>
            <p:spPr bwMode="auto">
              <a:xfrm>
                <a:off x="421" y="2379"/>
                <a:ext cx="480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9" name="Oval 120"/>
              <p:cNvSpPr>
                <a:spLocks noChangeArrowheads="1"/>
              </p:cNvSpPr>
              <p:nvPr/>
            </p:nvSpPr>
            <p:spPr bwMode="auto">
              <a:xfrm>
                <a:off x="1497" y="2311"/>
                <a:ext cx="48" cy="4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0" name="Line 121"/>
              <p:cNvSpPr>
                <a:spLocks noChangeShapeType="1"/>
              </p:cNvSpPr>
              <p:nvPr/>
            </p:nvSpPr>
            <p:spPr bwMode="auto">
              <a:xfrm>
                <a:off x="1525" y="1995"/>
                <a:ext cx="0" cy="30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" name="Rectangle 122"/>
              <p:cNvSpPr>
                <a:spLocks noChangeArrowheads="1"/>
              </p:cNvSpPr>
              <p:nvPr/>
            </p:nvSpPr>
            <p:spPr bwMode="auto">
              <a:xfrm>
                <a:off x="1285" y="2379"/>
                <a:ext cx="480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Line 123"/>
              <p:cNvSpPr>
                <a:spLocks noChangeShapeType="1"/>
              </p:cNvSpPr>
              <p:nvPr/>
            </p:nvSpPr>
            <p:spPr bwMode="auto">
              <a:xfrm>
                <a:off x="805" y="2667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Line 124"/>
              <p:cNvSpPr>
                <a:spLocks noChangeShapeType="1"/>
              </p:cNvSpPr>
              <p:nvPr/>
            </p:nvSpPr>
            <p:spPr bwMode="auto">
              <a:xfrm>
                <a:off x="1381" y="2667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Line 125"/>
              <p:cNvSpPr>
                <a:spLocks noChangeShapeType="1"/>
              </p:cNvSpPr>
              <p:nvPr/>
            </p:nvSpPr>
            <p:spPr bwMode="auto">
              <a:xfrm>
                <a:off x="1093" y="2763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Rectangle 126"/>
              <p:cNvSpPr>
                <a:spLocks noChangeArrowheads="1"/>
              </p:cNvSpPr>
              <p:nvPr/>
            </p:nvSpPr>
            <p:spPr bwMode="auto">
              <a:xfrm>
                <a:off x="945" y="2875"/>
                <a:ext cx="393" cy="3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0" i="0" u="none" strike="noStrike" kern="1200" cap="none" spc="0" normalizeH="0" baseline="0" noProof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CP</a:t>
                </a:r>
              </a:p>
            </p:txBody>
          </p:sp>
        </p:grpSp>
        <p:sp>
          <p:nvSpPr>
            <p:cNvPr id="39" name="Text Box 127"/>
            <p:cNvSpPr txBox="1">
              <a:spLocks noChangeArrowheads="1"/>
            </p:cNvSpPr>
            <p:nvPr/>
          </p:nvSpPr>
          <p:spPr bwMode="auto">
            <a:xfrm>
              <a:off x="424" y="1684"/>
              <a:ext cx="228" cy="231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&amp;</a:t>
              </a:r>
            </a:p>
          </p:txBody>
        </p:sp>
        <p:sp>
          <p:nvSpPr>
            <p:cNvPr id="40" name="Text Box 128"/>
            <p:cNvSpPr txBox="1">
              <a:spLocks noChangeArrowheads="1"/>
            </p:cNvSpPr>
            <p:nvPr/>
          </p:nvSpPr>
          <p:spPr bwMode="auto">
            <a:xfrm>
              <a:off x="1293" y="1695"/>
              <a:ext cx="228" cy="231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&amp;</a:t>
              </a:r>
            </a:p>
          </p:txBody>
        </p:sp>
        <p:sp>
          <p:nvSpPr>
            <p:cNvPr id="41" name="Text Box 129"/>
            <p:cNvSpPr txBox="1">
              <a:spLocks noChangeArrowheads="1"/>
            </p:cNvSpPr>
            <p:nvPr/>
          </p:nvSpPr>
          <p:spPr bwMode="auto">
            <a:xfrm>
              <a:off x="413" y="2380"/>
              <a:ext cx="228" cy="231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&amp;</a:t>
              </a:r>
            </a:p>
          </p:txBody>
        </p:sp>
        <p:sp>
          <p:nvSpPr>
            <p:cNvPr id="42" name="Text Box 130"/>
            <p:cNvSpPr txBox="1">
              <a:spLocks noChangeArrowheads="1"/>
            </p:cNvSpPr>
            <p:nvPr/>
          </p:nvSpPr>
          <p:spPr bwMode="auto">
            <a:xfrm>
              <a:off x="1282" y="2369"/>
              <a:ext cx="228" cy="231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&amp;</a:t>
              </a: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5B291C-51FB-4C18-A138-CCB3C24CD792}" type="slidenum">
              <a:rPr lang="en-US" altLang="zh-CN" smtClean="0"/>
              <a:t>46</a:t>
            </a:fld>
            <a:endParaRPr lang="en-US" altLang="zh-CN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87338" y="1042035"/>
            <a:ext cx="8499475" cy="1159933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1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solidFill>
                    <a:schemeClr val="tx1"/>
                  </a:solidFill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solidFill>
                    <a:schemeClr val="tx1"/>
                  </a:solidFill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主从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solidFill>
                    <a:schemeClr val="tx1"/>
                  </a:solidFill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J—K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solidFill>
                    <a:schemeClr val="tx1"/>
                  </a:solidFill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触发器在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solidFill>
                    <a:schemeClr val="tx1"/>
                  </a:solidFill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CP=1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solidFill>
                    <a:schemeClr val="tx1"/>
                  </a:solidFill>
                </a:ln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期间，主触发器只变化（翻转）一次，这种现象称为一次变化现象。</a:t>
            </a:r>
          </a:p>
        </p:txBody>
      </p:sp>
      <p:grpSp>
        <p:nvGrpSpPr>
          <p:cNvPr id="6" name="Group 4"/>
          <p:cNvGrpSpPr/>
          <p:nvPr/>
        </p:nvGrpSpPr>
        <p:grpSpPr bwMode="auto">
          <a:xfrm>
            <a:off x="2420938" y="3067685"/>
            <a:ext cx="3998912" cy="2709863"/>
            <a:chOff x="1525" y="1750"/>
            <a:chExt cx="2519" cy="1707"/>
          </a:xfrm>
        </p:grpSpPr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1525" y="1761"/>
              <a:ext cx="0" cy="1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2034" y="1761"/>
              <a:ext cx="0" cy="1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2587" y="1772"/>
              <a:ext cx="0" cy="1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3061" y="1750"/>
              <a:ext cx="0" cy="1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3592" y="1761"/>
              <a:ext cx="0" cy="1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4044" y="1772"/>
              <a:ext cx="0" cy="1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1661" y="1761"/>
              <a:ext cx="0" cy="1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1875" y="1785"/>
              <a:ext cx="0" cy="1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3838" y="1785"/>
              <a:ext cx="0" cy="1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" name="Group 16"/>
          <p:cNvGrpSpPr/>
          <p:nvPr/>
        </p:nvGrpSpPr>
        <p:grpSpPr bwMode="auto">
          <a:xfrm>
            <a:off x="1182688" y="2673985"/>
            <a:ext cx="5881687" cy="2008188"/>
            <a:chOff x="745" y="1502"/>
            <a:chExt cx="3705" cy="1265"/>
          </a:xfrm>
        </p:grpSpPr>
        <p:grpSp>
          <p:nvGrpSpPr>
            <p:cNvPr id="17" name="Group 17"/>
            <p:cNvGrpSpPr/>
            <p:nvPr/>
          </p:nvGrpSpPr>
          <p:grpSpPr bwMode="auto">
            <a:xfrm>
              <a:off x="745" y="1502"/>
              <a:ext cx="3705" cy="847"/>
              <a:chOff x="745" y="1502"/>
              <a:chExt cx="3705" cy="847"/>
            </a:xfrm>
          </p:grpSpPr>
          <p:sp>
            <p:nvSpPr>
              <p:cNvPr id="21" name="Freeform 18"/>
              <p:cNvSpPr/>
              <p:nvPr/>
            </p:nvSpPr>
            <p:spPr bwMode="auto">
              <a:xfrm>
                <a:off x="1129" y="1502"/>
                <a:ext cx="3321" cy="271"/>
              </a:xfrm>
              <a:custGeom>
                <a:avLst/>
                <a:gdLst>
                  <a:gd name="T0" fmla="*/ 0 w 3321"/>
                  <a:gd name="T1" fmla="*/ 271 h 271"/>
                  <a:gd name="T2" fmla="*/ 407 w 3321"/>
                  <a:gd name="T3" fmla="*/ 271 h 271"/>
                  <a:gd name="T4" fmla="*/ 407 w 3321"/>
                  <a:gd name="T5" fmla="*/ 0 h 271"/>
                  <a:gd name="T6" fmla="*/ 915 w 3321"/>
                  <a:gd name="T7" fmla="*/ 0 h 271"/>
                  <a:gd name="T8" fmla="*/ 915 w 3321"/>
                  <a:gd name="T9" fmla="*/ 271 h 271"/>
                  <a:gd name="T10" fmla="*/ 1457 w 3321"/>
                  <a:gd name="T11" fmla="*/ 271 h 271"/>
                  <a:gd name="T12" fmla="*/ 1457 w 3321"/>
                  <a:gd name="T13" fmla="*/ 0 h 271"/>
                  <a:gd name="T14" fmla="*/ 1932 w 3321"/>
                  <a:gd name="T15" fmla="*/ 0 h 271"/>
                  <a:gd name="T16" fmla="*/ 1932 w 3321"/>
                  <a:gd name="T17" fmla="*/ 271 h 271"/>
                  <a:gd name="T18" fmla="*/ 2463 w 3321"/>
                  <a:gd name="T19" fmla="*/ 271 h 271"/>
                  <a:gd name="T20" fmla="*/ 2463 w 3321"/>
                  <a:gd name="T21" fmla="*/ 0 h 271"/>
                  <a:gd name="T22" fmla="*/ 2914 w 3321"/>
                  <a:gd name="T23" fmla="*/ 0 h 271"/>
                  <a:gd name="T24" fmla="*/ 2914 w 3321"/>
                  <a:gd name="T25" fmla="*/ 271 h 271"/>
                  <a:gd name="T26" fmla="*/ 3321 w 3321"/>
                  <a:gd name="T27" fmla="*/ 271 h 27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321" h="271">
                    <a:moveTo>
                      <a:pt x="0" y="271"/>
                    </a:moveTo>
                    <a:lnTo>
                      <a:pt x="407" y="271"/>
                    </a:lnTo>
                    <a:lnTo>
                      <a:pt x="407" y="0"/>
                    </a:lnTo>
                    <a:lnTo>
                      <a:pt x="915" y="0"/>
                    </a:lnTo>
                    <a:lnTo>
                      <a:pt x="915" y="271"/>
                    </a:lnTo>
                    <a:lnTo>
                      <a:pt x="1457" y="271"/>
                    </a:lnTo>
                    <a:lnTo>
                      <a:pt x="1457" y="0"/>
                    </a:lnTo>
                    <a:lnTo>
                      <a:pt x="1932" y="0"/>
                    </a:lnTo>
                    <a:lnTo>
                      <a:pt x="1932" y="271"/>
                    </a:lnTo>
                    <a:lnTo>
                      <a:pt x="2463" y="271"/>
                    </a:lnTo>
                    <a:lnTo>
                      <a:pt x="2463" y="0"/>
                    </a:lnTo>
                    <a:lnTo>
                      <a:pt x="2914" y="0"/>
                    </a:lnTo>
                    <a:lnTo>
                      <a:pt x="2914" y="271"/>
                    </a:lnTo>
                    <a:lnTo>
                      <a:pt x="3321" y="271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" name="Freeform 19"/>
              <p:cNvSpPr/>
              <p:nvPr/>
            </p:nvSpPr>
            <p:spPr bwMode="auto">
              <a:xfrm>
                <a:off x="1129" y="1909"/>
                <a:ext cx="3310" cy="271"/>
              </a:xfrm>
              <a:custGeom>
                <a:avLst/>
                <a:gdLst>
                  <a:gd name="T0" fmla="*/ 0 w 3310"/>
                  <a:gd name="T1" fmla="*/ 271 h 271"/>
                  <a:gd name="T2" fmla="*/ 531 w 3310"/>
                  <a:gd name="T3" fmla="*/ 271 h 271"/>
                  <a:gd name="T4" fmla="*/ 531 w 3310"/>
                  <a:gd name="T5" fmla="*/ 0 h 271"/>
                  <a:gd name="T6" fmla="*/ 746 w 3310"/>
                  <a:gd name="T7" fmla="*/ 0 h 271"/>
                  <a:gd name="T8" fmla="*/ 746 w 3310"/>
                  <a:gd name="T9" fmla="*/ 271 h 271"/>
                  <a:gd name="T10" fmla="*/ 1209 w 3310"/>
                  <a:gd name="T11" fmla="*/ 271 h 271"/>
                  <a:gd name="T12" fmla="*/ 1209 w 3310"/>
                  <a:gd name="T13" fmla="*/ 0 h 271"/>
                  <a:gd name="T14" fmla="*/ 3050 w 3310"/>
                  <a:gd name="T15" fmla="*/ 0 h 271"/>
                  <a:gd name="T16" fmla="*/ 3050 w 3310"/>
                  <a:gd name="T17" fmla="*/ 271 h 271"/>
                  <a:gd name="T18" fmla="*/ 3310 w 3310"/>
                  <a:gd name="T19" fmla="*/ 271 h 2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310" h="271">
                    <a:moveTo>
                      <a:pt x="0" y="271"/>
                    </a:moveTo>
                    <a:lnTo>
                      <a:pt x="531" y="271"/>
                    </a:lnTo>
                    <a:lnTo>
                      <a:pt x="531" y="0"/>
                    </a:lnTo>
                    <a:lnTo>
                      <a:pt x="746" y="0"/>
                    </a:lnTo>
                    <a:lnTo>
                      <a:pt x="746" y="271"/>
                    </a:lnTo>
                    <a:lnTo>
                      <a:pt x="1209" y="271"/>
                    </a:lnTo>
                    <a:lnTo>
                      <a:pt x="1209" y="0"/>
                    </a:lnTo>
                    <a:lnTo>
                      <a:pt x="3050" y="0"/>
                    </a:lnTo>
                    <a:lnTo>
                      <a:pt x="3050" y="271"/>
                    </a:lnTo>
                    <a:lnTo>
                      <a:pt x="3310" y="271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Text Box 20"/>
              <p:cNvSpPr txBox="1">
                <a:spLocks noChangeArrowheads="1"/>
              </p:cNvSpPr>
              <p:nvPr/>
            </p:nvSpPr>
            <p:spPr bwMode="auto">
              <a:xfrm>
                <a:off x="745" y="1605"/>
                <a:ext cx="463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0" i="0" u="none" strike="noStrike" kern="1200" cap="none" spc="0" normalizeH="0" baseline="0" noProof="0" dirty="0">
                    <a:ln>
                      <a:solidFill>
                        <a:schemeClr val="tx1"/>
                      </a:solidFill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CP</a:t>
                </a:r>
              </a:p>
            </p:txBody>
          </p:sp>
          <p:sp>
            <p:nvSpPr>
              <p:cNvPr id="24" name="Text Box 21"/>
              <p:cNvSpPr txBox="1">
                <a:spLocks noChangeArrowheads="1"/>
              </p:cNvSpPr>
              <p:nvPr/>
            </p:nvSpPr>
            <p:spPr bwMode="auto">
              <a:xfrm>
                <a:off x="881" y="2022"/>
                <a:ext cx="271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0" i="0" u="none" strike="noStrike" kern="1200" cap="none" spc="0" normalizeH="0" baseline="0" noProof="0" dirty="0">
                    <a:ln>
                      <a:solidFill>
                        <a:schemeClr val="tx1"/>
                      </a:solidFill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J</a:t>
                </a:r>
              </a:p>
            </p:txBody>
          </p:sp>
        </p:grpSp>
        <p:grpSp>
          <p:nvGrpSpPr>
            <p:cNvPr id="18" name="Group 22"/>
            <p:cNvGrpSpPr/>
            <p:nvPr/>
          </p:nvGrpSpPr>
          <p:grpSpPr bwMode="auto">
            <a:xfrm>
              <a:off x="870" y="2337"/>
              <a:ext cx="3575" cy="430"/>
              <a:chOff x="870" y="2337"/>
              <a:chExt cx="3575" cy="430"/>
            </a:xfrm>
          </p:grpSpPr>
          <p:sp>
            <p:nvSpPr>
              <p:cNvPr id="19" name="Text Box 23"/>
              <p:cNvSpPr txBox="1">
                <a:spLocks noChangeArrowheads="1"/>
              </p:cNvSpPr>
              <p:nvPr/>
            </p:nvSpPr>
            <p:spPr bwMode="auto">
              <a:xfrm>
                <a:off x="870" y="2440"/>
                <a:ext cx="271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0" i="0" u="none" strike="noStrike" kern="1200" cap="none" spc="0" normalizeH="0" baseline="0" noProof="0">
                    <a:ln>
                      <a:solidFill>
                        <a:schemeClr val="tx1"/>
                      </a:solidFill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K</a:t>
                </a:r>
              </a:p>
            </p:txBody>
          </p:sp>
          <p:sp>
            <p:nvSpPr>
              <p:cNvPr id="20" name="Freeform 24"/>
              <p:cNvSpPr/>
              <p:nvPr/>
            </p:nvSpPr>
            <p:spPr bwMode="auto">
              <a:xfrm>
                <a:off x="1152" y="2337"/>
                <a:ext cx="3293" cy="271"/>
              </a:xfrm>
              <a:custGeom>
                <a:avLst/>
                <a:gdLst>
                  <a:gd name="T0" fmla="*/ 0 w 3293"/>
                  <a:gd name="T1" fmla="*/ 271 h 271"/>
                  <a:gd name="T2" fmla="*/ 2391 w 3293"/>
                  <a:gd name="T3" fmla="*/ 271 h 271"/>
                  <a:gd name="T4" fmla="*/ 2391 w 3293"/>
                  <a:gd name="T5" fmla="*/ 0 h 271"/>
                  <a:gd name="T6" fmla="*/ 2684 w 3293"/>
                  <a:gd name="T7" fmla="*/ 0 h 271"/>
                  <a:gd name="T8" fmla="*/ 2684 w 3293"/>
                  <a:gd name="T9" fmla="*/ 271 h 271"/>
                  <a:gd name="T10" fmla="*/ 3293 w 3293"/>
                  <a:gd name="T11" fmla="*/ 271 h 27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93" h="271">
                    <a:moveTo>
                      <a:pt x="0" y="271"/>
                    </a:moveTo>
                    <a:lnTo>
                      <a:pt x="2391" y="271"/>
                    </a:lnTo>
                    <a:lnTo>
                      <a:pt x="2391" y="0"/>
                    </a:lnTo>
                    <a:lnTo>
                      <a:pt x="2684" y="0"/>
                    </a:lnTo>
                    <a:lnTo>
                      <a:pt x="2684" y="271"/>
                    </a:lnTo>
                    <a:lnTo>
                      <a:pt x="3293" y="271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6" name="Freeform 26"/>
          <p:cNvSpPr/>
          <p:nvPr/>
        </p:nvSpPr>
        <p:spPr bwMode="auto">
          <a:xfrm>
            <a:off x="2635250" y="4664710"/>
            <a:ext cx="3090863" cy="430213"/>
          </a:xfrm>
          <a:custGeom>
            <a:avLst/>
            <a:gdLst>
              <a:gd name="T0" fmla="*/ 0 w 2078"/>
              <a:gd name="T1" fmla="*/ 2147483647 h 271"/>
              <a:gd name="T2" fmla="*/ 0 w 2078"/>
              <a:gd name="T3" fmla="*/ 0 h 271"/>
              <a:gd name="T4" fmla="*/ 2147483647 w 2078"/>
              <a:gd name="T5" fmla="*/ 0 h 27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78" h="271">
                <a:moveTo>
                  <a:pt x="0" y="271"/>
                </a:moveTo>
                <a:lnTo>
                  <a:pt x="0" y="0"/>
                </a:lnTo>
                <a:lnTo>
                  <a:pt x="2078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Freeform 27"/>
          <p:cNvSpPr/>
          <p:nvPr/>
        </p:nvSpPr>
        <p:spPr bwMode="auto">
          <a:xfrm>
            <a:off x="5710238" y="4664710"/>
            <a:ext cx="1336675" cy="430213"/>
          </a:xfrm>
          <a:custGeom>
            <a:avLst/>
            <a:gdLst>
              <a:gd name="T0" fmla="*/ 0 w 701"/>
              <a:gd name="T1" fmla="*/ 0 h 271"/>
              <a:gd name="T2" fmla="*/ 0 w 701"/>
              <a:gd name="T3" fmla="*/ 2147483647 h 271"/>
              <a:gd name="T4" fmla="*/ 2147483647 w 701"/>
              <a:gd name="T5" fmla="*/ 2147483647 h 27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01" h="271">
                <a:moveTo>
                  <a:pt x="0" y="0"/>
                </a:moveTo>
                <a:lnTo>
                  <a:pt x="0" y="271"/>
                </a:lnTo>
                <a:lnTo>
                  <a:pt x="701" y="271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Line 28"/>
          <p:cNvSpPr>
            <a:spLocks noChangeShapeType="1"/>
          </p:cNvSpPr>
          <p:nvPr/>
        </p:nvSpPr>
        <p:spPr bwMode="auto">
          <a:xfrm flipV="1">
            <a:off x="1792288" y="5091748"/>
            <a:ext cx="836612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9" name="Group 29"/>
          <p:cNvGrpSpPr/>
          <p:nvPr/>
        </p:nvGrpSpPr>
        <p:grpSpPr bwMode="auto">
          <a:xfrm>
            <a:off x="950913" y="5267960"/>
            <a:ext cx="6037262" cy="611188"/>
            <a:chOff x="599" y="3136"/>
            <a:chExt cx="3803" cy="385"/>
          </a:xfrm>
        </p:grpSpPr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599" y="3194"/>
              <a:ext cx="666" cy="327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solidFill>
                      <a:schemeClr val="tx1"/>
                    </a:solidFill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Q</a:t>
              </a:r>
              <a:r>
                <a:rPr kumimoji="1" lang="en-US" altLang="zh-CN" sz="2800" b="0" i="0" u="none" strike="noStrike" kern="1200" cap="none" spc="0" normalizeH="0" baseline="30000" noProof="0" dirty="0">
                  <a:ln>
                    <a:solidFill>
                      <a:schemeClr val="tx1"/>
                    </a:solidFill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n+1</a:t>
              </a:r>
              <a:endParaRPr kumimoji="1" lang="en-US" altLang="zh-CN" sz="2800" b="0" i="0" u="none" strike="noStrike" kern="1200" cap="none" spc="0" normalizeH="0" baseline="30000" noProof="0" dirty="0">
                <a:ln>
                  <a:solidFill>
                    <a:schemeClr val="tx1"/>
                  </a:solidFill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2030" y="3136"/>
              <a:ext cx="2012" cy="271"/>
            </a:xfrm>
            <a:custGeom>
              <a:avLst/>
              <a:gdLst>
                <a:gd name="T0" fmla="*/ 0 w 2078"/>
                <a:gd name="T1" fmla="*/ 271 h 271"/>
                <a:gd name="T2" fmla="*/ 0 w 2078"/>
                <a:gd name="T3" fmla="*/ 0 h 271"/>
                <a:gd name="T4" fmla="*/ 1768 w 2078"/>
                <a:gd name="T5" fmla="*/ 0 h 27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78" h="271">
                  <a:moveTo>
                    <a:pt x="0" y="271"/>
                  </a:moveTo>
                  <a:lnTo>
                    <a:pt x="0" y="0"/>
                  </a:lnTo>
                  <a:lnTo>
                    <a:pt x="2078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 flipH="1">
              <a:off x="1130" y="3391"/>
              <a:ext cx="89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4043" y="3141"/>
              <a:ext cx="359" cy="261"/>
            </a:xfrm>
            <a:custGeom>
              <a:avLst/>
              <a:gdLst>
                <a:gd name="T0" fmla="*/ 0 w 359"/>
                <a:gd name="T1" fmla="*/ 0 h 195"/>
                <a:gd name="T2" fmla="*/ 0 w 359"/>
                <a:gd name="T3" fmla="*/ 837 h 195"/>
                <a:gd name="T4" fmla="*/ 359 w 359"/>
                <a:gd name="T5" fmla="*/ 837 h 1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9" h="195">
                  <a:moveTo>
                    <a:pt x="0" y="0"/>
                  </a:moveTo>
                  <a:lnTo>
                    <a:pt x="0" y="195"/>
                  </a:lnTo>
                  <a:lnTo>
                    <a:pt x="359" y="195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52501" y="4604385"/>
            <a:ext cx="845819" cy="519113"/>
            <a:chOff x="952500" y="4604385"/>
            <a:chExt cx="1057275" cy="519113"/>
          </a:xfrm>
        </p:grpSpPr>
        <p:sp>
          <p:nvSpPr>
            <p:cNvPr id="25" name="Text Box 25"/>
            <p:cNvSpPr txBox="1">
              <a:spLocks noChangeArrowheads="1"/>
            </p:cNvSpPr>
            <p:nvPr/>
          </p:nvSpPr>
          <p:spPr bwMode="auto">
            <a:xfrm>
              <a:off x="952500" y="4604385"/>
              <a:ext cx="1057275" cy="519113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solidFill>
                      <a:schemeClr val="tx1"/>
                    </a:solidFill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Q</a:t>
              </a:r>
              <a:r>
                <a:rPr kumimoji="1" lang="en-US" altLang="zh-CN" sz="2800" b="0" i="0" u="none" strike="noStrike" kern="1200" cap="none" spc="0" normalizeH="0" baseline="30000" noProof="0" dirty="0">
                  <a:ln>
                    <a:solidFill>
                      <a:schemeClr val="tx1"/>
                    </a:solidFill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n+1</a:t>
              </a:r>
              <a:endParaRPr kumimoji="1" lang="en-US" altLang="zh-CN" sz="2800" b="0" i="0" u="none" strike="noStrike" kern="1200" cap="none" spc="0" normalizeH="0" baseline="30000" noProof="0" dirty="0">
                <a:ln>
                  <a:solidFill>
                    <a:schemeClr val="tx1"/>
                  </a:solidFill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 bwMode="auto">
            <a:xfrm>
              <a:off x="1082040" y="4663440"/>
              <a:ext cx="198120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 txBox="1"/>
          <p:nvPr/>
        </p:nvSpPr>
        <p:spPr>
          <a:xfrm>
            <a:off x="222737" y="6478561"/>
            <a:ext cx="902677" cy="33840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15B291C-51FB-4C18-A138-CCB3C24CD792}" type="slidenum"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47</a:t>
            </a:fld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594360" y="304800"/>
            <a:ext cx="527304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、描述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CP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脉冲宽度的参数</a:t>
            </a:r>
          </a:p>
        </p:txBody>
      </p:sp>
      <p:grpSp>
        <p:nvGrpSpPr>
          <p:cNvPr id="5" name="Group 16"/>
          <p:cNvGrpSpPr/>
          <p:nvPr/>
        </p:nvGrpSpPr>
        <p:grpSpPr bwMode="auto">
          <a:xfrm>
            <a:off x="1038075" y="1487488"/>
            <a:ext cx="4735512" cy="1695450"/>
            <a:chOff x="1151" y="937"/>
            <a:chExt cx="2983" cy="1068"/>
          </a:xfrm>
        </p:grpSpPr>
        <p:sp>
          <p:nvSpPr>
            <p:cNvPr id="6" name="Freeform 10"/>
            <p:cNvSpPr/>
            <p:nvPr/>
          </p:nvSpPr>
          <p:spPr bwMode="auto">
            <a:xfrm>
              <a:off x="1514" y="937"/>
              <a:ext cx="2586" cy="282"/>
            </a:xfrm>
            <a:custGeom>
              <a:avLst/>
              <a:gdLst>
                <a:gd name="T0" fmla="*/ 0 w 2586"/>
                <a:gd name="T1" fmla="*/ 282 h 282"/>
                <a:gd name="T2" fmla="*/ 429 w 2586"/>
                <a:gd name="T3" fmla="*/ 282 h 282"/>
                <a:gd name="T4" fmla="*/ 429 w 2586"/>
                <a:gd name="T5" fmla="*/ 0 h 282"/>
                <a:gd name="T6" fmla="*/ 971 w 2586"/>
                <a:gd name="T7" fmla="*/ 0 h 282"/>
                <a:gd name="T8" fmla="*/ 971 w 2586"/>
                <a:gd name="T9" fmla="*/ 282 h 282"/>
                <a:gd name="T10" fmla="*/ 1502 w 2586"/>
                <a:gd name="T11" fmla="*/ 282 h 282"/>
                <a:gd name="T12" fmla="*/ 1502 w 2586"/>
                <a:gd name="T13" fmla="*/ 0 h 282"/>
                <a:gd name="T14" fmla="*/ 1999 w 2586"/>
                <a:gd name="T15" fmla="*/ 0 h 282"/>
                <a:gd name="T16" fmla="*/ 2100 w 2586"/>
                <a:gd name="T17" fmla="*/ 0 h 282"/>
                <a:gd name="T18" fmla="*/ 2100 w 2586"/>
                <a:gd name="T19" fmla="*/ 282 h 282"/>
                <a:gd name="T20" fmla="*/ 2586 w 2586"/>
                <a:gd name="T21" fmla="*/ 282 h 28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86" h="282">
                  <a:moveTo>
                    <a:pt x="0" y="282"/>
                  </a:moveTo>
                  <a:lnTo>
                    <a:pt x="429" y="282"/>
                  </a:lnTo>
                  <a:lnTo>
                    <a:pt x="429" y="0"/>
                  </a:lnTo>
                  <a:lnTo>
                    <a:pt x="971" y="0"/>
                  </a:lnTo>
                  <a:lnTo>
                    <a:pt x="971" y="282"/>
                  </a:lnTo>
                  <a:lnTo>
                    <a:pt x="1502" y="282"/>
                  </a:lnTo>
                  <a:lnTo>
                    <a:pt x="1502" y="0"/>
                  </a:lnTo>
                  <a:lnTo>
                    <a:pt x="1999" y="0"/>
                  </a:lnTo>
                  <a:lnTo>
                    <a:pt x="2100" y="0"/>
                  </a:lnTo>
                  <a:lnTo>
                    <a:pt x="2100" y="282"/>
                  </a:lnTo>
                  <a:lnTo>
                    <a:pt x="2586" y="282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Freeform 11"/>
            <p:cNvSpPr/>
            <p:nvPr/>
          </p:nvSpPr>
          <p:spPr bwMode="auto">
            <a:xfrm>
              <a:off x="1514" y="1543"/>
              <a:ext cx="2620" cy="282"/>
            </a:xfrm>
            <a:custGeom>
              <a:avLst/>
              <a:gdLst>
                <a:gd name="T0" fmla="*/ 0 w 2620"/>
                <a:gd name="T1" fmla="*/ 282 h 282"/>
                <a:gd name="T2" fmla="*/ 203 w 2620"/>
                <a:gd name="T3" fmla="*/ 282 h 282"/>
                <a:gd name="T4" fmla="*/ 203 w 2620"/>
                <a:gd name="T5" fmla="*/ 0 h 282"/>
                <a:gd name="T6" fmla="*/ 643 w 2620"/>
                <a:gd name="T7" fmla="*/ 0 h 282"/>
                <a:gd name="T8" fmla="*/ 643 w 2620"/>
                <a:gd name="T9" fmla="*/ 282 h 282"/>
                <a:gd name="T10" fmla="*/ 1231 w 2620"/>
                <a:gd name="T11" fmla="*/ 282 h 282"/>
                <a:gd name="T12" fmla="*/ 1231 w 2620"/>
                <a:gd name="T13" fmla="*/ 0 h 282"/>
                <a:gd name="T14" fmla="*/ 1761 w 2620"/>
                <a:gd name="T15" fmla="*/ 0 h 282"/>
                <a:gd name="T16" fmla="*/ 1761 w 2620"/>
                <a:gd name="T17" fmla="*/ 282 h 282"/>
                <a:gd name="T18" fmla="*/ 2620 w 2620"/>
                <a:gd name="T19" fmla="*/ 282 h 2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0" h="282">
                  <a:moveTo>
                    <a:pt x="0" y="282"/>
                  </a:moveTo>
                  <a:lnTo>
                    <a:pt x="203" y="282"/>
                  </a:lnTo>
                  <a:lnTo>
                    <a:pt x="203" y="0"/>
                  </a:lnTo>
                  <a:lnTo>
                    <a:pt x="643" y="0"/>
                  </a:lnTo>
                  <a:lnTo>
                    <a:pt x="643" y="282"/>
                  </a:lnTo>
                  <a:lnTo>
                    <a:pt x="1231" y="282"/>
                  </a:lnTo>
                  <a:lnTo>
                    <a:pt x="1231" y="0"/>
                  </a:lnTo>
                  <a:lnTo>
                    <a:pt x="1761" y="0"/>
                  </a:lnTo>
                  <a:lnTo>
                    <a:pt x="1761" y="282"/>
                  </a:lnTo>
                  <a:lnTo>
                    <a:pt x="2620" y="282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Text Box 12"/>
            <p:cNvSpPr txBox="1">
              <a:spLocks noChangeArrowheads="1"/>
            </p:cNvSpPr>
            <p:nvPr/>
          </p:nvSpPr>
          <p:spPr bwMode="auto">
            <a:xfrm>
              <a:off x="1151" y="1038"/>
              <a:ext cx="475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CP</a:t>
              </a:r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1230" y="1678"/>
              <a:ext cx="475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D</a:t>
              </a:r>
            </a:p>
          </p:txBody>
        </p:sp>
      </p:grpSp>
      <p:grpSp>
        <p:nvGrpSpPr>
          <p:cNvPr id="10" name="Group 20"/>
          <p:cNvGrpSpPr/>
          <p:nvPr/>
        </p:nvGrpSpPr>
        <p:grpSpPr bwMode="auto">
          <a:xfrm>
            <a:off x="2912914" y="777876"/>
            <a:ext cx="2219325" cy="965200"/>
            <a:chOff x="2332" y="490"/>
            <a:chExt cx="1398" cy="608"/>
          </a:xfrm>
        </p:grpSpPr>
        <p:sp>
          <p:nvSpPr>
            <p:cNvPr id="11" name="Line 15"/>
            <p:cNvSpPr>
              <a:spLocks noChangeShapeType="1"/>
            </p:cNvSpPr>
            <p:nvPr/>
          </p:nvSpPr>
          <p:spPr bwMode="auto">
            <a:xfrm>
              <a:off x="3027" y="1098"/>
              <a:ext cx="54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sm" len="med"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>
              <a:off x="2485" y="1096"/>
              <a:ext cx="54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sm" len="med"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Text Box 18"/>
            <p:cNvSpPr txBox="1">
              <a:spLocks noChangeArrowheads="1"/>
            </p:cNvSpPr>
            <p:nvPr/>
          </p:nvSpPr>
          <p:spPr bwMode="auto">
            <a:xfrm>
              <a:off x="2984" y="518"/>
              <a:ext cx="746" cy="365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err="1"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</a:t>
              </a:r>
              <a:r>
                <a:rPr kumimoji="0" lang="en-US" altLang="zh-CN" sz="3200" b="1" i="0" u="none" strike="noStrike" kern="1200" cap="none" spc="0" normalizeH="0" baseline="-25000" noProof="0" dirty="0" err="1"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wCP</a:t>
              </a:r>
              <a:r>
                <a:rPr kumimoji="0" lang="en-US" altLang="zh-CN" sz="3200" b="1" i="0" u="none" strike="noStrike" kern="1200" cap="none" spc="0" normalizeH="0" baseline="-25000" noProof="0" dirty="0"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 bwMode="auto">
            <a:xfrm>
              <a:off x="2332" y="490"/>
              <a:ext cx="746" cy="365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err="1"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</a:t>
              </a:r>
              <a:r>
                <a:rPr kumimoji="0" lang="en-US" altLang="zh-CN" sz="3200" b="1" i="0" u="none" strike="noStrike" kern="1200" cap="none" spc="0" normalizeH="0" baseline="-25000" noProof="0" dirty="0" err="1"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wCP</a:t>
              </a:r>
              <a:r>
                <a:rPr kumimoji="0" lang="en-US" altLang="zh-CN" sz="3200" b="1" i="0" u="none" strike="noStrike" kern="1200" cap="none" spc="0" normalizeH="0" baseline="-25000" noProof="0" dirty="0"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–</a:t>
              </a:r>
              <a:endParaRPr kumimoji="0" lang="en-US" altLang="zh-CN" sz="3200" b="1" i="0" u="none" strike="noStrike" kern="1200" cap="none" spc="0" normalizeH="0" baseline="-25000" noProof="0" dirty="0"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26"/>
          <p:cNvGrpSpPr/>
          <p:nvPr/>
        </p:nvGrpSpPr>
        <p:grpSpPr bwMode="auto">
          <a:xfrm>
            <a:off x="3536308" y="1836381"/>
            <a:ext cx="1079501" cy="1933577"/>
            <a:chOff x="2721" y="1151"/>
            <a:chExt cx="680" cy="1218"/>
          </a:xfrm>
        </p:grpSpPr>
        <p:sp>
          <p:nvSpPr>
            <p:cNvPr id="16" name="Line 21"/>
            <p:cNvSpPr>
              <a:spLocks noChangeShapeType="1"/>
            </p:cNvSpPr>
            <p:nvPr/>
          </p:nvSpPr>
          <p:spPr bwMode="auto">
            <a:xfrm>
              <a:off x="2747" y="1220"/>
              <a:ext cx="0" cy="10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Line 22"/>
            <p:cNvSpPr>
              <a:spLocks noChangeShapeType="1"/>
            </p:cNvSpPr>
            <p:nvPr/>
          </p:nvSpPr>
          <p:spPr bwMode="auto">
            <a:xfrm>
              <a:off x="3016" y="1220"/>
              <a:ext cx="0" cy="10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Line 23"/>
            <p:cNvSpPr>
              <a:spLocks noChangeShapeType="1"/>
            </p:cNvSpPr>
            <p:nvPr/>
          </p:nvSpPr>
          <p:spPr bwMode="auto">
            <a:xfrm>
              <a:off x="3268" y="1151"/>
              <a:ext cx="0" cy="10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Text Box 24"/>
            <p:cNvSpPr txBox="1">
              <a:spLocks noChangeArrowheads="1"/>
            </p:cNvSpPr>
            <p:nvPr/>
          </p:nvSpPr>
          <p:spPr bwMode="auto">
            <a:xfrm>
              <a:off x="2721" y="1988"/>
              <a:ext cx="407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 err="1"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</a:t>
              </a:r>
              <a:r>
                <a:rPr kumimoji="1" lang="en-US" altLang="zh-CN" sz="2800" b="1" i="0" u="none" strike="noStrike" kern="1200" cap="none" spc="0" normalizeH="0" baseline="-25000" noProof="0" dirty="0" err="1"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su</a:t>
              </a:r>
              <a:endParaRPr kumimoji="1" lang="en-US" altLang="zh-CN" sz="2800" b="1" i="0" u="none" strike="noStrike" kern="1200" cap="none" spc="0" normalizeH="0" baseline="-25000" noProof="0" dirty="0"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Text Box 25"/>
            <p:cNvSpPr txBox="1">
              <a:spLocks noChangeArrowheads="1"/>
            </p:cNvSpPr>
            <p:nvPr/>
          </p:nvSpPr>
          <p:spPr bwMode="auto">
            <a:xfrm>
              <a:off x="2994" y="2042"/>
              <a:ext cx="407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 err="1"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</a:t>
              </a:r>
              <a:r>
                <a:rPr kumimoji="1" lang="en-US" altLang="zh-CN" sz="2800" b="1" i="0" u="none" strike="noStrike" kern="1200" cap="none" spc="0" normalizeH="0" baseline="-25000" noProof="0" dirty="0" err="1"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h</a:t>
              </a:r>
              <a:endParaRPr kumimoji="1" lang="en-US" altLang="zh-CN" sz="2800" b="1" i="0" u="none" strike="noStrike" kern="1200" cap="none" spc="0" normalizeH="0" baseline="-25000" noProof="0" dirty="0"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Group 29"/>
          <p:cNvGrpSpPr/>
          <p:nvPr/>
        </p:nvGrpSpPr>
        <p:grpSpPr bwMode="auto">
          <a:xfrm>
            <a:off x="1226452" y="4245073"/>
            <a:ext cx="8328025" cy="1231898"/>
            <a:chOff x="193" y="3377"/>
            <a:chExt cx="5246" cy="776"/>
          </a:xfrm>
        </p:grpSpPr>
        <p:sp>
          <p:nvSpPr>
            <p:cNvPr id="22" name="Text Box 27"/>
            <p:cNvSpPr txBox="1">
              <a:spLocks noChangeArrowheads="1"/>
            </p:cNvSpPr>
            <p:nvPr/>
          </p:nvSpPr>
          <p:spPr bwMode="auto">
            <a:xfrm>
              <a:off x="193" y="3377"/>
              <a:ext cx="5246" cy="776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 err="1"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</a:t>
              </a:r>
              <a:r>
                <a:rPr kumimoji="0" lang="en-US" altLang="zh-CN" sz="2800" b="1" i="0" u="none" strike="noStrike" kern="1200" cap="none" spc="0" normalizeH="0" baseline="-25000" noProof="0" dirty="0" err="1"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wCP</a:t>
              </a:r>
              <a:r>
                <a:rPr kumimoji="0" lang="en-US" altLang="zh-CN" sz="2800" b="1" i="0" u="none" strike="noStrike" kern="1200" cap="none" spc="0" normalizeH="0" baseline="-25000" noProof="0" dirty="0"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 </a:t>
              </a:r>
              <a:r>
                <a:rPr kumimoji="0" lang="en-US" altLang="zh-CN" sz="3200" b="1" i="0" u="none" strike="noStrike" kern="1200" cap="none" spc="0" normalizeH="0" baseline="0" noProof="0" dirty="0"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≥</a:t>
              </a:r>
              <a:r>
                <a:rPr kumimoji="0" lang="en-US" altLang="zh-CN" sz="2800" b="1" i="0" u="none" strike="noStrike" kern="1200" cap="none" spc="0" normalizeH="0" baseline="0" noProof="0" dirty="0"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{</a:t>
              </a:r>
              <a:r>
                <a:rPr kumimoji="0" lang="en-US" altLang="zh-CN" sz="2800" b="1" i="0" u="none" strike="noStrike" kern="1200" cap="none" spc="0" normalizeH="0" baseline="0" noProof="0" dirty="0" err="1"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</a:t>
              </a:r>
              <a:r>
                <a:rPr kumimoji="0" lang="en-US" altLang="zh-CN" sz="2800" b="1" i="0" u="none" strike="noStrike" kern="1200" cap="none" spc="0" normalizeH="0" baseline="-25000" noProof="0" dirty="0" err="1"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pdCP</a:t>
              </a:r>
              <a:r>
                <a:rPr kumimoji="0" lang="en-US" altLang="zh-CN" sz="2800" b="1" i="0" u="none" strike="noStrike" kern="1200" cap="none" spc="0" normalizeH="0" baseline="-25000" noProof="0" dirty="0" err="1"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800" b="1" i="0" u="none" strike="noStrike" kern="1200" cap="none" spc="0" normalizeH="0" baseline="-25000" noProof="0" dirty="0" err="1"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Q,Q</a:t>
              </a:r>
              <a:r>
                <a:rPr kumimoji="0" lang="en-US" altLang="zh-CN" sz="2800" b="1" i="0" u="none" strike="noStrike" kern="1200" cap="none" spc="0" normalizeH="0" baseline="0" noProof="0" dirty="0"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zh-CN" altLang="en-US" sz="2800" dirty="0"/>
                <a:t>、</a:t>
              </a:r>
              <a:r>
                <a:rPr kumimoji="0" lang="en-US" altLang="zh-CN" sz="2800" dirty="0"/>
                <a:t>t</a:t>
              </a:r>
              <a:r>
                <a:rPr kumimoji="0" lang="en-US" altLang="zh-CN" sz="1400" b="1" i="0" u="none" strike="noStrike" kern="1200" cap="none" spc="0" normalizeH="0" baseline="0" noProof="0" dirty="0"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h</a:t>
              </a:r>
              <a:r>
                <a:rPr kumimoji="0" lang="en-US" altLang="zh-CN" sz="2800" b="1" i="0" u="none" strike="noStrike" kern="1200" cap="none" spc="0" normalizeH="0" baseline="0" noProof="0" dirty="0"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}</a:t>
              </a:r>
              <a:r>
                <a:rPr kumimoji="0" lang="en-US" altLang="zh-CN" sz="1800" b="1" i="0" u="none" strike="noStrike" kern="1200" cap="none" spc="0" normalizeH="0" baseline="0" noProof="0" dirty="0"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max</a:t>
              </a:r>
              <a:r>
                <a:rPr kumimoji="0" lang="en-US" altLang="zh-CN" sz="2800" b="1" i="0" u="none" strike="noStrike" kern="1200" cap="none" spc="0" normalizeH="0" baseline="0" noProof="0" dirty="0"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正脉冲触发器稳定翻转和数据保持时间中取大的</a:t>
              </a:r>
            </a:p>
          </p:txBody>
        </p:sp>
        <p:sp>
          <p:nvSpPr>
            <p:cNvPr id="23" name="Line 28"/>
            <p:cNvSpPr>
              <a:spLocks noChangeShapeType="1"/>
            </p:cNvSpPr>
            <p:nvPr/>
          </p:nvSpPr>
          <p:spPr bwMode="auto">
            <a:xfrm>
              <a:off x="1747" y="3580"/>
              <a:ext cx="1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1100773" y="5596573"/>
            <a:ext cx="5826125" cy="476250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CCFF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0" lang="en-US" altLang="zh-CN" sz="2800" b="1" i="0" u="none" strike="noStrike" kern="1200" cap="none" spc="0" normalizeH="0" baseline="-25000" noProof="0" dirty="0" err="1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min</a:t>
            </a:r>
            <a:r>
              <a:rPr kumimoji="0" lang="en-US" altLang="zh-CN" sz="2800" b="1" i="0" u="none" strike="noStrike" kern="1200" cap="none" spc="0" normalizeH="0" baseline="-25000" noProof="0" dirty="0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 </a:t>
            </a:r>
            <a:r>
              <a:rPr kumimoji="0" lang="en-US" altLang="zh-CN" sz="2800" b="1" i="0" u="none" strike="noStrike" kern="1200" cap="none" spc="0" normalizeH="0" baseline="0" noProof="0" dirty="0" err="1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0" lang="en-US" altLang="zh-CN" sz="2800" b="1" i="0" u="none" strike="noStrike" kern="1200" cap="none" spc="0" normalizeH="0" baseline="-25000" noProof="0" dirty="0" err="1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wCP</a:t>
            </a:r>
            <a:r>
              <a:rPr kumimoji="0" lang="en-US" altLang="zh-CN" sz="2800" b="1" i="0" u="none" strike="noStrike" kern="1200" cap="none" spc="0" normalizeH="0" baseline="-25000" noProof="0" dirty="0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 </a:t>
            </a:r>
            <a:r>
              <a:rPr kumimoji="0" lang="en-US" altLang="zh-CN" sz="2800" b="1" i="0" u="none" strike="noStrike" kern="1200" cap="none" spc="0" normalizeH="0" baseline="0" noProof="0" dirty="0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2800" b="1" i="0" u="none" strike="noStrike" kern="1200" cap="none" spc="0" normalizeH="0" baseline="-25000" noProof="0" dirty="0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0" lang="en-US" altLang="zh-CN" sz="2800" b="1" i="0" u="none" strike="noStrike" kern="1200" cap="none" spc="0" normalizeH="0" baseline="-25000" noProof="0" dirty="0" err="1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wCP</a:t>
            </a:r>
            <a:r>
              <a:rPr kumimoji="0" lang="en-US" altLang="zh-CN" sz="2800" b="1" i="0" u="none" strike="noStrike" kern="1200" cap="none" spc="0" normalizeH="0" baseline="-25000" noProof="0" dirty="0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 </a:t>
            </a:r>
            <a:r>
              <a:rPr kumimoji="0" lang="en-US" altLang="zh-CN" sz="2800" b="1" i="0" u="none" strike="noStrike" kern="1200" cap="none" spc="0" normalizeH="0" baseline="0" noProof="0" dirty="0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lang="en-US" altLang="zh-CN" sz="2800" b="1" i="0" u="none" strike="noStrike" kern="1200" cap="none" spc="0" normalizeH="0" baseline="0" noProof="0" dirty="0">
                <a:effectLst/>
                <a:uLnTx/>
                <a:uFillTx/>
                <a:cs typeface="Times New Roman" panose="02020603050405020304" pitchFamily="18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CP</a:t>
            </a:r>
            <a:r>
              <a:rPr kumimoji="0" lang="zh-CN" altLang="en-US" sz="2800" b="1" i="0" u="none" strike="noStrike" kern="1200" cap="none" spc="0" normalizeH="0" baseline="0" noProof="0" dirty="0"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最小周期</a:t>
            </a:r>
            <a:endParaRPr kumimoji="1" lang="zh-CN" altLang="en-US" sz="2800" b="1" i="0" u="none" strike="noStrike" kern="1200" cap="none" spc="0" normalizeH="0" baseline="0" noProof="0" dirty="0"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1049020" y="6152515"/>
            <a:ext cx="6113463" cy="476250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CCFF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1200" cap="none" spc="0" normalizeH="0" baseline="-25000" noProof="0" dirty="0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</a:t>
            </a:r>
            <a:r>
              <a:rPr kumimoji="0" lang="en-US" altLang="zh-CN" sz="2800" b="1" i="0" u="none" strike="noStrike" kern="1200" cap="none" spc="0" normalizeH="0" baseline="-25000" noProof="0" dirty="0" err="1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max</a:t>
            </a:r>
            <a:r>
              <a:rPr kumimoji="0" lang="en-US" altLang="zh-CN" sz="2800" b="1" i="0" u="none" strike="noStrike" kern="1200" cap="none" spc="0" normalizeH="0" baseline="-25000" noProof="0" dirty="0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 1/T</a:t>
            </a:r>
            <a:r>
              <a:rPr kumimoji="0" lang="en-US" altLang="zh-CN" sz="2800" b="1" i="0" u="none" strike="noStrike" kern="1200" cap="none" spc="0" normalizeH="0" baseline="-25000" noProof="0" dirty="0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min</a:t>
            </a:r>
            <a:r>
              <a:rPr kumimoji="0" lang="en-US" altLang="zh-CN" sz="2800" b="1" i="0" u="none" strike="noStrike" kern="1200" cap="none" spc="0" normalizeH="0" baseline="0" noProof="0" dirty="0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 </a:t>
            </a:r>
            <a:r>
              <a:rPr kumimoji="0" lang="en-US" altLang="zh-CN" sz="2800" b="1" i="0" u="none" strike="noStrike" kern="1200" cap="none" spc="0" normalizeH="0" baseline="0" noProof="0" dirty="0"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CP</a:t>
            </a:r>
            <a:r>
              <a:rPr kumimoji="0" lang="zh-CN" altLang="en-US" sz="2800" b="1" i="0" u="none" strike="noStrike" kern="1200" cap="none" spc="0" normalizeH="0" baseline="0" noProof="0" dirty="0">
                <a:effectLst/>
                <a:uLnTx/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最大频率</a:t>
            </a:r>
            <a:endParaRPr kumimoji="1" lang="zh-CN" altLang="en-US" sz="2800" b="1" i="0" u="none" strike="noStrike" kern="1200" cap="none" spc="0" normalizeH="0" baseline="0" noProof="0" dirty="0">
              <a:effectLst/>
              <a:uLnTx/>
              <a:uFillTx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 Box 4"/>
          <p:cNvSpPr txBox="1">
            <a:spLocks noChangeArrowheads="1"/>
          </p:cNvSpPr>
          <p:nvPr/>
        </p:nvSpPr>
        <p:spPr bwMode="auto">
          <a:xfrm>
            <a:off x="594360" y="3780537"/>
            <a:ext cx="8239304" cy="584775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0" lang="en-US" altLang="zh-CN" sz="3200" b="1" i="0" u="none" strike="noStrike" kern="1200" cap="none" spc="0" normalizeH="0" baseline="-25000" noProof="0" dirty="0" err="1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wCP</a:t>
            </a:r>
            <a:r>
              <a:rPr kumimoji="0" lang="en-US" altLang="zh-CN" sz="3200" b="1" i="0" u="none" strike="noStrike" kern="1200" cap="none" spc="0" normalizeH="0" baseline="-25000" noProof="0" dirty="0"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–</a:t>
            </a:r>
            <a:r>
              <a:rPr kumimoji="0" lang="en-US" altLang="zh-CN" sz="3200" b="1" i="0" u="none" strike="noStrike" kern="1200" cap="none" spc="0" normalizeH="0" baseline="-25000" noProof="0" dirty="0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≥</a:t>
            </a:r>
            <a:r>
              <a:rPr kumimoji="0" lang="en-US" altLang="zh-CN" sz="3200" b="1" i="0" u="none" strike="noStrike" kern="1200" cap="none" spc="0" normalizeH="0" baseline="0" noProof="0" dirty="0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 err="1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0" lang="en-US" altLang="zh-CN" sz="3200" b="1" i="0" u="none" strike="noStrike" kern="1200" cap="none" spc="0" normalizeH="0" baseline="-25000" noProof="0" dirty="0" err="1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su</a:t>
            </a:r>
            <a:r>
              <a:rPr kumimoji="0" lang="en-US" altLang="zh-CN" sz="2800" b="1" i="0" u="none" strike="noStrike" kern="1200" cap="none" spc="0" normalizeH="0" baseline="0" noProof="0" dirty="0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+ </a:t>
            </a:r>
            <a:r>
              <a:rPr kumimoji="0" lang="zh-CN" altLang="en-US" sz="2800" b="1" i="0" u="none" strike="noStrike" kern="1200" cap="none" spc="0" normalizeH="0" baseline="0" noProof="0" dirty="0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CP=0</a:t>
            </a:r>
            <a:r>
              <a:rPr kumimoji="0" lang="zh-CN" altLang="en-US" sz="2800" b="1" i="0" u="none" strike="noStrike" kern="1200" cap="none" spc="0" normalizeH="0" baseline="0" noProof="0" dirty="0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，门</a:t>
            </a:r>
            <a:r>
              <a:rPr kumimoji="0" lang="en-US" altLang="zh-CN" sz="2800" b="1" i="0" u="none" strike="noStrike" kern="1200" cap="none" spc="0" normalizeH="0" baseline="0" noProof="0" dirty="0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0" lang="zh-CN" altLang="en-US" sz="2800" b="1" i="0" u="none" strike="noStrike" kern="1200" cap="none" spc="0" normalizeH="0" baseline="0" noProof="0" dirty="0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延时）</a:t>
            </a:r>
            <a:r>
              <a:rPr kumimoji="0" lang="en-US" altLang="zh-CN" sz="2800" b="1" i="0" u="none" strike="noStrike" kern="1200" cap="none" spc="0" normalizeH="0" baseline="0" noProof="0" dirty="0"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800" b="1" i="0" u="none" strike="noStrike" kern="1200" cap="none" spc="0" normalizeH="0" baseline="0" noProof="0" dirty="0"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负脉冲准备数据</a:t>
            </a:r>
          </a:p>
        </p:txBody>
      </p:sp>
      <p:grpSp>
        <p:nvGrpSpPr>
          <p:cNvPr id="4" name="Group 223"/>
          <p:cNvGrpSpPr/>
          <p:nvPr/>
        </p:nvGrpSpPr>
        <p:grpSpPr bwMode="auto">
          <a:xfrm>
            <a:off x="6182360" y="19050"/>
            <a:ext cx="3091888" cy="3974741"/>
            <a:chOff x="132" y="1062"/>
            <a:chExt cx="2059" cy="2744"/>
          </a:xfrm>
        </p:grpSpPr>
        <p:grpSp>
          <p:nvGrpSpPr>
            <p:cNvPr id="48" name="Group 222"/>
            <p:cNvGrpSpPr/>
            <p:nvPr/>
          </p:nvGrpSpPr>
          <p:grpSpPr bwMode="auto">
            <a:xfrm>
              <a:off x="132" y="1062"/>
              <a:ext cx="2059" cy="2744"/>
              <a:chOff x="132" y="1062"/>
              <a:chExt cx="2059" cy="2744"/>
            </a:xfrm>
          </p:grpSpPr>
          <p:grpSp>
            <p:nvGrpSpPr>
              <p:cNvPr id="49" name="Group 221"/>
              <p:cNvGrpSpPr/>
              <p:nvPr/>
            </p:nvGrpSpPr>
            <p:grpSpPr bwMode="auto">
              <a:xfrm>
                <a:off x="234" y="1062"/>
                <a:ext cx="1957" cy="2744"/>
                <a:chOff x="234" y="1062"/>
                <a:chExt cx="1957" cy="2744"/>
              </a:xfrm>
            </p:grpSpPr>
            <p:grpSp>
              <p:nvGrpSpPr>
                <p:cNvPr id="50" name="Group 220"/>
                <p:cNvGrpSpPr/>
                <p:nvPr/>
              </p:nvGrpSpPr>
              <p:grpSpPr bwMode="auto">
                <a:xfrm>
                  <a:off x="234" y="1062"/>
                  <a:ext cx="1957" cy="2744"/>
                  <a:chOff x="234" y="1062"/>
                  <a:chExt cx="1957" cy="2744"/>
                </a:xfrm>
              </p:grpSpPr>
              <p:sp>
                <p:nvSpPr>
                  <p:cNvPr id="51" name="Text Box 1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738" y="2526"/>
                    <a:ext cx="453" cy="318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2400" b="0" i="0" u="none" strike="noStrike" kern="1200" cap="none" spc="0" normalizeH="0" baseline="0" noProof="0" dirty="0">
                        <a:ln>
                          <a:solidFill>
                            <a:schemeClr val="tx1"/>
                          </a:solidFill>
                        </a:ln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rPr>
                      <a:t>CP</a:t>
                    </a:r>
                  </a:p>
                </p:txBody>
              </p:sp>
              <p:sp>
                <p:nvSpPr>
                  <p:cNvPr id="52" name="Text Box 1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27" y="3488"/>
                    <a:ext cx="255" cy="318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2400" b="0" i="0" u="none" strike="noStrike" kern="1200" cap="none" spc="0" normalizeH="0" baseline="0" noProof="0">
                        <a:ln>
                          <a:solidFill>
                            <a:schemeClr val="tx1"/>
                          </a:solidFill>
                        </a:ln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rPr>
                      <a:t>D</a:t>
                    </a:r>
                  </a:p>
                </p:txBody>
              </p:sp>
              <p:sp>
                <p:nvSpPr>
                  <p:cNvPr id="53" name="Text Box 15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6" y="1062"/>
                    <a:ext cx="265" cy="318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2400" b="0" i="0" u="none" strike="noStrike" kern="1200" cap="none" spc="0" normalizeH="0" baseline="0" noProof="0" dirty="0">
                        <a:ln>
                          <a:solidFill>
                            <a:schemeClr val="tx1"/>
                          </a:solidFill>
                        </a:ln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rPr>
                      <a:t>Q</a:t>
                    </a:r>
                  </a:p>
                </p:txBody>
              </p:sp>
              <p:grpSp>
                <p:nvGrpSpPr>
                  <p:cNvPr id="54" name="Group 160"/>
                  <p:cNvGrpSpPr/>
                  <p:nvPr/>
                </p:nvGrpSpPr>
                <p:grpSpPr bwMode="auto">
                  <a:xfrm>
                    <a:off x="1411" y="1155"/>
                    <a:ext cx="184" cy="297"/>
                    <a:chOff x="1648" y="659"/>
                    <a:chExt cx="184" cy="297"/>
                  </a:xfrm>
                </p:grpSpPr>
                <p:sp>
                  <p:nvSpPr>
                    <p:cNvPr id="97" name="Line 16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59" y="677"/>
                      <a:ext cx="147" cy="1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1" lang="zh-CN" altLang="en-US" sz="2800" b="0" i="0" u="none" strike="noStrike" kern="1200" cap="none" spc="0" normalizeH="0" baseline="0" noProof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98" name="Rectangle 1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48" y="659"/>
                      <a:ext cx="184" cy="29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>
                      <a:lvl1pPr eaLnBrk="0" hangingPunct="0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2800" b="0" i="0" u="none" strike="noStrike" kern="1200" cap="none" spc="0" normalizeH="0" baseline="0" noProof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uLnTx/>
                          <a:uFillTx/>
                          <a:latin typeface="Georgia" panose="02040502050405020303" pitchFamily="18" charset="0"/>
                          <a:ea typeface="宋体" panose="02010600030101010101" pitchFamily="2" charset="-122"/>
                          <a:cs typeface="+mn-cs"/>
                        </a:rPr>
                        <a:t>Q</a:t>
                      </a:r>
                      <a:endParaRPr kumimoji="1" lang="en-US" altLang="zh-CN" sz="2800" b="0" i="0" u="none" strike="noStrike" kern="1200" cap="none" spc="0" normalizeH="0" baseline="0" noProof="0" dirty="0">
                        <a:ln>
                          <a:solidFill>
                            <a:schemeClr val="tx1"/>
                          </a:solidFill>
                        </a:ln>
                        <a:effectLst/>
                        <a:uLnTx/>
                        <a:uFillTx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55" name="Line 16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52" y="1237"/>
                    <a:ext cx="0" cy="35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6" name="Line 16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93" y="1237"/>
                    <a:ext cx="0" cy="35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7" name="Line 165"/>
                  <p:cNvSpPr>
                    <a:spLocks noChangeShapeType="1"/>
                  </p:cNvSpPr>
                  <p:nvPr/>
                </p:nvSpPr>
                <p:spPr bwMode="auto">
                  <a:xfrm>
                    <a:off x="652" y="1434"/>
                    <a:ext cx="222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8" name="Line 16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33" y="1434"/>
                    <a:ext cx="26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9" name="Line 16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41" y="1907"/>
                    <a:ext cx="0" cy="393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0" name="Line 16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04" y="1907"/>
                    <a:ext cx="0" cy="393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1" name="Line 16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430" y="2615"/>
                    <a:ext cx="0" cy="35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2" name="Line 17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9" y="2615"/>
                    <a:ext cx="0" cy="35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3" name="Line 171"/>
                  <p:cNvSpPr>
                    <a:spLocks noChangeShapeType="1"/>
                  </p:cNvSpPr>
                  <p:nvPr/>
                </p:nvSpPr>
                <p:spPr bwMode="auto">
                  <a:xfrm>
                    <a:off x="1398" y="3273"/>
                    <a:ext cx="2" cy="233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4" name="Line 172"/>
                  <p:cNvSpPr>
                    <a:spLocks noChangeShapeType="1"/>
                  </p:cNvSpPr>
                  <p:nvPr/>
                </p:nvSpPr>
                <p:spPr bwMode="auto">
                  <a:xfrm>
                    <a:off x="541" y="2615"/>
                    <a:ext cx="0" cy="19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5" name="Line 173"/>
                  <p:cNvSpPr>
                    <a:spLocks noChangeShapeType="1"/>
                  </p:cNvSpPr>
                  <p:nvPr/>
                </p:nvSpPr>
                <p:spPr bwMode="auto">
                  <a:xfrm>
                    <a:off x="540" y="2812"/>
                    <a:ext cx="140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6" name="Oval 17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392" y="2840"/>
                    <a:ext cx="70" cy="78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7" name="Line 175"/>
                  <p:cNvSpPr>
                    <a:spLocks noChangeShapeType="1"/>
                  </p:cNvSpPr>
                  <p:nvPr/>
                </p:nvSpPr>
                <p:spPr bwMode="auto">
                  <a:xfrm>
                    <a:off x="1579" y="2615"/>
                    <a:ext cx="0" cy="19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8" name="Oval 17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41" y="2772"/>
                    <a:ext cx="70" cy="78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9" name="Oval 17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360" y="1396"/>
                    <a:ext cx="70" cy="78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0" name="Oval 17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4" y="1395"/>
                    <a:ext cx="70" cy="78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1" name="Line 179"/>
                  <p:cNvSpPr>
                    <a:spLocks noChangeShapeType="1"/>
                  </p:cNvSpPr>
                  <p:nvPr/>
                </p:nvSpPr>
                <p:spPr bwMode="auto">
                  <a:xfrm>
                    <a:off x="688" y="1907"/>
                    <a:ext cx="0" cy="118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2" name="Line 180"/>
                  <p:cNvSpPr>
                    <a:spLocks noChangeShapeType="1"/>
                  </p:cNvSpPr>
                  <p:nvPr/>
                </p:nvSpPr>
                <p:spPr bwMode="auto">
                  <a:xfrm>
                    <a:off x="1319" y="1907"/>
                    <a:ext cx="0" cy="118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3" name="Line 181"/>
                  <p:cNvSpPr>
                    <a:spLocks noChangeShapeType="1"/>
                  </p:cNvSpPr>
                  <p:nvPr/>
                </p:nvSpPr>
                <p:spPr bwMode="auto">
                  <a:xfrm>
                    <a:off x="688" y="2025"/>
                    <a:ext cx="18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4" name="Line 18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74" y="1434"/>
                    <a:ext cx="259" cy="59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5" name="Line 18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96" y="2025"/>
                    <a:ext cx="223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6" name="Line 184"/>
                  <p:cNvSpPr>
                    <a:spLocks noChangeShapeType="1"/>
                  </p:cNvSpPr>
                  <p:nvPr/>
                </p:nvSpPr>
                <p:spPr bwMode="auto">
                  <a:xfrm>
                    <a:off x="874" y="1434"/>
                    <a:ext cx="222" cy="59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7" name="Rectangle 185"/>
                  <p:cNvSpPr>
                    <a:spLocks noChangeArrowheads="1"/>
                  </p:cNvSpPr>
                  <p:nvPr/>
                </p:nvSpPr>
                <p:spPr bwMode="auto">
                  <a:xfrm>
                    <a:off x="456" y="1661"/>
                    <a:ext cx="371" cy="233"/>
                  </a:xfrm>
                  <a:prstGeom prst="rect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8" name="Oval 186"/>
                  <p:cNvSpPr>
                    <a:spLocks noChangeArrowheads="1"/>
                  </p:cNvSpPr>
                  <p:nvPr/>
                </p:nvSpPr>
                <p:spPr bwMode="auto">
                  <a:xfrm>
                    <a:off x="604" y="1584"/>
                    <a:ext cx="75" cy="77"/>
                  </a:xfrm>
                  <a:prstGeom prst="ellipse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9" name="Rectangle 187"/>
                  <p:cNvSpPr>
                    <a:spLocks noChangeArrowheads="1"/>
                  </p:cNvSpPr>
                  <p:nvPr/>
                </p:nvSpPr>
                <p:spPr bwMode="auto">
                  <a:xfrm>
                    <a:off x="456" y="1661"/>
                    <a:ext cx="371" cy="233"/>
                  </a:xfrm>
                  <a:prstGeom prst="rect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0" name="Oval 188"/>
                  <p:cNvSpPr>
                    <a:spLocks noChangeArrowheads="1"/>
                  </p:cNvSpPr>
                  <p:nvPr/>
                </p:nvSpPr>
                <p:spPr bwMode="auto">
                  <a:xfrm>
                    <a:off x="604" y="1584"/>
                    <a:ext cx="75" cy="77"/>
                  </a:xfrm>
                  <a:prstGeom prst="ellipse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1" name="Rectangle 189"/>
                  <p:cNvSpPr>
                    <a:spLocks noChangeArrowheads="1"/>
                  </p:cNvSpPr>
                  <p:nvPr/>
                </p:nvSpPr>
                <p:spPr bwMode="auto">
                  <a:xfrm>
                    <a:off x="1205" y="1668"/>
                    <a:ext cx="370" cy="233"/>
                  </a:xfrm>
                  <a:prstGeom prst="rect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2" name="Oval 190"/>
                  <p:cNvSpPr>
                    <a:spLocks noChangeArrowheads="1"/>
                  </p:cNvSpPr>
                  <p:nvPr/>
                </p:nvSpPr>
                <p:spPr bwMode="auto">
                  <a:xfrm>
                    <a:off x="1353" y="1591"/>
                    <a:ext cx="74" cy="77"/>
                  </a:xfrm>
                  <a:prstGeom prst="ellipse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3" name="Rectangle 191"/>
                  <p:cNvSpPr>
                    <a:spLocks noChangeArrowheads="1"/>
                  </p:cNvSpPr>
                  <p:nvPr/>
                </p:nvSpPr>
                <p:spPr bwMode="auto">
                  <a:xfrm>
                    <a:off x="1205" y="1668"/>
                    <a:ext cx="370" cy="233"/>
                  </a:xfrm>
                  <a:prstGeom prst="rect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4" name="Oval 192"/>
                  <p:cNvSpPr>
                    <a:spLocks noChangeArrowheads="1"/>
                  </p:cNvSpPr>
                  <p:nvPr/>
                </p:nvSpPr>
                <p:spPr bwMode="auto">
                  <a:xfrm>
                    <a:off x="1353" y="1591"/>
                    <a:ext cx="74" cy="77"/>
                  </a:xfrm>
                  <a:prstGeom prst="ellipse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5" name="Rectangle 193"/>
                  <p:cNvSpPr>
                    <a:spLocks noChangeArrowheads="1"/>
                  </p:cNvSpPr>
                  <p:nvPr/>
                </p:nvSpPr>
                <p:spPr bwMode="auto">
                  <a:xfrm>
                    <a:off x="353" y="2376"/>
                    <a:ext cx="370" cy="233"/>
                  </a:xfrm>
                  <a:prstGeom prst="rect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6" name="Oval 194"/>
                  <p:cNvSpPr>
                    <a:spLocks noChangeArrowheads="1"/>
                  </p:cNvSpPr>
                  <p:nvPr/>
                </p:nvSpPr>
                <p:spPr bwMode="auto">
                  <a:xfrm>
                    <a:off x="500" y="2299"/>
                    <a:ext cx="75" cy="77"/>
                  </a:xfrm>
                  <a:prstGeom prst="ellipse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7" name="Rectangle 195"/>
                  <p:cNvSpPr>
                    <a:spLocks noChangeArrowheads="1"/>
                  </p:cNvSpPr>
                  <p:nvPr/>
                </p:nvSpPr>
                <p:spPr bwMode="auto">
                  <a:xfrm>
                    <a:off x="353" y="2376"/>
                    <a:ext cx="370" cy="233"/>
                  </a:xfrm>
                  <a:prstGeom prst="rect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8" name="Oval 196"/>
                  <p:cNvSpPr>
                    <a:spLocks noChangeArrowheads="1"/>
                  </p:cNvSpPr>
                  <p:nvPr/>
                </p:nvSpPr>
                <p:spPr bwMode="auto">
                  <a:xfrm>
                    <a:off x="500" y="2299"/>
                    <a:ext cx="75" cy="77"/>
                  </a:xfrm>
                  <a:prstGeom prst="ellipse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89" name="Rectangle 197"/>
                  <p:cNvSpPr>
                    <a:spLocks noChangeArrowheads="1"/>
                  </p:cNvSpPr>
                  <p:nvPr/>
                </p:nvSpPr>
                <p:spPr bwMode="auto">
                  <a:xfrm>
                    <a:off x="1316" y="2369"/>
                    <a:ext cx="371" cy="233"/>
                  </a:xfrm>
                  <a:prstGeom prst="rect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90" name="Oval 198"/>
                  <p:cNvSpPr>
                    <a:spLocks noChangeArrowheads="1"/>
                  </p:cNvSpPr>
                  <p:nvPr/>
                </p:nvSpPr>
                <p:spPr bwMode="auto">
                  <a:xfrm>
                    <a:off x="1464" y="2292"/>
                    <a:ext cx="75" cy="77"/>
                  </a:xfrm>
                  <a:prstGeom prst="ellipse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91" name="Rectangle 199"/>
                  <p:cNvSpPr>
                    <a:spLocks noChangeArrowheads="1"/>
                  </p:cNvSpPr>
                  <p:nvPr/>
                </p:nvSpPr>
                <p:spPr bwMode="auto">
                  <a:xfrm>
                    <a:off x="1316" y="2369"/>
                    <a:ext cx="371" cy="233"/>
                  </a:xfrm>
                  <a:prstGeom prst="rect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92" name="Oval 200"/>
                  <p:cNvSpPr>
                    <a:spLocks noChangeArrowheads="1"/>
                  </p:cNvSpPr>
                  <p:nvPr/>
                </p:nvSpPr>
                <p:spPr bwMode="auto">
                  <a:xfrm>
                    <a:off x="1464" y="2292"/>
                    <a:ext cx="75" cy="77"/>
                  </a:xfrm>
                  <a:prstGeom prst="ellipse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93" name="Rectangle 201"/>
                  <p:cNvSpPr>
                    <a:spLocks noChangeArrowheads="1"/>
                  </p:cNvSpPr>
                  <p:nvPr/>
                </p:nvSpPr>
                <p:spPr bwMode="auto">
                  <a:xfrm>
                    <a:off x="234" y="3038"/>
                    <a:ext cx="370" cy="233"/>
                  </a:xfrm>
                  <a:prstGeom prst="rect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94" name="Oval 202"/>
                  <p:cNvSpPr>
                    <a:spLocks noChangeArrowheads="1"/>
                  </p:cNvSpPr>
                  <p:nvPr/>
                </p:nvSpPr>
                <p:spPr bwMode="auto">
                  <a:xfrm>
                    <a:off x="382" y="2961"/>
                    <a:ext cx="74" cy="77"/>
                  </a:xfrm>
                  <a:prstGeom prst="ellipse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95" name="Rectangle 203"/>
                  <p:cNvSpPr>
                    <a:spLocks noChangeArrowheads="1"/>
                  </p:cNvSpPr>
                  <p:nvPr/>
                </p:nvSpPr>
                <p:spPr bwMode="auto">
                  <a:xfrm>
                    <a:off x="234" y="3038"/>
                    <a:ext cx="370" cy="233"/>
                  </a:xfrm>
                  <a:prstGeom prst="rect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96" name="Oval 204"/>
                  <p:cNvSpPr>
                    <a:spLocks noChangeArrowheads="1"/>
                  </p:cNvSpPr>
                  <p:nvPr/>
                </p:nvSpPr>
                <p:spPr bwMode="auto">
                  <a:xfrm>
                    <a:off x="382" y="2961"/>
                    <a:ext cx="74" cy="77"/>
                  </a:xfrm>
                  <a:prstGeom prst="ellipse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99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1235" y="3038"/>
                    <a:ext cx="371" cy="233"/>
                  </a:xfrm>
                  <a:prstGeom prst="rect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0" name="Oval 206"/>
                  <p:cNvSpPr>
                    <a:spLocks noChangeArrowheads="1"/>
                  </p:cNvSpPr>
                  <p:nvPr/>
                </p:nvSpPr>
                <p:spPr bwMode="auto">
                  <a:xfrm>
                    <a:off x="1383" y="2961"/>
                    <a:ext cx="75" cy="77"/>
                  </a:xfrm>
                  <a:prstGeom prst="ellipse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1" name="Rectangle 207"/>
                  <p:cNvSpPr>
                    <a:spLocks noChangeArrowheads="1"/>
                  </p:cNvSpPr>
                  <p:nvPr/>
                </p:nvSpPr>
                <p:spPr bwMode="auto">
                  <a:xfrm>
                    <a:off x="1235" y="3038"/>
                    <a:ext cx="371" cy="233"/>
                  </a:xfrm>
                  <a:prstGeom prst="rect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2" name="Oval 208"/>
                  <p:cNvSpPr>
                    <a:spLocks noChangeArrowheads="1"/>
                  </p:cNvSpPr>
                  <p:nvPr/>
                </p:nvSpPr>
                <p:spPr bwMode="auto">
                  <a:xfrm>
                    <a:off x="1383" y="2961"/>
                    <a:ext cx="75" cy="77"/>
                  </a:xfrm>
                  <a:prstGeom prst="ellipse">
                    <a:avLst/>
                  </a:prstGeom>
                  <a:noFill/>
                  <a:ln w="38100" cap="rnd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3" name="Freeform 209"/>
                  <p:cNvSpPr/>
                  <p:nvPr/>
                </p:nvSpPr>
                <p:spPr bwMode="auto">
                  <a:xfrm>
                    <a:off x="491" y="2887"/>
                    <a:ext cx="924" cy="641"/>
                  </a:xfrm>
                  <a:custGeom>
                    <a:avLst/>
                    <a:gdLst>
                      <a:gd name="T0" fmla="*/ 924 w 924"/>
                      <a:gd name="T1" fmla="*/ 0 h 641"/>
                      <a:gd name="T2" fmla="*/ 609 w 924"/>
                      <a:gd name="T3" fmla="*/ 0 h 641"/>
                      <a:gd name="T4" fmla="*/ 283 w 924"/>
                      <a:gd name="T5" fmla="*/ 641 h 641"/>
                      <a:gd name="T6" fmla="*/ 0 w 924"/>
                      <a:gd name="T7" fmla="*/ 641 h 641"/>
                      <a:gd name="T8" fmla="*/ 0 w 924"/>
                      <a:gd name="T9" fmla="*/ 380 h 64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924" h="641">
                        <a:moveTo>
                          <a:pt x="924" y="0"/>
                        </a:moveTo>
                        <a:lnTo>
                          <a:pt x="609" y="0"/>
                        </a:lnTo>
                        <a:lnTo>
                          <a:pt x="283" y="641"/>
                        </a:lnTo>
                        <a:lnTo>
                          <a:pt x="0" y="641"/>
                        </a:lnTo>
                        <a:lnTo>
                          <a:pt x="0" y="380"/>
                        </a:ln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8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104" name="Text Box 210"/>
                <p:cNvSpPr txBox="1">
                  <a:spLocks noChangeArrowheads="1"/>
                </p:cNvSpPr>
                <p:nvPr/>
              </p:nvSpPr>
              <p:spPr bwMode="auto">
                <a:xfrm>
                  <a:off x="524" y="1627"/>
                  <a:ext cx="239" cy="318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105" name="Text Box 211"/>
                <p:cNvSpPr txBox="1">
                  <a:spLocks noChangeArrowheads="1"/>
                </p:cNvSpPr>
                <p:nvPr/>
              </p:nvSpPr>
              <p:spPr bwMode="auto">
                <a:xfrm>
                  <a:off x="1296" y="1627"/>
                  <a:ext cx="239" cy="318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106" name="Text Box 212"/>
                <p:cNvSpPr txBox="1">
                  <a:spLocks noChangeArrowheads="1"/>
                </p:cNvSpPr>
                <p:nvPr/>
              </p:nvSpPr>
              <p:spPr bwMode="auto">
                <a:xfrm>
                  <a:off x="427" y="2345"/>
                  <a:ext cx="239" cy="318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3</a:t>
                  </a:r>
                </a:p>
              </p:txBody>
            </p:sp>
            <p:sp>
              <p:nvSpPr>
                <p:cNvPr id="107" name="Text Box 213"/>
                <p:cNvSpPr txBox="1">
                  <a:spLocks noChangeArrowheads="1"/>
                </p:cNvSpPr>
                <p:nvPr/>
              </p:nvSpPr>
              <p:spPr bwMode="auto">
                <a:xfrm>
                  <a:off x="1394" y="2334"/>
                  <a:ext cx="239" cy="318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4</a:t>
                  </a:r>
                </a:p>
              </p:txBody>
            </p:sp>
            <p:sp>
              <p:nvSpPr>
                <p:cNvPr id="108" name="Text Box 214"/>
                <p:cNvSpPr txBox="1">
                  <a:spLocks noChangeArrowheads="1"/>
                </p:cNvSpPr>
                <p:nvPr/>
              </p:nvSpPr>
              <p:spPr bwMode="auto">
                <a:xfrm>
                  <a:off x="308" y="3008"/>
                  <a:ext cx="239" cy="318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5</a:t>
                  </a:r>
                </a:p>
              </p:txBody>
            </p:sp>
            <p:sp>
              <p:nvSpPr>
                <p:cNvPr id="109" name="Text Box 215"/>
                <p:cNvSpPr txBox="1">
                  <a:spLocks noChangeArrowheads="1"/>
                </p:cNvSpPr>
                <p:nvPr/>
              </p:nvSpPr>
              <p:spPr bwMode="auto">
                <a:xfrm>
                  <a:off x="1308" y="2997"/>
                  <a:ext cx="239" cy="318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0" i="0" u="none" strike="noStrike" kern="1200" cap="none" spc="0" normalizeH="0" baseline="0" noProof="0">
                      <a:ln>
                        <a:solidFill>
                          <a:schemeClr val="tx1"/>
                        </a:solidFill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6</a:t>
                  </a:r>
                </a:p>
              </p:txBody>
            </p:sp>
          </p:grpSp>
          <p:sp>
            <p:nvSpPr>
              <p:cNvPr id="110" name="Freeform 216"/>
              <p:cNvSpPr/>
              <p:nvPr/>
            </p:nvSpPr>
            <p:spPr bwMode="auto">
              <a:xfrm>
                <a:off x="132" y="2126"/>
                <a:ext cx="413" cy="1391"/>
              </a:xfrm>
              <a:custGeom>
                <a:avLst/>
                <a:gdLst>
                  <a:gd name="T0" fmla="*/ 413 w 413"/>
                  <a:gd name="T1" fmla="*/ 0 h 1391"/>
                  <a:gd name="T2" fmla="*/ 0 w 413"/>
                  <a:gd name="T3" fmla="*/ 0 h 1391"/>
                  <a:gd name="T4" fmla="*/ 0 w 413"/>
                  <a:gd name="T5" fmla="*/ 1391 h 1391"/>
                  <a:gd name="T6" fmla="*/ 207 w 413"/>
                  <a:gd name="T7" fmla="*/ 1391 h 1391"/>
                  <a:gd name="T8" fmla="*/ 207 w 413"/>
                  <a:gd name="T9" fmla="*/ 1141 h 13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3" h="1391">
                    <a:moveTo>
                      <a:pt x="413" y="0"/>
                    </a:moveTo>
                    <a:lnTo>
                      <a:pt x="0" y="0"/>
                    </a:lnTo>
                    <a:lnTo>
                      <a:pt x="0" y="1391"/>
                    </a:lnTo>
                    <a:lnTo>
                      <a:pt x="207" y="1391"/>
                    </a:lnTo>
                    <a:lnTo>
                      <a:pt x="207" y="1141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1" name="Freeform 217"/>
              <p:cNvSpPr/>
              <p:nvPr/>
            </p:nvSpPr>
            <p:spPr bwMode="auto">
              <a:xfrm>
                <a:off x="534" y="2126"/>
                <a:ext cx="815" cy="576"/>
              </a:xfrm>
              <a:custGeom>
                <a:avLst/>
                <a:gdLst>
                  <a:gd name="T0" fmla="*/ 0 w 815"/>
                  <a:gd name="T1" fmla="*/ 0 h 576"/>
                  <a:gd name="T2" fmla="*/ 294 w 815"/>
                  <a:gd name="T3" fmla="*/ 0 h 576"/>
                  <a:gd name="T4" fmla="*/ 609 w 815"/>
                  <a:gd name="T5" fmla="*/ 576 h 576"/>
                  <a:gd name="T6" fmla="*/ 815 w 815"/>
                  <a:gd name="T7" fmla="*/ 576 h 576"/>
                  <a:gd name="T8" fmla="*/ 815 w 815"/>
                  <a:gd name="T9" fmla="*/ 478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15" h="576">
                    <a:moveTo>
                      <a:pt x="0" y="0"/>
                    </a:moveTo>
                    <a:lnTo>
                      <a:pt x="294" y="0"/>
                    </a:lnTo>
                    <a:lnTo>
                      <a:pt x="609" y="576"/>
                    </a:lnTo>
                    <a:lnTo>
                      <a:pt x="815" y="576"/>
                    </a:lnTo>
                    <a:lnTo>
                      <a:pt x="815" y="478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2" name="Oval 218"/>
              <p:cNvSpPr>
                <a:spLocks noChangeArrowheads="1"/>
              </p:cNvSpPr>
              <p:nvPr/>
            </p:nvSpPr>
            <p:spPr bwMode="auto">
              <a:xfrm>
                <a:off x="502" y="2104"/>
                <a:ext cx="56" cy="5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1200" cap="none" spc="0" normalizeH="0" baseline="0" noProof="0">
                  <a:ln>
                    <a:solidFill>
                      <a:schemeClr val="tx1"/>
                    </a:solidFill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13" name="Freeform 219"/>
            <p:cNvSpPr/>
            <p:nvPr/>
          </p:nvSpPr>
          <p:spPr bwMode="auto">
            <a:xfrm>
              <a:off x="1491" y="2115"/>
              <a:ext cx="260" cy="1261"/>
            </a:xfrm>
            <a:custGeom>
              <a:avLst/>
              <a:gdLst>
                <a:gd name="T0" fmla="*/ 0 w 869"/>
                <a:gd name="T1" fmla="*/ 0 h 1261"/>
                <a:gd name="T2" fmla="*/ 2 w 869"/>
                <a:gd name="T3" fmla="*/ 0 h 1261"/>
                <a:gd name="T4" fmla="*/ 2 w 869"/>
                <a:gd name="T5" fmla="*/ 1261 h 1261"/>
                <a:gd name="T6" fmla="*/ 0 w 869"/>
                <a:gd name="T7" fmla="*/ 1261 h 1261"/>
                <a:gd name="T8" fmla="*/ 0 w 869"/>
                <a:gd name="T9" fmla="*/ 1141 h 1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9" h="1261">
                  <a:moveTo>
                    <a:pt x="0" y="0"/>
                  </a:moveTo>
                  <a:lnTo>
                    <a:pt x="869" y="0"/>
                  </a:lnTo>
                  <a:lnTo>
                    <a:pt x="869" y="1261"/>
                  </a:lnTo>
                  <a:lnTo>
                    <a:pt x="54" y="1261"/>
                  </a:lnTo>
                  <a:lnTo>
                    <a:pt x="54" y="1141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总结</a:t>
            </a:r>
          </a:p>
        </p:txBody>
      </p:sp>
      <p:sp>
        <p:nvSpPr>
          <p:cNvPr id="5" name="副标题 5"/>
          <p:cNvSpPr txBox="1"/>
          <p:nvPr/>
        </p:nvSpPr>
        <p:spPr>
          <a:xfrm>
            <a:off x="987372" y="16764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None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1.</a:t>
            </a:r>
            <a:r>
              <a:rPr lang="zh-CN" altLang="en-US"/>
              <a:t>组合电路分析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组合电路设计方法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集成电路应用：</a:t>
            </a:r>
            <a:endParaRPr lang="en-US" altLang="zh-CN"/>
          </a:p>
          <a:p>
            <a:r>
              <a:rPr lang="en-US" altLang="zh-CN"/>
              <a:t>74xx139/138</a:t>
            </a:r>
            <a:r>
              <a:rPr lang="zh-CN" altLang="en-US"/>
              <a:t>、</a:t>
            </a:r>
            <a:r>
              <a:rPr lang="en-US" altLang="zh-CN"/>
              <a:t>74xx42</a:t>
            </a:r>
            <a:r>
              <a:rPr lang="zh-CN" altLang="en-US"/>
              <a:t>、</a:t>
            </a:r>
            <a:r>
              <a:rPr lang="en-US" altLang="zh-CN"/>
              <a:t>74xx47/48/49</a:t>
            </a:r>
            <a:r>
              <a:rPr lang="zh-CN" altLang="en-US"/>
              <a:t>、</a:t>
            </a:r>
            <a:r>
              <a:rPr lang="en-US" altLang="zh-CN"/>
              <a:t>74xx153/151</a:t>
            </a:r>
            <a:r>
              <a:rPr lang="zh-CN" altLang="en-US"/>
              <a:t>、</a:t>
            </a:r>
            <a:r>
              <a:rPr lang="en-US" altLang="zh-CN"/>
              <a:t>74xx183/283</a:t>
            </a:r>
            <a:r>
              <a:rPr lang="zh-CN" altLang="en-US"/>
              <a:t>、</a:t>
            </a:r>
            <a:r>
              <a:rPr lang="en-US" altLang="zh-CN"/>
              <a:t>74xx148</a:t>
            </a:r>
            <a:r>
              <a:rPr lang="zh-CN" altLang="en-US"/>
              <a:t>、</a:t>
            </a:r>
            <a:r>
              <a:rPr lang="en-US" altLang="zh-CN"/>
              <a:t>74xx85</a:t>
            </a:r>
          </a:p>
          <a:p>
            <a:r>
              <a:rPr lang="en-US" altLang="zh-CN"/>
              <a:t>4.</a:t>
            </a:r>
            <a:r>
              <a:rPr lang="zh-CN" altLang="en-US"/>
              <a:t>复习重点：例题和作业</a:t>
            </a:r>
            <a:endParaRPr lang="zh-CN" altLang="en-US" dirty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858" name="Group 2"/>
          <p:cNvGrpSpPr/>
          <p:nvPr/>
        </p:nvGrpSpPr>
        <p:grpSpPr bwMode="auto">
          <a:xfrm>
            <a:off x="227013" y="5389563"/>
            <a:ext cx="2544762" cy="519112"/>
            <a:chOff x="143" y="3230"/>
            <a:chExt cx="1603" cy="327"/>
          </a:xfrm>
        </p:grpSpPr>
        <p:sp>
          <p:nvSpPr>
            <p:cNvPr id="44151" name="Text Box 3"/>
            <p:cNvSpPr txBox="1">
              <a:spLocks noChangeArrowheads="1"/>
            </p:cNvSpPr>
            <p:nvPr/>
          </p:nvSpPr>
          <p:spPr bwMode="auto">
            <a:xfrm>
              <a:off x="143" y="3230"/>
              <a:ext cx="1603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  1  1 1  Y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15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=0</a:t>
              </a:r>
            </a:p>
          </p:txBody>
        </p:sp>
        <p:sp>
          <p:nvSpPr>
            <p:cNvPr id="44152" name="Line 4"/>
            <p:cNvSpPr>
              <a:spLocks noChangeShapeType="1"/>
            </p:cNvSpPr>
            <p:nvPr/>
          </p:nvSpPr>
          <p:spPr bwMode="auto">
            <a:xfrm>
              <a:off x="1039" y="3275"/>
              <a:ext cx="147" cy="0"/>
            </a:xfrm>
            <a:prstGeom prst="line">
              <a:avLst/>
            </a:prstGeom>
            <a:noFill/>
            <a:ln w="38100">
              <a:noFill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49861" name="Group 5"/>
          <p:cNvGrpSpPr/>
          <p:nvPr/>
        </p:nvGrpSpPr>
        <p:grpSpPr bwMode="auto">
          <a:xfrm>
            <a:off x="227013" y="4384675"/>
            <a:ext cx="2330450" cy="519113"/>
            <a:chOff x="143" y="2597"/>
            <a:chExt cx="1468" cy="327"/>
          </a:xfrm>
        </p:grpSpPr>
        <p:sp>
          <p:nvSpPr>
            <p:cNvPr id="44149" name="Text Box 6"/>
            <p:cNvSpPr txBox="1">
              <a:spLocks noChangeArrowheads="1"/>
            </p:cNvSpPr>
            <p:nvPr/>
          </p:nvSpPr>
          <p:spPr bwMode="auto">
            <a:xfrm>
              <a:off x="143" y="2597"/>
              <a:ext cx="1468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  0  0 0  Y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8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=0</a:t>
              </a:r>
            </a:p>
          </p:txBody>
        </p:sp>
        <p:sp>
          <p:nvSpPr>
            <p:cNvPr id="44150" name="Line 7"/>
            <p:cNvSpPr>
              <a:spLocks noChangeShapeType="1"/>
            </p:cNvSpPr>
            <p:nvPr/>
          </p:nvSpPr>
          <p:spPr bwMode="auto">
            <a:xfrm>
              <a:off x="1039" y="2643"/>
              <a:ext cx="147" cy="0"/>
            </a:xfrm>
            <a:prstGeom prst="line">
              <a:avLst/>
            </a:prstGeom>
            <a:noFill/>
            <a:ln w="38100">
              <a:noFill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49864" name="Group 8"/>
          <p:cNvGrpSpPr/>
          <p:nvPr/>
        </p:nvGrpSpPr>
        <p:grpSpPr bwMode="auto">
          <a:xfrm>
            <a:off x="227013" y="3900488"/>
            <a:ext cx="2330450" cy="519112"/>
            <a:chOff x="143" y="2292"/>
            <a:chExt cx="1468" cy="327"/>
          </a:xfrm>
        </p:grpSpPr>
        <p:sp>
          <p:nvSpPr>
            <p:cNvPr id="44147" name="Text Box 9"/>
            <p:cNvSpPr txBox="1">
              <a:spLocks noChangeArrowheads="1"/>
            </p:cNvSpPr>
            <p:nvPr/>
          </p:nvSpPr>
          <p:spPr bwMode="auto">
            <a:xfrm>
              <a:off x="143" y="2292"/>
              <a:ext cx="1468" cy="327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  1  1 1  Y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=0</a:t>
              </a:r>
            </a:p>
          </p:txBody>
        </p:sp>
        <p:sp>
          <p:nvSpPr>
            <p:cNvPr id="44148" name="Line 10"/>
            <p:cNvSpPr>
              <a:spLocks noChangeShapeType="1"/>
            </p:cNvSpPr>
            <p:nvPr/>
          </p:nvSpPr>
          <p:spPr bwMode="auto">
            <a:xfrm>
              <a:off x="1039" y="2338"/>
              <a:ext cx="14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49867" name="Group 11"/>
          <p:cNvGrpSpPr/>
          <p:nvPr/>
        </p:nvGrpSpPr>
        <p:grpSpPr bwMode="auto">
          <a:xfrm>
            <a:off x="219075" y="2895600"/>
            <a:ext cx="2330450" cy="519113"/>
            <a:chOff x="138" y="1659"/>
            <a:chExt cx="1468" cy="327"/>
          </a:xfrm>
        </p:grpSpPr>
        <p:sp>
          <p:nvSpPr>
            <p:cNvPr id="44145" name="Text Box 12"/>
            <p:cNvSpPr txBox="1">
              <a:spLocks noChangeArrowheads="1"/>
            </p:cNvSpPr>
            <p:nvPr/>
          </p:nvSpPr>
          <p:spPr bwMode="auto">
            <a:xfrm>
              <a:off x="138" y="1659"/>
              <a:ext cx="1468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  0  0 1  Y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=0</a:t>
              </a:r>
            </a:p>
          </p:txBody>
        </p:sp>
        <p:sp>
          <p:nvSpPr>
            <p:cNvPr id="44146" name="Line 13"/>
            <p:cNvSpPr>
              <a:spLocks noChangeShapeType="1"/>
            </p:cNvSpPr>
            <p:nvPr/>
          </p:nvSpPr>
          <p:spPr bwMode="auto">
            <a:xfrm>
              <a:off x="1028" y="1717"/>
              <a:ext cx="14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49870" name="Group 14"/>
          <p:cNvGrpSpPr/>
          <p:nvPr/>
        </p:nvGrpSpPr>
        <p:grpSpPr bwMode="auto">
          <a:xfrm>
            <a:off x="217488" y="2519363"/>
            <a:ext cx="2330450" cy="519112"/>
            <a:chOff x="137" y="1422"/>
            <a:chExt cx="1468" cy="327"/>
          </a:xfrm>
        </p:grpSpPr>
        <p:sp>
          <p:nvSpPr>
            <p:cNvPr id="44143" name="Text Box 15"/>
            <p:cNvSpPr txBox="1">
              <a:spLocks noChangeArrowheads="1"/>
            </p:cNvSpPr>
            <p:nvPr/>
          </p:nvSpPr>
          <p:spPr bwMode="auto">
            <a:xfrm>
              <a:off x="137" y="1422"/>
              <a:ext cx="1468" cy="327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  0  0 0  Y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=0</a:t>
              </a:r>
            </a:p>
          </p:txBody>
        </p:sp>
        <p:sp>
          <p:nvSpPr>
            <p:cNvPr id="44144" name="Line 16"/>
            <p:cNvSpPr>
              <a:spLocks noChangeShapeType="1"/>
            </p:cNvSpPr>
            <p:nvPr/>
          </p:nvSpPr>
          <p:spPr bwMode="auto">
            <a:xfrm flipV="1">
              <a:off x="1028" y="1477"/>
              <a:ext cx="181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249873" name="Rectangle 17"/>
          <p:cNvSpPr>
            <a:spLocks noGrp="1" noChangeArrowheads="1"/>
          </p:cNvSpPr>
          <p:nvPr>
            <p:ph type="title"/>
          </p:nvPr>
        </p:nvSpPr>
        <p:spPr>
          <a:xfrm>
            <a:off x="327025" y="250825"/>
            <a:ext cx="3814763" cy="425450"/>
          </a:xfrm>
          <a:ln>
            <a:noFill/>
          </a:ln>
        </p:spPr>
        <p:txBody>
          <a:bodyPr/>
          <a:lstStyle/>
          <a:p>
            <a:pPr algn="l" eaLnBrk="1" hangingPunct="1"/>
            <a:r>
              <a:rPr lang="zh-CN" altLang="en-US" sz="2800" b="1" dirty="0">
                <a:solidFill>
                  <a:srgbClr val="1F08F8"/>
                </a:solidFill>
              </a:rPr>
              <a:t>译码器的灵活应用</a:t>
            </a:r>
          </a:p>
        </p:txBody>
      </p:sp>
      <p:sp>
        <p:nvSpPr>
          <p:cNvPr id="249874" name="Rectangle 18"/>
          <p:cNvSpPr>
            <a:spLocks noChangeArrowheads="1"/>
          </p:cNvSpPr>
          <p:nvPr/>
        </p:nvSpPr>
        <p:spPr bwMode="auto">
          <a:xfrm>
            <a:off x="1436688" y="1387475"/>
            <a:ext cx="5761037" cy="519113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用两片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74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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138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构成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4/16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线译码器。</a:t>
            </a:r>
          </a:p>
        </p:txBody>
      </p:sp>
      <p:sp>
        <p:nvSpPr>
          <p:cNvPr id="249875" name="Text Box 19"/>
          <p:cNvSpPr txBox="1">
            <a:spLocks noChangeArrowheads="1"/>
          </p:cNvSpPr>
          <p:nvPr/>
        </p:nvSpPr>
        <p:spPr bwMode="auto">
          <a:xfrm>
            <a:off x="112713" y="2109788"/>
            <a:ext cx="2025650" cy="519112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3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0</a:t>
            </a:r>
          </a:p>
        </p:txBody>
      </p:sp>
      <p:sp>
        <p:nvSpPr>
          <p:cNvPr id="249876" name="Rectangle 20"/>
          <p:cNvSpPr>
            <a:spLocks noChangeArrowheads="1"/>
          </p:cNvSpPr>
          <p:nvPr/>
        </p:nvSpPr>
        <p:spPr bwMode="auto">
          <a:xfrm>
            <a:off x="520700" y="2628900"/>
            <a:ext cx="1003300" cy="3279775"/>
          </a:xfrm>
          <a:prstGeom prst="rect">
            <a:avLst/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49877" name="Group 21"/>
          <p:cNvGrpSpPr/>
          <p:nvPr/>
        </p:nvGrpSpPr>
        <p:grpSpPr bwMode="auto">
          <a:xfrm>
            <a:off x="215900" y="2522538"/>
            <a:ext cx="536575" cy="1898650"/>
            <a:chOff x="136" y="1424"/>
            <a:chExt cx="338" cy="1196"/>
          </a:xfrm>
        </p:grpSpPr>
        <p:sp>
          <p:nvSpPr>
            <p:cNvPr id="44140" name="Text Box 22"/>
            <p:cNvSpPr txBox="1">
              <a:spLocks noChangeArrowheads="1"/>
            </p:cNvSpPr>
            <p:nvPr/>
          </p:nvSpPr>
          <p:spPr bwMode="auto">
            <a:xfrm>
              <a:off x="136" y="1424"/>
              <a:ext cx="327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44141" name="Text Box 23"/>
            <p:cNvSpPr txBox="1">
              <a:spLocks noChangeArrowheads="1"/>
            </p:cNvSpPr>
            <p:nvPr/>
          </p:nvSpPr>
          <p:spPr bwMode="auto">
            <a:xfrm>
              <a:off x="136" y="1661"/>
              <a:ext cx="327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44142" name="Text Box 24"/>
            <p:cNvSpPr txBox="1">
              <a:spLocks noChangeArrowheads="1"/>
            </p:cNvSpPr>
            <p:nvPr/>
          </p:nvSpPr>
          <p:spPr bwMode="auto">
            <a:xfrm>
              <a:off x="147" y="2293"/>
              <a:ext cx="327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</p:grpSp>
      <p:grpSp>
        <p:nvGrpSpPr>
          <p:cNvPr id="249881" name="Group 25"/>
          <p:cNvGrpSpPr/>
          <p:nvPr/>
        </p:nvGrpSpPr>
        <p:grpSpPr bwMode="auto">
          <a:xfrm>
            <a:off x="215900" y="4383088"/>
            <a:ext cx="484188" cy="1524000"/>
            <a:chOff x="147" y="2596"/>
            <a:chExt cx="305" cy="960"/>
          </a:xfrm>
        </p:grpSpPr>
        <p:sp>
          <p:nvSpPr>
            <p:cNvPr id="44138" name="Text Box 26"/>
            <p:cNvSpPr txBox="1">
              <a:spLocks noChangeArrowheads="1"/>
            </p:cNvSpPr>
            <p:nvPr/>
          </p:nvSpPr>
          <p:spPr bwMode="auto">
            <a:xfrm>
              <a:off x="147" y="3229"/>
              <a:ext cx="305" cy="327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44139" name="Text Box 27"/>
            <p:cNvSpPr txBox="1">
              <a:spLocks noChangeArrowheads="1"/>
            </p:cNvSpPr>
            <p:nvPr/>
          </p:nvSpPr>
          <p:spPr bwMode="auto">
            <a:xfrm>
              <a:off x="147" y="2596"/>
              <a:ext cx="305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</p:grpSp>
      <p:grpSp>
        <p:nvGrpSpPr>
          <p:cNvPr id="249884" name="Group 28"/>
          <p:cNvGrpSpPr/>
          <p:nvPr/>
        </p:nvGrpSpPr>
        <p:grpSpPr bwMode="auto">
          <a:xfrm>
            <a:off x="2636838" y="4251325"/>
            <a:ext cx="3800475" cy="1846263"/>
            <a:chOff x="1661" y="2513"/>
            <a:chExt cx="2394" cy="1163"/>
          </a:xfrm>
        </p:grpSpPr>
        <p:sp>
          <p:nvSpPr>
            <p:cNvPr id="44134" name="Line 29"/>
            <p:cNvSpPr>
              <a:spLocks noChangeShapeType="1"/>
            </p:cNvSpPr>
            <p:nvPr/>
          </p:nvSpPr>
          <p:spPr bwMode="auto">
            <a:xfrm>
              <a:off x="1852" y="2524"/>
              <a:ext cx="0" cy="9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135" name="Freeform 30"/>
            <p:cNvSpPr/>
            <p:nvPr/>
          </p:nvSpPr>
          <p:spPr bwMode="auto">
            <a:xfrm>
              <a:off x="1852" y="2513"/>
              <a:ext cx="2203" cy="418"/>
            </a:xfrm>
            <a:custGeom>
              <a:avLst/>
              <a:gdLst>
                <a:gd name="T0" fmla="*/ 0 w 2203"/>
                <a:gd name="T1" fmla="*/ 418 h 418"/>
                <a:gd name="T2" fmla="*/ 2203 w 2203"/>
                <a:gd name="T3" fmla="*/ 418 h 418"/>
                <a:gd name="T4" fmla="*/ 2203 w 2203"/>
                <a:gd name="T5" fmla="*/ 0 h 4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03" h="418">
                  <a:moveTo>
                    <a:pt x="0" y="418"/>
                  </a:moveTo>
                  <a:lnTo>
                    <a:pt x="2203" y="418"/>
                  </a:lnTo>
                  <a:lnTo>
                    <a:pt x="2203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136" name="Oval 31"/>
            <p:cNvSpPr>
              <a:spLocks noChangeArrowheads="1"/>
            </p:cNvSpPr>
            <p:nvPr/>
          </p:nvSpPr>
          <p:spPr bwMode="auto">
            <a:xfrm>
              <a:off x="1818" y="2897"/>
              <a:ext cx="79" cy="7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137" name="Text Box 32"/>
            <p:cNvSpPr txBox="1">
              <a:spLocks noChangeArrowheads="1"/>
            </p:cNvSpPr>
            <p:nvPr/>
          </p:nvSpPr>
          <p:spPr bwMode="auto">
            <a:xfrm>
              <a:off x="1661" y="3349"/>
              <a:ext cx="384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</p:grpSp>
      <p:grpSp>
        <p:nvGrpSpPr>
          <p:cNvPr id="249889" name="Group 33"/>
          <p:cNvGrpSpPr/>
          <p:nvPr/>
        </p:nvGrpSpPr>
        <p:grpSpPr bwMode="auto">
          <a:xfrm>
            <a:off x="3032125" y="4251325"/>
            <a:ext cx="3690938" cy="1862138"/>
            <a:chOff x="1910" y="2513"/>
            <a:chExt cx="2325" cy="1173"/>
          </a:xfrm>
        </p:grpSpPr>
        <p:sp>
          <p:nvSpPr>
            <p:cNvPr id="44130" name="Line 34"/>
            <p:cNvSpPr>
              <a:spLocks noChangeShapeType="1"/>
            </p:cNvSpPr>
            <p:nvPr/>
          </p:nvSpPr>
          <p:spPr bwMode="auto">
            <a:xfrm>
              <a:off x="2044" y="2524"/>
              <a:ext cx="0" cy="9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131" name="Freeform 35"/>
            <p:cNvSpPr/>
            <p:nvPr/>
          </p:nvSpPr>
          <p:spPr bwMode="auto">
            <a:xfrm>
              <a:off x="2044" y="2513"/>
              <a:ext cx="2191" cy="497"/>
            </a:xfrm>
            <a:custGeom>
              <a:avLst/>
              <a:gdLst>
                <a:gd name="T0" fmla="*/ 0 w 2203"/>
                <a:gd name="T1" fmla="*/ 497 h 497"/>
                <a:gd name="T2" fmla="*/ 2131 w 2203"/>
                <a:gd name="T3" fmla="*/ 497 h 497"/>
                <a:gd name="T4" fmla="*/ 2131 w 2203"/>
                <a:gd name="T5" fmla="*/ 0 h 49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03" h="497">
                  <a:moveTo>
                    <a:pt x="0" y="497"/>
                  </a:moveTo>
                  <a:lnTo>
                    <a:pt x="2203" y="497"/>
                  </a:lnTo>
                  <a:lnTo>
                    <a:pt x="2203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132" name="Oval 36"/>
            <p:cNvSpPr>
              <a:spLocks noChangeArrowheads="1"/>
            </p:cNvSpPr>
            <p:nvPr/>
          </p:nvSpPr>
          <p:spPr bwMode="auto">
            <a:xfrm>
              <a:off x="2011" y="2987"/>
              <a:ext cx="79" cy="7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133" name="Text Box 37"/>
            <p:cNvSpPr txBox="1">
              <a:spLocks noChangeArrowheads="1"/>
            </p:cNvSpPr>
            <p:nvPr/>
          </p:nvSpPr>
          <p:spPr bwMode="auto">
            <a:xfrm>
              <a:off x="1910" y="3359"/>
              <a:ext cx="372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</p:grpSp>
      <p:grpSp>
        <p:nvGrpSpPr>
          <p:cNvPr id="249894" name="Group 38"/>
          <p:cNvGrpSpPr/>
          <p:nvPr/>
        </p:nvGrpSpPr>
        <p:grpSpPr bwMode="auto">
          <a:xfrm>
            <a:off x="3389313" y="4251325"/>
            <a:ext cx="3656012" cy="1879600"/>
            <a:chOff x="2135" y="2513"/>
            <a:chExt cx="2303" cy="1184"/>
          </a:xfrm>
        </p:grpSpPr>
        <p:sp>
          <p:nvSpPr>
            <p:cNvPr id="44126" name="Line 39"/>
            <p:cNvSpPr>
              <a:spLocks noChangeShapeType="1"/>
            </p:cNvSpPr>
            <p:nvPr/>
          </p:nvSpPr>
          <p:spPr bwMode="auto">
            <a:xfrm>
              <a:off x="2247" y="2524"/>
              <a:ext cx="0" cy="9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127" name="Freeform 40"/>
            <p:cNvSpPr/>
            <p:nvPr/>
          </p:nvSpPr>
          <p:spPr bwMode="auto">
            <a:xfrm>
              <a:off x="2247" y="2513"/>
              <a:ext cx="2191" cy="576"/>
            </a:xfrm>
            <a:custGeom>
              <a:avLst/>
              <a:gdLst>
                <a:gd name="T0" fmla="*/ 0 w 2203"/>
                <a:gd name="T1" fmla="*/ 1205 h 497"/>
                <a:gd name="T2" fmla="*/ 2131 w 2203"/>
                <a:gd name="T3" fmla="*/ 1205 h 497"/>
                <a:gd name="T4" fmla="*/ 2131 w 2203"/>
                <a:gd name="T5" fmla="*/ 0 h 49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03" h="497">
                  <a:moveTo>
                    <a:pt x="0" y="497"/>
                  </a:moveTo>
                  <a:lnTo>
                    <a:pt x="2203" y="497"/>
                  </a:lnTo>
                  <a:lnTo>
                    <a:pt x="2203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128" name="Oval 41"/>
            <p:cNvSpPr>
              <a:spLocks noChangeArrowheads="1"/>
            </p:cNvSpPr>
            <p:nvPr/>
          </p:nvSpPr>
          <p:spPr bwMode="auto">
            <a:xfrm>
              <a:off x="2214" y="3053"/>
              <a:ext cx="79" cy="7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129" name="Text Box 42"/>
            <p:cNvSpPr txBox="1">
              <a:spLocks noChangeArrowheads="1"/>
            </p:cNvSpPr>
            <p:nvPr/>
          </p:nvSpPr>
          <p:spPr bwMode="auto">
            <a:xfrm>
              <a:off x="2135" y="3370"/>
              <a:ext cx="428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</a:p>
          </p:txBody>
        </p:sp>
      </p:grpSp>
      <p:grpSp>
        <p:nvGrpSpPr>
          <p:cNvPr id="249899" name="Group 43"/>
          <p:cNvGrpSpPr/>
          <p:nvPr/>
        </p:nvGrpSpPr>
        <p:grpSpPr bwMode="auto">
          <a:xfrm>
            <a:off x="3943350" y="4251325"/>
            <a:ext cx="4645025" cy="1863725"/>
            <a:chOff x="2484" y="2513"/>
            <a:chExt cx="2926" cy="1174"/>
          </a:xfrm>
        </p:grpSpPr>
        <p:sp>
          <p:nvSpPr>
            <p:cNvPr id="44122" name="Freeform 44"/>
            <p:cNvSpPr/>
            <p:nvPr/>
          </p:nvSpPr>
          <p:spPr bwMode="auto">
            <a:xfrm>
              <a:off x="2609" y="2513"/>
              <a:ext cx="2801" cy="667"/>
            </a:xfrm>
            <a:custGeom>
              <a:avLst/>
              <a:gdLst>
                <a:gd name="T0" fmla="*/ 0 w 2891"/>
                <a:gd name="T1" fmla="*/ 0 h 633"/>
                <a:gd name="T2" fmla="*/ 0 w 2891"/>
                <a:gd name="T3" fmla="*/ 867 h 633"/>
                <a:gd name="T4" fmla="*/ 2392 w 2891"/>
                <a:gd name="T5" fmla="*/ 867 h 633"/>
                <a:gd name="T6" fmla="*/ 2392 w 2891"/>
                <a:gd name="T7" fmla="*/ 0 h 6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91" h="633">
                  <a:moveTo>
                    <a:pt x="0" y="0"/>
                  </a:moveTo>
                  <a:lnTo>
                    <a:pt x="0" y="633"/>
                  </a:lnTo>
                  <a:lnTo>
                    <a:pt x="2891" y="633"/>
                  </a:lnTo>
                  <a:lnTo>
                    <a:pt x="2891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123" name="Line 45"/>
            <p:cNvSpPr>
              <a:spLocks noChangeShapeType="1"/>
            </p:cNvSpPr>
            <p:nvPr/>
          </p:nvSpPr>
          <p:spPr bwMode="auto">
            <a:xfrm>
              <a:off x="2609" y="3146"/>
              <a:ext cx="0" cy="2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124" name="Oval 46"/>
            <p:cNvSpPr>
              <a:spLocks noChangeArrowheads="1"/>
            </p:cNvSpPr>
            <p:nvPr/>
          </p:nvSpPr>
          <p:spPr bwMode="auto">
            <a:xfrm>
              <a:off x="2564" y="3146"/>
              <a:ext cx="79" cy="7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125" name="Text Box 47"/>
            <p:cNvSpPr txBox="1">
              <a:spLocks noChangeArrowheads="1"/>
            </p:cNvSpPr>
            <p:nvPr/>
          </p:nvSpPr>
          <p:spPr bwMode="auto">
            <a:xfrm>
              <a:off x="2484" y="3360"/>
              <a:ext cx="395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</a:p>
          </p:txBody>
        </p:sp>
      </p:grpSp>
      <p:grpSp>
        <p:nvGrpSpPr>
          <p:cNvPr id="249904" name="Group 48"/>
          <p:cNvGrpSpPr/>
          <p:nvPr/>
        </p:nvGrpSpPr>
        <p:grpSpPr bwMode="auto">
          <a:xfrm>
            <a:off x="4697413" y="4233863"/>
            <a:ext cx="3460750" cy="2205037"/>
            <a:chOff x="2959" y="2733"/>
            <a:chExt cx="2180" cy="1389"/>
          </a:xfrm>
        </p:grpSpPr>
        <p:sp>
          <p:nvSpPr>
            <p:cNvPr id="44116" name="Freeform 49"/>
            <p:cNvSpPr/>
            <p:nvPr/>
          </p:nvSpPr>
          <p:spPr bwMode="auto">
            <a:xfrm>
              <a:off x="2959" y="2733"/>
              <a:ext cx="2180" cy="791"/>
            </a:xfrm>
            <a:custGeom>
              <a:avLst/>
              <a:gdLst>
                <a:gd name="T0" fmla="*/ 0 w 2180"/>
                <a:gd name="T1" fmla="*/ 0 h 791"/>
                <a:gd name="T2" fmla="*/ 0 w 2180"/>
                <a:gd name="T3" fmla="*/ 791 h 791"/>
                <a:gd name="T4" fmla="*/ 2180 w 2180"/>
                <a:gd name="T5" fmla="*/ 791 h 791"/>
                <a:gd name="T6" fmla="*/ 2180 w 2180"/>
                <a:gd name="T7" fmla="*/ 11 h 7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80" h="791">
                  <a:moveTo>
                    <a:pt x="0" y="0"/>
                  </a:moveTo>
                  <a:lnTo>
                    <a:pt x="0" y="791"/>
                  </a:lnTo>
                  <a:lnTo>
                    <a:pt x="2180" y="791"/>
                  </a:lnTo>
                  <a:lnTo>
                    <a:pt x="2180" y="11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117" name="Line 50"/>
            <p:cNvSpPr>
              <a:spLocks noChangeShapeType="1"/>
            </p:cNvSpPr>
            <p:nvPr/>
          </p:nvSpPr>
          <p:spPr bwMode="auto">
            <a:xfrm>
              <a:off x="3580" y="3524"/>
              <a:ext cx="0" cy="27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118" name="Oval 51"/>
            <p:cNvSpPr>
              <a:spLocks noChangeArrowheads="1"/>
            </p:cNvSpPr>
            <p:nvPr/>
          </p:nvSpPr>
          <p:spPr bwMode="auto">
            <a:xfrm>
              <a:off x="3535" y="3490"/>
              <a:ext cx="79" cy="7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grpSp>
          <p:nvGrpSpPr>
            <p:cNvPr id="44119" name="Group 52"/>
            <p:cNvGrpSpPr/>
            <p:nvPr/>
          </p:nvGrpSpPr>
          <p:grpSpPr bwMode="auto">
            <a:xfrm>
              <a:off x="3456" y="3795"/>
              <a:ext cx="430" cy="327"/>
              <a:chOff x="2936" y="3806"/>
              <a:chExt cx="430" cy="327"/>
            </a:xfrm>
          </p:grpSpPr>
          <p:sp>
            <p:nvSpPr>
              <p:cNvPr id="44120" name="Text Box 53"/>
              <p:cNvSpPr txBox="1">
                <a:spLocks noChangeArrowheads="1"/>
              </p:cNvSpPr>
              <p:nvPr/>
            </p:nvSpPr>
            <p:spPr bwMode="auto">
              <a:xfrm>
                <a:off x="2936" y="3806"/>
                <a:ext cx="430" cy="327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E</a:t>
                </a:r>
              </a:p>
            </p:txBody>
          </p:sp>
          <p:sp>
            <p:nvSpPr>
              <p:cNvPr id="44121" name="Line 54"/>
              <p:cNvSpPr>
                <a:spLocks noChangeShapeType="1"/>
              </p:cNvSpPr>
              <p:nvPr/>
            </p:nvSpPr>
            <p:spPr bwMode="auto">
              <a:xfrm>
                <a:off x="2993" y="3862"/>
                <a:ext cx="113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249911" name="Group 55"/>
          <p:cNvGrpSpPr/>
          <p:nvPr/>
        </p:nvGrpSpPr>
        <p:grpSpPr bwMode="auto">
          <a:xfrm>
            <a:off x="5092700" y="4251325"/>
            <a:ext cx="2724150" cy="592138"/>
            <a:chOff x="3208" y="2744"/>
            <a:chExt cx="1716" cy="373"/>
          </a:xfrm>
        </p:grpSpPr>
        <p:sp>
          <p:nvSpPr>
            <p:cNvPr id="44113" name="Line 56"/>
            <p:cNvSpPr>
              <a:spLocks noChangeShapeType="1"/>
            </p:cNvSpPr>
            <p:nvPr/>
          </p:nvSpPr>
          <p:spPr bwMode="auto">
            <a:xfrm>
              <a:off x="3219" y="2744"/>
              <a:ext cx="0" cy="2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114" name="Text Box 57"/>
            <p:cNvSpPr txBox="1">
              <a:spLocks noChangeArrowheads="1"/>
            </p:cNvSpPr>
            <p:nvPr/>
          </p:nvSpPr>
          <p:spPr bwMode="auto">
            <a:xfrm>
              <a:off x="3208" y="2790"/>
              <a:ext cx="722" cy="327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“1”</a:t>
              </a:r>
            </a:p>
          </p:txBody>
        </p:sp>
        <p:sp>
          <p:nvSpPr>
            <p:cNvPr id="44115" name="Freeform 58"/>
            <p:cNvSpPr/>
            <p:nvPr/>
          </p:nvSpPr>
          <p:spPr bwMode="auto">
            <a:xfrm>
              <a:off x="4721" y="2744"/>
              <a:ext cx="203" cy="238"/>
            </a:xfrm>
            <a:custGeom>
              <a:avLst/>
              <a:gdLst>
                <a:gd name="T0" fmla="*/ 90 w 203"/>
                <a:gd name="T1" fmla="*/ 0 h 238"/>
                <a:gd name="T2" fmla="*/ 90 w 203"/>
                <a:gd name="T3" fmla="*/ 238 h 238"/>
                <a:gd name="T4" fmla="*/ 203 w 203"/>
                <a:gd name="T5" fmla="*/ 238 h 238"/>
                <a:gd name="T6" fmla="*/ 0 w 203"/>
                <a:gd name="T7" fmla="*/ 238 h 2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3" h="238">
                  <a:moveTo>
                    <a:pt x="90" y="0"/>
                  </a:moveTo>
                  <a:lnTo>
                    <a:pt x="90" y="238"/>
                  </a:lnTo>
                  <a:lnTo>
                    <a:pt x="203" y="238"/>
                  </a:lnTo>
                  <a:lnTo>
                    <a:pt x="0" y="238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249915" name="Text Box 59"/>
          <p:cNvSpPr txBox="1">
            <a:spLocks noChangeArrowheads="1"/>
          </p:cNvSpPr>
          <p:nvPr/>
        </p:nvSpPr>
        <p:spPr bwMode="auto">
          <a:xfrm>
            <a:off x="269875" y="1414463"/>
            <a:ext cx="1612900" cy="519112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【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例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1】</a:t>
            </a:r>
          </a:p>
        </p:txBody>
      </p:sp>
      <p:grpSp>
        <p:nvGrpSpPr>
          <p:cNvPr id="249916" name="Group 60"/>
          <p:cNvGrpSpPr/>
          <p:nvPr/>
        </p:nvGrpSpPr>
        <p:grpSpPr bwMode="auto">
          <a:xfrm>
            <a:off x="2608263" y="2082800"/>
            <a:ext cx="6310312" cy="474663"/>
            <a:chOff x="1643" y="1147"/>
            <a:chExt cx="3975" cy="299"/>
          </a:xfrm>
        </p:grpSpPr>
        <p:grpSp>
          <p:nvGrpSpPr>
            <p:cNvPr id="44104" name="Group 61"/>
            <p:cNvGrpSpPr/>
            <p:nvPr/>
          </p:nvGrpSpPr>
          <p:grpSpPr bwMode="auto">
            <a:xfrm>
              <a:off x="1643" y="1147"/>
              <a:ext cx="3975" cy="299"/>
              <a:chOff x="1379" y="1378"/>
              <a:chExt cx="3975" cy="299"/>
            </a:xfrm>
          </p:grpSpPr>
          <p:sp>
            <p:nvSpPr>
              <p:cNvPr id="44109" name="Text Box 62"/>
              <p:cNvSpPr txBox="1">
                <a:spLocks noChangeArrowheads="1"/>
              </p:cNvSpPr>
              <p:nvPr/>
            </p:nvSpPr>
            <p:spPr bwMode="auto">
              <a:xfrm>
                <a:off x="1379" y="1388"/>
                <a:ext cx="429" cy="288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</a:t>
                </a:r>
              </a:p>
            </p:txBody>
          </p:sp>
          <p:sp>
            <p:nvSpPr>
              <p:cNvPr id="44110" name="Text Box 63"/>
              <p:cNvSpPr txBox="1">
                <a:spLocks noChangeArrowheads="1"/>
              </p:cNvSpPr>
              <p:nvPr/>
            </p:nvSpPr>
            <p:spPr bwMode="auto">
              <a:xfrm>
                <a:off x="3559" y="1389"/>
                <a:ext cx="394" cy="288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8</a:t>
                </a:r>
              </a:p>
            </p:txBody>
          </p:sp>
          <p:sp>
            <p:nvSpPr>
              <p:cNvPr id="44111" name="Text Box 64"/>
              <p:cNvSpPr txBox="1">
                <a:spLocks noChangeArrowheads="1"/>
              </p:cNvSpPr>
              <p:nvPr/>
            </p:nvSpPr>
            <p:spPr bwMode="auto">
              <a:xfrm>
                <a:off x="2767" y="1378"/>
                <a:ext cx="384" cy="288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7</a:t>
                </a:r>
              </a:p>
            </p:txBody>
          </p:sp>
          <p:sp>
            <p:nvSpPr>
              <p:cNvPr id="44112" name="Text Box 65"/>
              <p:cNvSpPr txBox="1">
                <a:spLocks noChangeArrowheads="1"/>
              </p:cNvSpPr>
              <p:nvPr/>
            </p:nvSpPr>
            <p:spPr bwMode="auto">
              <a:xfrm>
                <a:off x="4925" y="1378"/>
                <a:ext cx="429" cy="288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15</a:t>
                </a:r>
              </a:p>
            </p:txBody>
          </p:sp>
        </p:grpSp>
        <p:sp>
          <p:nvSpPr>
            <p:cNvPr id="44105" name="Line 66"/>
            <p:cNvSpPr>
              <a:spLocks noChangeShapeType="1"/>
            </p:cNvSpPr>
            <p:nvPr/>
          </p:nvSpPr>
          <p:spPr bwMode="auto">
            <a:xfrm>
              <a:off x="1695" y="1197"/>
              <a:ext cx="15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106" name="Line 67"/>
            <p:cNvSpPr>
              <a:spLocks noChangeShapeType="1"/>
            </p:cNvSpPr>
            <p:nvPr/>
          </p:nvSpPr>
          <p:spPr bwMode="auto">
            <a:xfrm>
              <a:off x="3084" y="1186"/>
              <a:ext cx="15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107" name="Line 68"/>
            <p:cNvSpPr>
              <a:spLocks noChangeShapeType="1"/>
            </p:cNvSpPr>
            <p:nvPr/>
          </p:nvSpPr>
          <p:spPr bwMode="auto">
            <a:xfrm>
              <a:off x="3875" y="1209"/>
              <a:ext cx="15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108" name="Line 69"/>
            <p:cNvSpPr>
              <a:spLocks noChangeShapeType="1"/>
            </p:cNvSpPr>
            <p:nvPr/>
          </p:nvSpPr>
          <p:spPr bwMode="auto">
            <a:xfrm>
              <a:off x="5230" y="1186"/>
              <a:ext cx="15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49926" name="Group 70"/>
          <p:cNvGrpSpPr/>
          <p:nvPr/>
        </p:nvGrpSpPr>
        <p:grpSpPr bwMode="auto">
          <a:xfrm>
            <a:off x="2635250" y="2509838"/>
            <a:ext cx="2851150" cy="1822450"/>
            <a:chOff x="1660" y="1416"/>
            <a:chExt cx="1796" cy="1148"/>
          </a:xfrm>
        </p:grpSpPr>
        <p:grpSp>
          <p:nvGrpSpPr>
            <p:cNvPr id="44080" name="Group 71"/>
            <p:cNvGrpSpPr/>
            <p:nvPr/>
          </p:nvGrpSpPr>
          <p:grpSpPr bwMode="auto">
            <a:xfrm>
              <a:off x="1660" y="1416"/>
              <a:ext cx="1796" cy="1148"/>
              <a:chOff x="1660" y="1416"/>
              <a:chExt cx="1796" cy="1148"/>
            </a:xfrm>
          </p:grpSpPr>
          <p:sp>
            <p:nvSpPr>
              <p:cNvPr id="44089" name="Rectangle 72"/>
              <p:cNvSpPr>
                <a:spLocks noChangeArrowheads="1"/>
              </p:cNvSpPr>
              <p:nvPr/>
            </p:nvSpPr>
            <p:spPr bwMode="auto">
              <a:xfrm>
                <a:off x="1660" y="1642"/>
                <a:ext cx="1784" cy="8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4090" name="Text Box 73"/>
              <p:cNvSpPr txBox="1">
                <a:spLocks noChangeArrowheads="1"/>
              </p:cNvSpPr>
              <p:nvPr/>
            </p:nvSpPr>
            <p:spPr bwMode="auto">
              <a:xfrm>
                <a:off x="1975" y="1922"/>
                <a:ext cx="1209" cy="288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74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anose="05050102010706020507" pitchFamily="18" charset="2"/>
                  </a:rPr>
                  <a:t>138(1)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4091" name="Text Box 74"/>
              <p:cNvSpPr txBox="1">
                <a:spLocks noChangeArrowheads="1"/>
              </p:cNvSpPr>
              <p:nvPr/>
            </p:nvSpPr>
            <p:spPr bwMode="auto">
              <a:xfrm>
                <a:off x="1681" y="1620"/>
                <a:ext cx="1740" cy="288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4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5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6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7</a:t>
                </a:r>
              </a:p>
            </p:txBody>
          </p:sp>
          <p:sp>
            <p:nvSpPr>
              <p:cNvPr id="44092" name="Text Box 75"/>
              <p:cNvSpPr txBox="1">
                <a:spLocks noChangeArrowheads="1"/>
              </p:cNvSpPr>
              <p:nvPr/>
            </p:nvSpPr>
            <p:spPr bwMode="auto">
              <a:xfrm>
                <a:off x="1751" y="2219"/>
                <a:ext cx="1705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ST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C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ST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B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ST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</a:p>
            </p:txBody>
          </p:sp>
          <p:grpSp>
            <p:nvGrpSpPr>
              <p:cNvPr id="44093" name="Group 76"/>
              <p:cNvGrpSpPr/>
              <p:nvPr/>
            </p:nvGrpSpPr>
            <p:grpSpPr bwMode="auto">
              <a:xfrm>
                <a:off x="1811" y="1416"/>
                <a:ext cx="1390" cy="228"/>
                <a:chOff x="1547" y="1647"/>
                <a:chExt cx="1390" cy="228"/>
              </a:xfrm>
            </p:grpSpPr>
            <p:sp>
              <p:nvSpPr>
                <p:cNvPr id="44096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1547" y="1660"/>
                  <a:ext cx="0" cy="21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44097" name="Line 78"/>
                <p:cNvSpPr>
                  <a:spLocks noChangeShapeType="1"/>
                </p:cNvSpPr>
                <p:nvPr/>
              </p:nvSpPr>
              <p:spPr bwMode="auto">
                <a:xfrm flipV="1">
                  <a:off x="1738" y="1660"/>
                  <a:ext cx="0" cy="21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44098" name="Line 79"/>
                <p:cNvSpPr>
                  <a:spLocks noChangeShapeType="1"/>
                </p:cNvSpPr>
                <p:nvPr/>
              </p:nvSpPr>
              <p:spPr bwMode="auto">
                <a:xfrm flipV="1">
                  <a:off x="1941" y="1659"/>
                  <a:ext cx="0" cy="21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44099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2150" y="1659"/>
                  <a:ext cx="0" cy="21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44100" name="Line 81"/>
                <p:cNvSpPr>
                  <a:spLocks noChangeShapeType="1"/>
                </p:cNvSpPr>
                <p:nvPr/>
              </p:nvSpPr>
              <p:spPr bwMode="auto">
                <a:xfrm flipV="1">
                  <a:off x="2348" y="1659"/>
                  <a:ext cx="0" cy="21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44101" name="Line 82"/>
                <p:cNvSpPr>
                  <a:spLocks noChangeShapeType="1"/>
                </p:cNvSpPr>
                <p:nvPr/>
              </p:nvSpPr>
              <p:spPr bwMode="auto">
                <a:xfrm flipV="1">
                  <a:off x="2557" y="1659"/>
                  <a:ext cx="0" cy="21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44102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2749" y="1647"/>
                  <a:ext cx="0" cy="21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44103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937" y="1647"/>
                  <a:ext cx="0" cy="21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</p:grpSp>
          <p:sp>
            <p:nvSpPr>
              <p:cNvPr id="44094" name="Oval 85"/>
              <p:cNvSpPr>
                <a:spLocks noChangeArrowheads="1"/>
              </p:cNvSpPr>
              <p:nvPr/>
            </p:nvSpPr>
            <p:spPr bwMode="auto">
              <a:xfrm>
                <a:off x="2576" y="2507"/>
                <a:ext cx="57" cy="5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4095" name="Oval 86"/>
              <p:cNvSpPr>
                <a:spLocks noChangeArrowheads="1"/>
              </p:cNvSpPr>
              <p:nvPr/>
            </p:nvSpPr>
            <p:spPr bwMode="auto">
              <a:xfrm>
                <a:off x="2915" y="2507"/>
                <a:ext cx="57" cy="5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44081" name="Oval 87"/>
            <p:cNvSpPr>
              <a:spLocks noChangeArrowheads="1"/>
            </p:cNvSpPr>
            <p:nvPr/>
          </p:nvSpPr>
          <p:spPr bwMode="auto">
            <a:xfrm>
              <a:off x="1771" y="1575"/>
              <a:ext cx="68" cy="6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082" name="Oval 88"/>
            <p:cNvSpPr>
              <a:spLocks noChangeArrowheads="1"/>
            </p:cNvSpPr>
            <p:nvPr/>
          </p:nvSpPr>
          <p:spPr bwMode="auto">
            <a:xfrm>
              <a:off x="1956" y="1564"/>
              <a:ext cx="68" cy="6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083" name="Oval 89"/>
            <p:cNvSpPr>
              <a:spLocks noChangeArrowheads="1"/>
            </p:cNvSpPr>
            <p:nvPr/>
          </p:nvSpPr>
          <p:spPr bwMode="auto">
            <a:xfrm>
              <a:off x="2162" y="1564"/>
              <a:ext cx="68" cy="6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084" name="Oval 90"/>
            <p:cNvSpPr>
              <a:spLocks noChangeArrowheads="1"/>
            </p:cNvSpPr>
            <p:nvPr/>
          </p:nvSpPr>
          <p:spPr bwMode="auto">
            <a:xfrm>
              <a:off x="2369" y="1553"/>
              <a:ext cx="68" cy="6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085" name="Oval 91"/>
            <p:cNvSpPr>
              <a:spLocks noChangeArrowheads="1"/>
            </p:cNvSpPr>
            <p:nvPr/>
          </p:nvSpPr>
          <p:spPr bwMode="auto">
            <a:xfrm>
              <a:off x="2565" y="1553"/>
              <a:ext cx="68" cy="6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086" name="Oval 92"/>
            <p:cNvSpPr>
              <a:spLocks noChangeArrowheads="1"/>
            </p:cNvSpPr>
            <p:nvPr/>
          </p:nvSpPr>
          <p:spPr bwMode="auto">
            <a:xfrm>
              <a:off x="2782" y="1553"/>
              <a:ext cx="68" cy="6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087" name="Oval 93"/>
            <p:cNvSpPr>
              <a:spLocks noChangeArrowheads="1"/>
            </p:cNvSpPr>
            <p:nvPr/>
          </p:nvSpPr>
          <p:spPr bwMode="auto">
            <a:xfrm>
              <a:off x="2967" y="1564"/>
              <a:ext cx="68" cy="6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088" name="Oval 94"/>
            <p:cNvSpPr>
              <a:spLocks noChangeArrowheads="1"/>
            </p:cNvSpPr>
            <p:nvPr/>
          </p:nvSpPr>
          <p:spPr bwMode="auto">
            <a:xfrm>
              <a:off x="3162" y="1564"/>
              <a:ext cx="68" cy="6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49951" name="Group 95"/>
          <p:cNvGrpSpPr/>
          <p:nvPr/>
        </p:nvGrpSpPr>
        <p:grpSpPr bwMode="auto">
          <a:xfrm>
            <a:off x="6076950" y="2509838"/>
            <a:ext cx="2832100" cy="1822450"/>
            <a:chOff x="3828" y="1416"/>
            <a:chExt cx="1784" cy="1148"/>
          </a:xfrm>
        </p:grpSpPr>
        <p:grpSp>
          <p:nvGrpSpPr>
            <p:cNvPr id="44056" name="Group 96"/>
            <p:cNvGrpSpPr/>
            <p:nvPr/>
          </p:nvGrpSpPr>
          <p:grpSpPr bwMode="auto">
            <a:xfrm>
              <a:off x="3828" y="1416"/>
              <a:ext cx="1784" cy="1148"/>
              <a:chOff x="3828" y="1416"/>
              <a:chExt cx="1784" cy="1148"/>
            </a:xfrm>
          </p:grpSpPr>
          <p:sp>
            <p:nvSpPr>
              <p:cNvPr id="44065" name="Rectangle 97"/>
              <p:cNvSpPr>
                <a:spLocks noChangeArrowheads="1"/>
              </p:cNvSpPr>
              <p:nvPr/>
            </p:nvSpPr>
            <p:spPr bwMode="auto">
              <a:xfrm>
                <a:off x="3828" y="1642"/>
                <a:ext cx="1784" cy="8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4066" name="Text Box 98"/>
              <p:cNvSpPr txBox="1">
                <a:spLocks noChangeArrowheads="1"/>
              </p:cNvSpPr>
              <p:nvPr/>
            </p:nvSpPr>
            <p:spPr bwMode="auto">
              <a:xfrm>
                <a:off x="4143" y="1922"/>
                <a:ext cx="1209" cy="288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74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anose="05050102010706020507" pitchFamily="18" charset="2"/>
                  </a:rPr>
                  <a:t>138(2)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4067" name="Text Box 99"/>
              <p:cNvSpPr txBox="1">
                <a:spLocks noChangeArrowheads="1"/>
              </p:cNvSpPr>
              <p:nvPr/>
            </p:nvSpPr>
            <p:spPr bwMode="auto">
              <a:xfrm>
                <a:off x="3849" y="1620"/>
                <a:ext cx="1740" cy="288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4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5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6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7</a:t>
                </a:r>
              </a:p>
            </p:txBody>
          </p:sp>
          <p:grpSp>
            <p:nvGrpSpPr>
              <p:cNvPr id="44068" name="Group 100"/>
              <p:cNvGrpSpPr/>
              <p:nvPr/>
            </p:nvGrpSpPr>
            <p:grpSpPr bwMode="auto">
              <a:xfrm>
                <a:off x="3979" y="1416"/>
                <a:ext cx="1390" cy="228"/>
                <a:chOff x="1547" y="1647"/>
                <a:chExt cx="1390" cy="228"/>
              </a:xfrm>
            </p:grpSpPr>
            <p:sp>
              <p:nvSpPr>
                <p:cNvPr id="44072" name="Line 101"/>
                <p:cNvSpPr>
                  <a:spLocks noChangeShapeType="1"/>
                </p:cNvSpPr>
                <p:nvPr/>
              </p:nvSpPr>
              <p:spPr bwMode="auto">
                <a:xfrm flipV="1">
                  <a:off x="1547" y="1660"/>
                  <a:ext cx="0" cy="21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44073" name="Line 102"/>
                <p:cNvSpPr>
                  <a:spLocks noChangeShapeType="1"/>
                </p:cNvSpPr>
                <p:nvPr/>
              </p:nvSpPr>
              <p:spPr bwMode="auto">
                <a:xfrm flipV="1">
                  <a:off x="1738" y="1660"/>
                  <a:ext cx="0" cy="21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44074" name="Line 103"/>
                <p:cNvSpPr>
                  <a:spLocks noChangeShapeType="1"/>
                </p:cNvSpPr>
                <p:nvPr/>
              </p:nvSpPr>
              <p:spPr bwMode="auto">
                <a:xfrm flipV="1">
                  <a:off x="1941" y="1659"/>
                  <a:ext cx="0" cy="21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44075" name="Line 104"/>
                <p:cNvSpPr>
                  <a:spLocks noChangeShapeType="1"/>
                </p:cNvSpPr>
                <p:nvPr/>
              </p:nvSpPr>
              <p:spPr bwMode="auto">
                <a:xfrm flipV="1">
                  <a:off x="2150" y="1659"/>
                  <a:ext cx="0" cy="21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44076" name="Line 105"/>
                <p:cNvSpPr>
                  <a:spLocks noChangeShapeType="1"/>
                </p:cNvSpPr>
                <p:nvPr/>
              </p:nvSpPr>
              <p:spPr bwMode="auto">
                <a:xfrm flipV="1">
                  <a:off x="2348" y="1659"/>
                  <a:ext cx="0" cy="21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44077" name="Line 106"/>
                <p:cNvSpPr>
                  <a:spLocks noChangeShapeType="1"/>
                </p:cNvSpPr>
                <p:nvPr/>
              </p:nvSpPr>
              <p:spPr bwMode="auto">
                <a:xfrm flipV="1">
                  <a:off x="2557" y="1659"/>
                  <a:ext cx="0" cy="21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44078" name="Line 107"/>
                <p:cNvSpPr>
                  <a:spLocks noChangeShapeType="1"/>
                </p:cNvSpPr>
                <p:nvPr/>
              </p:nvSpPr>
              <p:spPr bwMode="auto">
                <a:xfrm flipV="1">
                  <a:off x="2749" y="1647"/>
                  <a:ext cx="0" cy="21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44079" name="Line 108"/>
                <p:cNvSpPr>
                  <a:spLocks noChangeShapeType="1"/>
                </p:cNvSpPr>
                <p:nvPr/>
              </p:nvSpPr>
              <p:spPr bwMode="auto">
                <a:xfrm flipV="1">
                  <a:off x="2937" y="1647"/>
                  <a:ext cx="0" cy="21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</p:grpSp>
          <p:sp>
            <p:nvSpPr>
              <p:cNvPr id="44069" name="Text Box 109"/>
              <p:cNvSpPr txBox="1">
                <a:spLocks noChangeArrowheads="1"/>
              </p:cNvSpPr>
              <p:nvPr/>
            </p:nvSpPr>
            <p:spPr bwMode="auto">
              <a:xfrm>
                <a:off x="3874" y="2219"/>
                <a:ext cx="1705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ST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C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ST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B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ST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</a:p>
            </p:txBody>
          </p:sp>
          <p:sp>
            <p:nvSpPr>
              <p:cNvPr id="44070" name="Oval 110"/>
              <p:cNvSpPr>
                <a:spLocks noChangeArrowheads="1"/>
              </p:cNvSpPr>
              <p:nvPr/>
            </p:nvSpPr>
            <p:spPr bwMode="auto">
              <a:xfrm>
                <a:off x="4779" y="2507"/>
                <a:ext cx="57" cy="5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4071" name="Oval 111"/>
              <p:cNvSpPr>
                <a:spLocks noChangeArrowheads="1"/>
              </p:cNvSpPr>
              <p:nvPr/>
            </p:nvSpPr>
            <p:spPr bwMode="auto">
              <a:xfrm>
                <a:off x="5106" y="2507"/>
                <a:ext cx="57" cy="5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44057" name="Oval 112"/>
            <p:cNvSpPr>
              <a:spLocks noChangeArrowheads="1"/>
            </p:cNvSpPr>
            <p:nvPr/>
          </p:nvSpPr>
          <p:spPr bwMode="auto">
            <a:xfrm>
              <a:off x="3945" y="1553"/>
              <a:ext cx="68" cy="6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058" name="Oval 113"/>
            <p:cNvSpPr>
              <a:spLocks noChangeArrowheads="1"/>
            </p:cNvSpPr>
            <p:nvPr/>
          </p:nvSpPr>
          <p:spPr bwMode="auto">
            <a:xfrm>
              <a:off x="4140" y="1553"/>
              <a:ext cx="68" cy="6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059" name="Oval 114"/>
            <p:cNvSpPr>
              <a:spLocks noChangeArrowheads="1"/>
            </p:cNvSpPr>
            <p:nvPr/>
          </p:nvSpPr>
          <p:spPr bwMode="auto">
            <a:xfrm>
              <a:off x="4336" y="1553"/>
              <a:ext cx="68" cy="6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060" name="Oval 115"/>
            <p:cNvSpPr>
              <a:spLocks noChangeArrowheads="1"/>
            </p:cNvSpPr>
            <p:nvPr/>
          </p:nvSpPr>
          <p:spPr bwMode="auto">
            <a:xfrm>
              <a:off x="4553" y="1553"/>
              <a:ext cx="68" cy="6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061" name="Oval 116"/>
            <p:cNvSpPr>
              <a:spLocks noChangeArrowheads="1"/>
            </p:cNvSpPr>
            <p:nvPr/>
          </p:nvSpPr>
          <p:spPr bwMode="auto">
            <a:xfrm>
              <a:off x="4738" y="1553"/>
              <a:ext cx="68" cy="6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062" name="Oval 117"/>
            <p:cNvSpPr>
              <a:spLocks noChangeArrowheads="1"/>
            </p:cNvSpPr>
            <p:nvPr/>
          </p:nvSpPr>
          <p:spPr bwMode="auto">
            <a:xfrm>
              <a:off x="4945" y="1553"/>
              <a:ext cx="68" cy="6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063" name="Oval 118"/>
            <p:cNvSpPr>
              <a:spLocks noChangeArrowheads="1"/>
            </p:cNvSpPr>
            <p:nvPr/>
          </p:nvSpPr>
          <p:spPr bwMode="auto">
            <a:xfrm>
              <a:off x="5140" y="1553"/>
              <a:ext cx="68" cy="6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064" name="Oval 119"/>
            <p:cNvSpPr>
              <a:spLocks noChangeArrowheads="1"/>
            </p:cNvSpPr>
            <p:nvPr/>
          </p:nvSpPr>
          <p:spPr bwMode="auto">
            <a:xfrm>
              <a:off x="5336" y="1553"/>
              <a:ext cx="68" cy="6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249976" name="Text Box 120"/>
          <p:cNvSpPr txBox="1">
            <a:spLocks noChangeArrowheads="1"/>
          </p:cNvSpPr>
          <p:nvPr/>
        </p:nvSpPr>
        <p:spPr bwMode="auto">
          <a:xfrm>
            <a:off x="396875" y="774700"/>
            <a:ext cx="4019550" cy="5191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、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译码器的扩展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92443" y="710480"/>
            <a:ext cx="3949771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anchor="ctr">
            <a:spAutoFit/>
          </a:bodyPr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）转换精度 </a:t>
            </a:r>
          </a:p>
        </p:txBody>
      </p:sp>
      <p:sp>
        <p:nvSpPr>
          <p:cNvPr id="431109" name="Text Box 5"/>
          <p:cNvSpPr txBox="1">
            <a:spLocks noChangeArrowheads="1"/>
          </p:cNvSpPr>
          <p:nvPr/>
        </p:nvSpPr>
        <p:spPr bwMode="auto">
          <a:xfrm>
            <a:off x="492443" y="1511935"/>
            <a:ext cx="1501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分辨率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1110" name="Text Box 6"/>
              <p:cNvSpPr txBox="1">
                <a:spLocks noChangeArrowheads="1"/>
              </p:cNvSpPr>
              <p:nvPr/>
            </p:nvSpPr>
            <p:spPr bwMode="auto">
              <a:xfrm>
                <a:off x="1835150" y="1561193"/>
                <a:ext cx="7165975" cy="6178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通常以输出二进制数的位数表示。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或</m:t>
                    </m:r>
                    <m:f>
                      <m:fPr>
                        <m:ctrlP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kumimoji="1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≈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kumimoji="1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n</m:t>
                            </m:r>
                          </m:sup>
                        </m:sSup>
                      </m:den>
                    </m:f>
                  </m:oMath>
                </a14:m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111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5150" y="1561193"/>
                <a:ext cx="7165975" cy="617855"/>
              </a:xfrm>
              <a:prstGeom prst="rect">
                <a:avLst/>
              </a:prstGeom>
              <a:blipFill rotWithShape="1">
                <a:blip r:embed="rId3"/>
                <a:stretch>
                  <a:fillRect t="-59" b="5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1111" name="Text Box 7"/>
          <p:cNvSpPr txBox="1">
            <a:spLocks noChangeArrowheads="1"/>
          </p:cNvSpPr>
          <p:nvPr/>
        </p:nvSpPr>
        <p:spPr bwMode="auto">
          <a:xfrm>
            <a:off x="501952" y="3873101"/>
            <a:ext cx="1993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转换误差：</a:t>
            </a:r>
          </a:p>
        </p:txBody>
      </p:sp>
      <p:sp>
        <p:nvSpPr>
          <p:cNvPr id="431112" name="Text Box 8"/>
          <p:cNvSpPr txBox="1">
            <a:spLocks noChangeArrowheads="1"/>
          </p:cNvSpPr>
          <p:nvPr/>
        </p:nvSpPr>
        <p:spPr bwMode="auto">
          <a:xfrm>
            <a:off x="2266950" y="3854062"/>
            <a:ext cx="68770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常用最低有效位的倍数表示。 </a:t>
            </a:r>
          </a:p>
        </p:txBody>
      </p:sp>
      <p:sp>
        <p:nvSpPr>
          <p:cNvPr id="431113" name="Text Box 9"/>
          <p:cNvSpPr txBox="1">
            <a:spLocks noChangeArrowheads="1"/>
          </p:cNvSpPr>
          <p:nvPr/>
        </p:nvSpPr>
        <p:spPr bwMode="auto">
          <a:xfrm>
            <a:off x="705465" y="2451675"/>
            <a:ext cx="8763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例：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～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5V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位二进制数，分辨率：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5V×2</a:t>
            </a:r>
            <a:r>
              <a:rPr kumimoji="1" lang="zh-CN" alt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kumimoji="1" lang="en-US" altLang="zh-CN" sz="24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20mV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而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位二进制数，分辨率：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5V×2</a:t>
            </a:r>
            <a:r>
              <a:rPr kumimoji="1" lang="zh-CN" alt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kumimoji="1" lang="en-US" altLang="zh-CN" sz="24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≈1.22mV</a:t>
            </a:r>
          </a:p>
        </p:txBody>
      </p:sp>
      <p:sp>
        <p:nvSpPr>
          <p:cNvPr id="431114" name="Text Box 10"/>
          <p:cNvSpPr txBox="1">
            <a:spLocks noChangeArrowheads="1"/>
          </p:cNvSpPr>
          <p:nvPr/>
        </p:nvSpPr>
        <p:spPr bwMode="auto">
          <a:xfrm>
            <a:off x="852559" y="4631505"/>
            <a:ext cx="54951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例：转换误差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±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½LSB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2"/>
          <p:cNvGrpSpPr/>
          <p:nvPr/>
        </p:nvGrpSpPr>
        <p:grpSpPr bwMode="auto">
          <a:xfrm>
            <a:off x="2769247" y="2839655"/>
            <a:ext cx="2544762" cy="519112"/>
            <a:chOff x="143" y="3230"/>
            <a:chExt cx="1603" cy="327"/>
          </a:xfrm>
        </p:grpSpPr>
        <p:sp>
          <p:nvSpPr>
            <p:cNvPr id="81" name="Text Box 3"/>
            <p:cNvSpPr txBox="1">
              <a:spLocks noChangeArrowheads="1"/>
            </p:cNvSpPr>
            <p:nvPr/>
          </p:nvSpPr>
          <p:spPr bwMode="auto">
            <a:xfrm>
              <a:off x="143" y="3230"/>
              <a:ext cx="1603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  1  1 1  Y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15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=0</a:t>
              </a:r>
            </a:p>
          </p:txBody>
        </p:sp>
        <p:sp>
          <p:nvSpPr>
            <p:cNvPr id="82" name="Line 4"/>
            <p:cNvSpPr>
              <a:spLocks noChangeShapeType="1"/>
            </p:cNvSpPr>
            <p:nvPr/>
          </p:nvSpPr>
          <p:spPr bwMode="auto">
            <a:xfrm>
              <a:off x="1039" y="3275"/>
              <a:ext cx="147" cy="0"/>
            </a:xfrm>
            <a:prstGeom prst="line">
              <a:avLst/>
            </a:prstGeom>
            <a:noFill/>
            <a:ln w="38100">
              <a:noFill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83" name="Group 5"/>
          <p:cNvGrpSpPr/>
          <p:nvPr/>
        </p:nvGrpSpPr>
        <p:grpSpPr bwMode="auto">
          <a:xfrm>
            <a:off x="2809964" y="2099086"/>
            <a:ext cx="2330450" cy="519113"/>
            <a:chOff x="143" y="2597"/>
            <a:chExt cx="1468" cy="327"/>
          </a:xfrm>
        </p:grpSpPr>
        <p:sp>
          <p:nvSpPr>
            <p:cNvPr id="84" name="Text Box 6"/>
            <p:cNvSpPr txBox="1">
              <a:spLocks noChangeArrowheads="1"/>
            </p:cNvSpPr>
            <p:nvPr/>
          </p:nvSpPr>
          <p:spPr bwMode="auto">
            <a:xfrm>
              <a:off x="143" y="2597"/>
              <a:ext cx="1468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  0  0 0  Y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8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=0</a:t>
              </a:r>
            </a:p>
          </p:txBody>
        </p:sp>
        <p:sp>
          <p:nvSpPr>
            <p:cNvPr id="85" name="Line 7"/>
            <p:cNvSpPr>
              <a:spLocks noChangeShapeType="1"/>
            </p:cNvSpPr>
            <p:nvPr/>
          </p:nvSpPr>
          <p:spPr bwMode="auto">
            <a:xfrm>
              <a:off x="1039" y="2643"/>
              <a:ext cx="147" cy="0"/>
            </a:xfrm>
            <a:prstGeom prst="line">
              <a:avLst/>
            </a:prstGeom>
            <a:noFill/>
            <a:ln w="38100">
              <a:noFill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86" name="Group 8"/>
          <p:cNvGrpSpPr/>
          <p:nvPr/>
        </p:nvGrpSpPr>
        <p:grpSpPr bwMode="auto">
          <a:xfrm>
            <a:off x="2809964" y="1614899"/>
            <a:ext cx="2330450" cy="519112"/>
            <a:chOff x="143" y="2292"/>
            <a:chExt cx="1468" cy="327"/>
          </a:xfrm>
        </p:grpSpPr>
        <p:sp>
          <p:nvSpPr>
            <p:cNvPr id="87" name="Text Box 9"/>
            <p:cNvSpPr txBox="1">
              <a:spLocks noChangeArrowheads="1"/>
            </p:cNvSpPr>
            <p:nvPr/>
          </p:nvSpPr>
          <p:spPr bwMode="auto">
            <a:xfrm>
              <a:off x="143" y="2292"/>
              <a:ext cx="1468" cy="327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  1  1 1  Y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=0</a:t>
              </a:r>
            </a:p>
          </p:txBody>
        </p:sp>
        <p:sp>
          <p:nvSpPr>
            <p:cNvPr id="88" name="Line 10"/>
            <p:cNvSpPr>
              <a:spLocks noChangeShapeType="1"/>
            </p:cNvSpPr>
            <p:nvPr/>
          </p:nvSpPr>
          <p:spPr bwMode="auto">
            <a:xfrm>
              <a:off x="1039" y="2338"/>
              <a:ext cx="14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89" name="Group 11"/>
          <p:cNvGrpSpPr/>
          <p:nvPr/>
        </p:nvGrpSpPr>
        <p:grpSpPr bwMode="auto">
          <a:xfrm>
            <a:off x="2811551" y="815592"/>
            <a:ext cx="2330450" cy="519113"/>
            <a:chOff x="138" y="1659"/>
            <a:chExt cx="1468" cy="327"/>
          </a:xfrm>
        </p:grpSpPr>
        <p:sp>
          <p:nvSpPr>
            <p:cNvPr id="90" name="Text Box 12"/>
            <p:cNvSpPr txBox="1">
              <a:spLocks noChangeArrowheads="1"/>
            </p:cNvSpPr>
            <p:nvPr/>
          </p:nvSpPr>
          <p:spPr bwMode="auto">
            <a:xfrm>
              <a:off x="138" y="1659"/>
              <a:ext cx="1468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  0  0 1  Y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=0</a:t>
              </a:r>
            </a:p>
          </p:txBody>
        </p:sp>
        <p:sp>
          <p:nvSpPr>
            <p:cNvPr id="91" name="Line 13"/>
            <p:cNvSpPr>
              <a:spLocks noChangeShapeType="1"/>
            </p:cNvSpPr>
            <p:nvPr/>
          </p:nvSpPr>
          <p:spPr bwMode="auto">
            <a:xfrm>
              <a:off x="1028" y="1717"/>
              <a:ext cx="14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92" name="Group 14"/>
          <p:cNvGrpSpPr/>
          <p:nvPr/>
        </p:nvGrpSpPr>
        <p:grpSpPr bwMode="auto">
          <a:xfrm>
            <a:off x="2809964" y="439355"/>
            <a:ext cx="2330450" cy="519112"/>
            <a:chOff x="137" y="1422"/>
            <a:chExt cx="1468" cy="327"/>
          </a:xfrm>
        </p:grpSpPr>
        <p:sp>
          <p:nvSpPr>
            <p:cNvPr id="93" name="Text Box 15"/>
            <p:cNvSpPr txBox="1">
              <a:spLocks noChangeArrowheads="1"/>
            </p:cNvSpPr>
            <p:nvPr/>
          </p:nvSpPr>
          <p:spPr bwMode="auto">
            <a:xfrm>
              <a:off x="137" y="1422"/>
              <a:ext cx="1468" cy="327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  0  0 0  Y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=0</a:t>
              </a:r>
            </a:p>
          </p:txBody>
        </p:sp>
        <p:sp>
          <p:nvSpPr>
            <p:cNvPr id="94" name="Line 16"/>
            <p:cNvSpPr>
              <a:spLocks noChangeShapeType="1"/>
            </p:cNvSpPr>
            <p:nvPr/>
          </p:nvSpPr>
          <p:spPr bwMode="auto">
            <a:xfrm flipV="1">
              <a:off x="1028" y="1477"/>
              <a:ext cx="181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95" name="Text Box 19"/>
          <p:cNvSpPr txBox="1">
            <a:spLocks noChangeArrowheads="1"/>
          </p:cNvSpPr>
          <p:nvPr/>
        </p:nvSpPr>
        <p:spPr bwMode="auto">
          <a:xfrm>
            <a:off x="2371813" y="-56008"/>
            <a:ext cx="2884017" cy="52322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lang="en-US" altLang="zh-CN" sz="2800" baseline="-25000" dirty="0">
                <a:ea typeface="黑体" panose="02010609060101010101" pitchFamily="49" charset="-122"/>
              </a:rPr>
              <a:t>4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lang="en-US" altLang="zh-CN" sz="2800" baseline="-25000" dirty="0">
                <a:ea typeface="黑体" panose="02010609060101010101" pitchFamily="49" charset="-122"/>
              </a:rPr>
              <a:t>3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lang="en-US" altLang="zh-CN" sz="2800" baseline="-25000" dirty="0">
                <a:ea typeface="黑体" panose="02010609060101010101" pitchFamily="49" charset="-122"/>
              </a:rPr>
              <a:t>2</a:t>
            </a:r>
            <a:r>
              <a:rPr lang="en-US" altLang="zh-CN" sz="2800" dirty="0">
                <a:ea typeface="黑体" panose="02010609060101010101" pitchFamily="49" charset="-122"/>
              </a:rPr>
              <a:t>A</a:t>
            </a:r>
            <a:r>
              <a:rPr lang="en-US" altLang="zh-CN" sz="2800" baseline="-25000" dirty="0">
                <a:ea typeface="黑体" panose="02010609060101010101" pitchFamily="49" charset="-122"/>
              </a:rPr>
              <a:t>1</a:t>
            </a:r>
            <a:r>
              <a:rPr lang="en-US" altLang="zh-CN" sz="2800" dirty="0">
                <a:ea typeface="黑体" panose="02010609060101010101" pitchFamily="49" charset="-122"/>
              </a:rPr>
              <a:t>A</a:t>
            </a:r>
            <a:r>
              <a:rPr lang="en-US" altLang="zh-CN" sz="2800" baseline="-25000" dirty="0">
                <a:ea typeface="黑体" panose="02010609060101010101" pitchFamily="49" charset="-122"/>
              </a:rPr>
              <a:t>0</a:t>
            </a:r>
            <a:endParaRPr kumimoji="1" lang="en-US" altLang="zh-CN" sz="2800" b="1" i="0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6" name="Rectangle 20"/>
          <p:cNvSpPr>
            <a:spLocks noChangeArrowheads="1"/>
          </p:cNvSpPr>
          <p:nvPr/>
        </p:nvSpPr>
        <p:spPr bwMode="auto">
          <a:xfrm>
            <a:off x="3113176" y="548892"/>
            <a:ext cx="1003300" cy="3279775"/>
          </a:xfrm>
          <a:prstGeom prst="rect">
            <a:avLst/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97" name="Group 21"/>
          <p:cNvGrpSpPr/>
          <p:nvPr/>
        </p:nvGrpSpPr>
        <p:grpSpPr bwMode="auto">
          <a:xfrm>
            <a:off x="2371813" y="442530"/>
            <a:ext cx="973138" cy="1650206"/>
            <a:chOff x="-139" y="1424"/>
            <a:chExt cx="613" cy="1196"/>
          </a:xfrm>
        </p:grpSpPr>
        <p:sp>
          <p:nvSpPr>
            <p:cNvPr id="98" name="Text Box 22"/>
            <p:cNvSpPr txBox="1">
              <a:spLocks noChangeArrowheads="1"/>
            </p:cNvSpPr>
            <p:nvPr/>
          </p:nvSpPr>
          <p:spPr bwMode="auto">
            <a:xfrm>
              <a:off x="-139" y="1424"/>
              <a:ext cx="602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99" name="Text Box 23"/>
            <p:cNvSpPr txBox="1">
              <a:spLocks noChangeArrowheads="1"/>
            </p:cNvSpPr>
            <p:nvPr/>
          </p:nvSpPr>
          <p:spPr bwMode="auto">
            <a:xfrm>
              <a:off x="-139" y="1661"/>
              <a:ext cx="602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100" name="Text Box 24"/>
            <p:cNvSpPr txBox="1">
              <a:spLocks noChangeArrowheads="1"/>
            </p:cNvSpPr>
            <p:nvPr/>
          </p:nvSpPr>
          <p:spPr bwMode="auto">
            <a:xfrm>
              <a:off x="-139" y="2293"/>
              <a:ext cx="613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</p:grpSp>
      <p:grpSp>
        <p:nvGrpSpPr>
          <p:cNvPr id="101" name="Group 25"/>
          <p:cNvGrpSpPr/>
          <p:nvPr/>
        </p:nvGrpSpPr>
        <p:grpSpPr bwMode="auto">
          <a:xfrm>
            <a:off x="2389276" y="2117582"/>
            <a:ext cx="826197" cy="1251849"/>
            <a:chOff x="-117" y="2425"/>
            <a:chExt cx="580" cy="1154"/>
          </a:xfrm>
        </p:grpSpPr>
        <p:sp>
          <p:nvSpPr>
            <p:cNvPr id="102" name="Text Box 26"/>
            <p:cNvSpPr txBox="1">
              <a:spLocks noChangeArrowheads="1"/>
            </p:cNvSpPr>
            <p:nvPr/>
          </p:nvSpPr>
          <p:spPr bwMode="auto">
            <a:xfrm>
              <a:off x="-117" y="3097"/>
              <a:ext cx="580" cy="482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chemeClr val="accent2"/>
                  </a:solidFill>
                  <a:ea typeface="黑体" panose="02010609060101010101" pitchFamily="49" charset="-122"/>
                </a:rPr>
                <a:t>0</a:t>
              </a:r>
              <a:endPara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ea typeface="黑体" panose="02010609060101010101" pitchFamily="49" charset="-122"/>
              </a:endParaRPr>
            </a:p>
          </p:txBody>
        </p:sp>
        <p:sp>
          <p:nvSpPr>
            <p:cNvPr id="103" name="Text Box 27"/>
            <p:cNvSpPr txBox="1">
              <a:spLocks noChangeArrowheads="1"/>
            </p:cNvSpPr>
            <p:nvPr/>
          </p:nvSpPr>
          <p:spPr bwMode="auto">
            <a:xfrm>
              <a:off x="-117" y="2425"/>
              <a:ext cx="580" cy="48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chemeClr val="accent2"/>
                  </a:solidFill>
                  <a:ea typeface="黑体" panose="02010609060101010101" pitchFamily="49" charset="-122"/>
                </a:rPr>
                <a:t>0</a:t>
              </a:r>
              <a:endPara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ea typeface="黑体" panose="02010609060101010101" pitchFamily="49" charset="-122"/>
              </a:endParaRPr>
            </a:p>
          </p:txBody>
        </p:sp>
      </p:grpSp>
      <p:grpSp>
        <p:nvGrpSpPr>
          <p:cNvPr id="104" name="Group 2"/>
          <p:cNvGrpSpPr/>
          <p:nvPr/>
        </p:nvGrpSpPr>
        <p:grpSpPr bwMode="auto">
          <a:xfrm>
            <a:off x="2858382" y="5865616"/>
            <a:ext cx="2544762" cy="523875"/>
            <a:chOff x="143" y="3230"/>
            <a:chExt cx="1603" cy="330"/>
          </a:xfrm>
        </p:grpSpPr>
        <p:sp>
          <p:nvSpPr>
            <p:cNvPr id="105" name="Text Box 3"/>
            <p:cNvSpPr txBox="1">
              <a:spLocks noChangeArrowheads="1"/>
            </p:cNvSpPr>
            <p:nvPr/>
          </p:nvSpPr>
          <p:spPr bwMode="auto">
            <a:xfrm>
              <a:off x="143" y="3230"/>
              <a:ext cx="1603" cy="33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  1  1 1  Y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31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=0</a:t>
              </a:r>
            </a:p>
          </p:txBody>
        </p:sp>
        <p:sp>
          <p:nvSpPr>
            <p:cNvPr id="106" name="Line 4"/>
            <p:cNvSpPr>
              <a:spLocks noChangeShapeType="1"/>
            </p:cNvSpPr>
            <p:nvPr/>
          </p:nvSpPr>
          <p:spPr bwMode="auto">
            <a:xfrm>
              <a:off x="1039" y="3275"/>
              <a:ext cx="147" cy="0"/>
            </a:xfrm>
            <a:prstGeom prst="line">
              <a:avLst/>
            </a:prstGeom>
            <a:noFill/>
            <a:ln w="38100">
              <a:noFill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107" name="Group 5"/>
          <p:cNvGrpSpPr/>
          <p:nvPr/>
        </p:nvGrpSpPr>
        <p:grpSpPr bwMode="auto">
          <a:xfrm>
            <a:off x="2836952" y="4979201"/>
            <a:ext cx="2566192" cy="523875"/>
            <a:chOff x="143" y="2597"/>
            <a:chExt cx="1468" cy="330"/>
          </a:xfrm>
        </p:grpSpPr>
        <p:sp>
          <p:nvSpPr>
            <p:cNvPr id="108" name="Text Box 6"/>
            <p:cNvSpPr txBox="1">
              <a:spLocks noChangeArrowheads="1"/>
            </p:cNvSpPr>
            <p:nvPr/>
          </p:nvSpPr>
          <p:spPr bwMode="auto">
            <a:xfrm>
              <a:off x="143" y="2597"/>
              <a:ext cx="1468" cy="33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  0  0 0  Y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24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=0</a:t>
              </a:r>
            </a:p>
          </p:txBody>
        </p:sp>
        <p:sp>
          <p:nvSpPr>
            <p:cNvPr id="109" name="Line 7"/>
            <p:cNvSpPr>
              <a:spLocks noChangeShapeType="1"/>
            </p:cNvSpPr>
            <p:nvPr/>
          </p:nvSpPr>
          <p:spPr bwMode="auto">
            <a:xfrm>
              <a:off x="1039" y="2643"/>
              <a:ext cx="147" cy="0"/>
            </a:xfrm>
            <a:prstGeom prst="line">
              <a:avLst/>
            </a:prstGeom>
            <a:noFill/>
            <a:ln w="38100">
              <a:noFill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110" name="Group 8"/>
          <p:cNvGrpSpPr/>
          <p:nvPr/>
        </p:nvGrpSpPr>
        <p:grpSpPr bwMode="auto">
          <a:xfrm>
            <a:off x="2836952" y="4495022"/>
            <a:ext cx="2760663" cy="523875"/>
            <a:chOff x="143" y="2292"/>
            <a:chExt cx="1739" cy="330"/>
          </a:xfrm>
        </p:grpSpPr>
        <p:sp>
          <p:nvSpPr>
            <p:cNvPr id="111" name="Text Box 9"/>
            <p:cNvSpPr txBox="1">
              <a:spLocks noChangeArrowheads="1"/>
            </p:cNvSpPr>
            <p:nvPr/>
          </p:nvSpPr>
          <p:spPr bwMode="auto">
            <a:xfrm>
              <a:off x="143" y="2292"/>
              <a:ext cx="1739" cy="330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  1  1 1  Y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23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=0</a:t>
              </a:r>
            </a:p>
          </p:txBody>
        </p:sp>
        <p:sp>
          <p:nvSpPr>
            <p:cNvPr id="112" name="Line 10"/>
            <p:cNvSpPr>
              <a:spLocks noChangeShapeType="1"/>
            </p:cNvSpPr>
            <p:nvPr/>
          </p:nvSpPr>
          <p:spPr bwMode="auto">
            <a:xfrm>
              <a:off x="1039" y="2338"/>
              <a:ext cx="14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113" name="Group 11"/>
          <p:cNvGrpSpPr/>
          <p:nvPr/>
        </p:nvGrpSpPr>
        <p:grpSpPr bwMode="auto">
          <a:xfrm>
            <a:off x="2823274" y="3773102"/>
            <a:ext cx="3351213" cy="523875"/>
            <a:chOff x="138" y="1659"/>
            <a:chExt cx="2111" cy="330"/>
          </a:xfrm>
        </p:grpSpPr>
        <p:sp>
          <p:nvSpPr>
            <p:cNvPr id="114" name="Text Box 12"/>
            <p:cNvSpPr txBox="1">
              <a:spLocks noChangeArrowheads="1"/>
            </p:cNvSpPr>
            <p:nvPr/>
          </p:nvSpPr>
          <p:spPr bwMode="auto">
            <a:xfrm>
              <a:off x="138" y="1659"/>
              <a:ext cx="2111" cy="33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  0  0 1  Y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17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=0</a:t>
              </a:r>
            </a:p>
          </p:txBody>
        </p:sp>
        <p:sp>
          <p:nvSpPr>
            <p:cNvPr id="115" name="Line 13"/>
            <p:cNvSpPr>
              <a:spLocks noChangeShapeType="1"/>
            </p:cNvSpPr>
            <p:nvPr/>
          </p:nvSpPr>
          <p:spPr bwMode="auto">
            <a:xfrm>
              <a:off x="1028" y="1717"/>
              <a:ext cx="14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116" name="Group 14"/>
          <p:cNvGrpSpPr/>
          <p:nvPr/>
        </p:nvGrpSpPr>
        <p:grpSpPr bwMode="auto">
          <a:xfrm>
            <a:off x="2821687" y="3396869"/>
            <a:ext cx="3744913" cy="523875"/>
            <a:chOff x="137" y="1422"/>
            <a:chExt cx="2359" cy="330"/>
          </a:xfrm>
        </p:grpSpPr>
        <p:sp>
          <p:nvSpPr>
            <p:cNvPr id="117" name="Text Box 15"/>
            <p:cNvSpPr txBox="1">
              <a:spLocks noChangeArrowheads="1"/>
            </p:cNvSpPr>
            <p:nvPr/>
          </p:nvSpPr>
          <p:spPr bwMode="auto">
            <a:xfrm>
              <a:off x="137" y="1422"/>
              <a:ext cx="2359" cy="330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  0  0 0  Y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16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=0</a:t>
              </a:r>
            </a:p>
          </p:txBody>
        </p:sp>
        <p:sp>
          <p:nvSpPr>
            <p:cNvPr id="118" name="Line 16"/>
            <p:cNvSpPr>
              <a:spLocks noChangeShapeType="1"/>
            </p:cNvSpPr>
            <p:nvPr/>
          </p:nvSpPr>
          <p:spPr bwMode="auto">
            <a:xfrm flipV="1">
              <a:off x="1028" y="1477"/>
              <a:ext cx="181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119" name="Rectangle 20"/>
          <p:cNvSpPr>
            <a:spLocks noChangeArrowheads="1"/>
          </p:cNvSpPr>
          <p:nvPr/>
        </p:nvSpPr>
        <p:spPr bwMode="auto">
          <a:xfrm>
            <a:off x="3175141" y="3976304"/>
            <a:ext cx="1003300" cy="3279775"/>
          </a:xfrm>
          <a:prstGeom prst="rect">
            <a:avLst/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120" name="Group 21"/>
          <p:cNvGrpSpPr/>
          <p:nvPr/>
        </p:nvGrpSpPr>
        <p:grpSpPr bwMode="auto">
          <a:xfrm>
            <a:off x="2433778" y="3358766"/>
            <a:ext cx="973138" cy="2132784"/>
            <a:chOff x="-139" y="1424"/>
            <a:chExt cx="613" cy="1152"/>
          </a:xfrm>
        </p:grpSpPr>
        <p:sp>
          <p:nvSpPr>
            <p:cNvPr id="121" name="Text Box 22"/>
            <p:cNvSpPr txBox="1">
              <a:spLocks noChangeArrowheads="1"/>
            </p:cNvSpPr>
            <p:nvPr/>
          </p:nvSpPr>
          <p:spPr bwMode="auto">
            <a:xfrm>
              <a:off x="-139" y="1424"/>
              <a:ext cx="602" cy="283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122" name="Text Box 23"/>
            <p:cNvSpPr txBox="1">
              <a:spLocks noChangeArrowheads="1"/>
            </p:cNvSpPr>
            <p:nvPr/>
          </p:nvSpPr>
          <p:spPr bwMode="auto">
            <a:xfrm>
              <a:off x="-139" y="1661"/>
              <a:ext cx="602" cy="283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123" name="Text Box 24"/>
            <p:cNvSpPr txBox="1">
              <a:spLocks noChangeArrowheads="1"/>
            </p:cNvSpPr>
            <p:nvPr/>
          </p:nvSpPr>
          <p:spPr bwMode="auto">
            <a:xfrm>
              <a:off x="-139" y="2293"/>
              <a:ext cx="613" cy="283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</p:grpSp>
      <p:grpSp>
        <p:nvGrpSpPr>
          <p:cNvPr id="124" name="Group 25"/>
          <p:cNvGrpSpPr/>
          <p:nvPr/>
        </p:nvGrpSpPr>
        <p:grpSpPr bwMode="auto">
          <a:xfrm>
            <a:off x="2421428" y="4454025"/>
            <a:ext cx="933451" cy="1930400"/>
            <a:chOff x="-128" y="2596"/>
            <a:chExt cx="588" cy="1216"/>
          </a:xfrm>
        </p:grpSpPr>
        <p:sp>
          <p:nvSpPr>
            <p:cNvPr id="125" name="Text Box 26"/>
            <p:cNvSpPr txBox="1">
              <a:spLocks noChangeArrowheads="1"/>
            </p:cNvSpPr>
            <p:nvPr/>
          </p:nvSpPr>
          <p:spPr bwMode="auto">
            <a:xfrm>
              <a:off x="-120" y="3485"/>
              <a:ext cx="580" cy="327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FF0000"/>
                  </a:solidFill>
                  <a:ea typeface="黑体" panose="02010609060101010101" pitchFamily="49" charset="-122"/>
                </a:rPr>
                <a:t>1</a:t>
              </a:r>
              <a:endPara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26" name="Text Box 27"/>
            <p:cNvSpPr txBox="1">
              <a:spLocks noChangeArrowheads="1"/>
            </p:cNvSpPr>
            <p:nvPr/>
          </p:nvSpPr>
          <p:spPr bwMode="auto">
            <a:xfrm>
              <a:off x="-128" y="2596"/>
              <a:ext cx="580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rgbClr val="FF0000"/>
                  </a:solidFill>
                  <a:ea typeface="黑体" panose="02010609060101010101" pitchFamily="49" charset="-122"/>
                </a:rPr>
                <a:t>1</a:t>
              </a:r>
              <a:endPara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黑体" panose="02010609060101010101" pitchFamily="49" charset="-122"/>
              </a:endParaRPr>
            </a:p>
          </p:txBody>
        </p:sp>
      </p:grpSp>
      <p:sp>
        <p:nvSpPr>
          <p:cNvPr id="127" name="AutoShape 22"/>
          <p:cNvSpPr/>
          <p:nvPr/>
        </p:nvSpPr>
        <p:spPr bwMode="auto">
          <a:xfrm>
            <a:off x="5358426" y="611599"/>
            <a:ext cx="461386" cy="1342805"/>
          </a:xfrm>
          <a:prstGeom prst="rightBrace">
            <a:avLst>
              <a:gd name="adj1" fmla="val 38699"/>
              <a:gd name="adj2" fmla="val 50000"/>
            </a:avLst>
          </a:prstGeom>
          <a:noFill/>
          <a:ln w="38100">
            <a:solidFill>
              <a:srgbClr val="1F08F8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8" name="AutoShape 22"/>
          <p:cNvSpPr/>
          <p:nvPr/>
        </p:nvSpPr>
        <p:spPr bwMode="auto">
          <a:xfrm>
            <a:off x="5403144" y="2188779"/>
            <a:ext cx="202354" cy="1010045"/>
          </a:xfrm>
          <a:prstGeom prst="rightBrace">
            <a:avLst>
              <a:gd name="adj1" fmla="val 38699"/>
              <a:gd name="adj2" fmla="val 50000"/>
            </a:avLst>
          </a:prstGeom>
          <a:noFill/>
          <a:ln w="38100">
            <a:solidFill>
              <a:srgbClr val="1F08F8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9" name="AutoShape 22"/>
          <p:cNvSpPr/>
          <p:nvPr/>
        </p:nvSpPr>
        <p:spPr bwMode="auto">
          <a:xfrm>
            <a:off x="5429910" y="3577742"/>
            <a:ext cx="461386" cy="1389869"/>
          </a:xfrm>
          <a:prstGeom prst="rightBrace">
            <a:avLst>
              <a:gd name="adj1" fmla="val 38699"/>
              <a:gd name="adj2" fmla="val 50000"/>
            </a:avLst>
          </a:prstGeom>
          <a:noFill/>
          <a:ln w="38100">
            <a:solidFill>
              <a:srgbClr val="1F08F8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0" name="AutoShape 22"/>
          <p:cNvSpPr/>
          <p:nvPr/>
        </p:nvSpPr>
        <p:spPr bwMode="auto">
          <a:xfrm>
            <a:off x="5429910" y="5141152"/>
            <a:ext cx="461386" cy="1342805"/>
          </a:xfrm>
          <a:prstGeom prst="rightBrace">
            <a:avLst>
              <a:gd name="adj1" fmla="val 38699"/>
              <a:gd name="adj2" fmla="val 50000"/>
            </a:avLst>
          </a:prstGeom>
          <a:noFill/>
          <a:ln w="38100">
            <a:solidFill>
              <a:srgbClr val="1F08F8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34521" y="958467"/>
            <a:ext cx="148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8</a:t>
            </a:r>
            <a:r>
              <a:rPr lang="zh-CN" altLang="en-US" dirty="0">
                <a:solidFill>
                  <a:schemeClr val="tx1"/>
                </a:solidFill>
              </a:rPr>
              <a:t>个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6037909" y="2469167"/>
            <a:ext cx="148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8</a:t>
            </a:r>
            <a:r>
              <a:rPr lang="zh-CN" altLang="en-US" dirty="0">
                <a:solidFill>
                  <a:schemeClr val="tx1"/>
                </a:solidFill>
              </a:rPr>
              <a:t>个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6134521" y="3991565"/>
            <a:ext cx="148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8</a:t>
            </a:r>
            <a:r>
              <a:rPr lang="zh-CN" altLang="en-US" dirty="0">
                <a:solidFill>
                  <a:schemeClr val="tx1"/>
                </a:solidFill>
              </a:rPr>
              <a:t>个</a:t>
            </a:r>
          </a:p>
        </p:txBody>
      </p:sp>
      <p:sp>
        <p:nvSpPr>
          <p:cNvPr id="134" name="文本框 133"/>
          <p:cNvSpPr txBox="1"/>
          <p:nvPr/>
        </p:nvSpPr>
        <p:spPr>
          <a:xfrm>
            <a:off x="6134521" y="5518809"/>
            <a:ext cx="148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8</a:t>
            </a:r>
            <a:r>
              <a:rPr lang="zh-CN" altLang="en-US" dirty="0">
                <a:solidFill>
                  <a:schemeClr val="tx1"/>
                </a:solidFill>
              </a:rPr>
              <a:t>个</a:t>
            </a:r>
          </a:p>
        </p:txBody>
      </p:sp>
      <p:sp>
        <p:nvSpPr>
          <p:cNvPr id="135" name="Text Box 19"/>
          <p:cNvSpPr txBox="1">
            <a:spLocks noChangeArrowheads="1"/>
          </p:cNvSpPr>
          <p:nvPr/>
        </p:nvSpPr>
        <p:spPr bwMode="auto">
          <a:xfrm>
            <a:off x="7246939" y="1619923"/>
            <a:ext cx="1113290" cy="52322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lang="en-US" altLang="zh-CN" sz="2800" baseline="-25000" dirty="0">
                <a:ea typeface="黑体" panose="02010609060101010101" pitchFamily="49" charset="-122"/>
              </a:rPr>
              <a:t>4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lang="en-US" altLang="zh-CN" sz="2800" baseline="-25000" dirty="0">
                <a:ea typeface="黑体" panose="02010609060101010101" pitchFamily="49" charset="-122"/>
              </a:rPr>
              <a:t>3</a:t>
            </a:r>
            <a:endParaRPr kumimoji="1" lang="en-US" altLang="zh-CN" sz="2800" b="1" i="0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78384" y="2125187"/>
            <a:ext cx="1003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00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01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10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11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307975" y="287338"/>
            <a:ext cx="1644650" cy="425450"/>
          </a:xfrm>
          <a:ln>
            <a:noFill/>
          </a:ln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FF0000"/>
                </a:solidFill>
              </a:rPr>
              <a:t>【</a:t>
            </a:r>
            <a:r>
              <a:rPr lang="zh-CN" altLang="en-US" sz="2800" b="1" dirty="0">
                <a:solidFill>
                  <a:srgbClr val="FF0000"/>
                </a:solidFill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</a:rPr>
              <a:t>2】</a:t>
            </a:r>
          </a:p>
        </p:txBody>
      </p:sp>
      <p:sp>
        <p:nvSpPr>
          <p:cNvPr id="250883" name="Rectangle 3"/>
          <p:cNvSpPr>
            <a:spLocks noChangeArrowheads="1"/>
          </p:cNvSpPr>
          <p:nvPr/>
        </p:nvSpPr>
        <p:spPr bwMode="auto">
          <a:xfrm>
            <a:off x="1638300" y="266700"/>
            <a:ext cx="5761038" cy="5191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用三片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74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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138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构成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5/24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线译码器。</a:t>
            </a:r>
          </a:p>
        </p:txBody>
      </p:sp>
      <p:grpSp>
        <p:nvGrpSpPr>
          <p:cNvPr id="250884" name="Group 4"/>
          <p:cNvGrpSpPr/>
          <p:nvPr/>
        </p:nvGrpSpPr>
        <p:grpSpPr bwMode="auto">
          <a:xfrm>
            <a:off x="157163" y="3316288"/>
            <a:ext cx="6943725" cy="2762250"/>
            <a:chOff x="99" y="2089"/>
            <a:chExt cx="4374" cy="1740"/>
          </a:xfrm>
        </p:grpSpPr>
        <p:sp>
          <p:nvSpPr>
            <p:cNvPr id="45165" name="Line 5"/>
            <p:cNvSpPr>
              <a:spLocks noChangeShapeType="1"/>
            </p:cNvSpPr>
            <p:nvPr/>
          </p:nvSpPr>
          <p:spPr bwMode="auto">
            <a:xfrm>
              <a:off x="316" y="2112"/>
              <a:ext cx="0" cy="14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66" name="Freeform 6"/>
            <p:cNvSpPr/>
            <p:nvPr/>
          </p:nvSpPr>
          <p:spPr bwMode="auto">
            <a:xfrm>
              <a:off x="316" y="2112"/>
              <a:ext cx="3772" cy="531"/>
            </a:xfrm>
            <a:custGeom>
              <a:avLst/>
              <a:gdLst>
                <a:gd name="T0" fmla="*/ 0 w 3806"/>
                <a:gd name="T1" fmla="*/ 531 h 531"/>
                <a:gd name="T2" fmla="*/ 3606 w 3806"/>
                <a:gd name="T3" fmla="*/ 531 h 531"/>
                <a:gd name="T4" fmla="*/ 3606 w 3806"/>
                <a:gd name="T5" fmla="*/ 0 h 5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06" h="531">
                  <a:moveTo>
                    <a:pt x="0" y="531"/>
                  </a:moveTo>
                  <a:lnTo>
                    <a:pt x="3806" y="531"/>
                  </a:lnTo>
                  <a:lnTo>
                    <a:pt x="3806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67" name="Line 7"/>
            <p:cNvSpPr>
              <a:spLocks noChangeShapeType="1"/>
            </p:cNvSpPr>
            <p:nvPr/>
          </p:nvSpPr>
          <p:spPr bwMode="auto">
            <a:xfrm>
              <a:off x="2202" y="2112"/>
              <a:ext cx="0" cy="53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68" name="Oval 8"/>
            <p:cNvSpPr>
              <a:spLocks noChangeArrowheads="1"/>
            </p:cNvSpPr>
            <p:nvPr/>
          </p:nvSpPr>
          <p:spPr bwMode="auto">
            <a:xfrm>
              <a:off x="282" y="2609"/>
              <a:ext cx="79" cy="7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69" name="Oval 9"/>
            <p:cNvSpPr>
              <a:spLocks noChangeArrowheads="1"/>
            </p:cNvSpPr>
            <p:nvPr/>
          </p:nvSpPr>
          <p:spPr bwMode="auto">
            <a:xfrm>
              <a:off x="2157" y="2609"/>
              <a:ext cx="79" cy="7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70" name="Text Box 10"/>
            <p:cNvSpPr txBox="1">
              <a:spLocks noChangeArrowheads="1"/>
            </p:cNvSpPr>
            <p:nvPr/>
          </p:nvSpPr>
          <p:spPr bwMode="auto">
            <a:xfrm>
              <a:off x="99" y="3469"/>
              <a:ext cx="361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45171" name="Line 11"/>
            <p:cNvSpPr>
              <a:spLocks noChangeShapeType="1"/>
            </p:cNvSpPr>
            <p:nvPr/>
          </p:nvSpPr>
          <p:spPr bwMode="auto">
            <a:xfrm>
              <a:off x="508" y="2123"/>
              <a:ext cx="0" cy="14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72" name="Text Box 12"/>
            <p:cNvSpPr txBox="1">
              <a:spLocks noChangeArrowheads="1"/>
            </p:cNvSpPr>
            <p:nvPr/>
          </p:nvSpPr>
          <p:spPr bwMode="auto">
            <a:xfrm>
              <a:off x="351" y="3502"/>
              <a:ext cx="496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45173" name="Line 13"/>
            <p:cNvSpPr>
              <a:spLocks noChangeShapeType="1"/>
            </p:cNvSpPr>
            <p:nvPr/>
          </p:nvSpPr>
          <p:spPr bwMode="auto">
            <a:xfrm>
              <a:off x="700" y="2123"/>
              <a:ext cx="0" cy="1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74" name="Text Box 14"/>
            <p:cNvSpPr txBox="1">
              <a:spLocks noChangeArrowheads="1"/>
            </p:cNvSpPr>
            <p:nvPr/>
          </p:nvSpPr>
          <p:spPr bwMode="auto">
            <a:xfrm>
              <a:off x="610" y="3502"/>
              <a:ext cx="496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</a:p>
          </p:txBody>
        </p:sp>
        <p:sp>
          <p:nvSpPr>
            <p:cNvPr id="45175" name="Freeform 15"/>
            <p:cNvSpPr/>
            <p:nvPr/>
          </p:nvSpPr>
          <p:spPr bwMode="auto">
            <a:xfrm>
              <a:off x="497" y="2101"/>
              <a:ext cx="3783" cy="621"/>
            </a:xfrm>
            <a:custGeom>
              <a:avLst/>
              <a:gdLst>
                <a:gd name="T0" fmla="*/ 0 w 3783"/>
                <a:gd name="T1" fmla="*/ 621 h 621"/>
                <a:gd name="T2" fmla="*/ 3783 w 3783"/>
                <a:gd name="T3" fmla="*/ 621 h 621"/>
                <a:gd name="T4" fmla="*/ 3783 w 3783"/>
                <a:gd name="T5" fmla="*/ 0 h 6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83" h="621">
                  <a:moveTo>
                    <a:pt x="0" y="621"/>
                  </a:moveTo>
                  <a:lnTo>
                    <a:pt x="3783" y="621"/>
                  </a:lnTo>
                  <a:lnTo>
                    <a:pt x="3783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76" name="Freeform 16"/>
            <p:cNvSpPr/>
            <p:nvPr/>
          </p:nvSpPr>
          <p:spPr bwMode="auto">
            <a:xfrm>
              <a:off x="700" y="2089"/>
              <a:ext cx="3773" cy="723"/>
            </a:xfrm>
            <a:custGeom>
              <a:avLst/>
              <a:gdLst>
                <a:gd name="T0" fmla="*/ 0 w 3784"/>
                <a:gd name="T1" fmla="*/ 723 h 723"/>
                <a:gd name="T2" fmla="*/ 3718 w 3784"/>
                <a:gd name="T3" fmla="*/ 723 h 723"/>
                <a:gd name="T4" fmla="*/ 3718 w 3784"/>
                <a:gd name="T5" fmla="*/ 0 h 7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84" h="723">
                  <a:moveTo>
                    <a:pt x="0" y="723"/>
                  </a:moveTo>
                  <a:lnTo>
                    <a:pt x="3784" y="723"/>
                  </a:lnTo>
                  <a:lnTo>
                    <a:pt x="3784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77" name="Oval 17"/>
            <p:cNvSpPr>
              <a:spLocks noChangeArrowheads="1"/>
            </p:cNvSpPr>
            <p:nvPr/>
          </p:nvSpPr>
          <p:spPr bwMode="auto">
            <a:xfrm>
              <a:off x="463" y="2699"/>
              <a:ext cx="79" cy="7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78" name="Oval 18"/>
            <p:cNvSpPr>
              <a:spLocks noChangeArrowheads="1"/>
            </p:cNvSpPr>
            <p:nvPr/>
          </p:nvSpPr>
          <p:spPr bwMode="auto">
            <a:xfrm>
              <a:off x="655" y="2778"/>
              <a:ext cx="79" cy="7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79" name="Line 19"/>
            <p:cNvSpPr>
              <a:spLocks noChangeShapeType="1"/>
            </p:cNvSpPr>
            <p:nvPr/>
          </p:nvSpPr>
          <p:spPr bwMode="auto">
            <a:xfrm>
              <a:off x="2383" y="2101"/>
              <a:ext cx="0" cy="6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80" name="Line 20"/>
            <p:cNvSpPr>
              <a:spLocks noChangeShapeType="1"/>
            </p:cNvSpPr>
            <p:nvPr/>
          </p:nvSpPr>
          <p:spPr bwMode="auto">
            <a:xfrm>
              <a:off x="2575" y="2112"/>
              <a:ext cx="0" cy="7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81" name="Oval 21"/>
            <p:cNvSpPr>
              <a:spLocks noChangeArrowheads="1"/>
            </p:cNvSpPr>
            <p:nvPr/>
          </p:nvSpPr>
          <p:spPr bwMode="auto">
            <a:xfrm>
              <a:off x="2339" y="2677"/>
              <a:ext cx="79" cy="7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82" name="Oval 22"/>
            <p:cNvSpPr>
              <a:spLocks noChangeArrowheads="1"/>
            </p:cNvSpPr>
            <p:nvPr/>
          </p:nvSpPr>
          <p:spPr bwMode="auto">
            <a:xfrm>
              <a:off x="2531" y="2768"/>
              <a:ext cx="79" cy="7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50903" name="Group 23"/>
          <p:cNvGrpSpPr/>
          <p:nvPr/>
        </p:nvGrpSpPr>
        <p:grpSpPr bwMode="auto">
          <a:xfrm>
            <a:off x="1470025" y="3352800"/>
            <a:ext cx="1166813" cy="2760663"/>
            <a:chOff x="926" y="2112"/>
            <a:chExt cx="735" cy="1739"/>
          </a:xfrm>
        </p:grpSpPr>
        <p:sp>
          <p:nvSpPr>
            <p:cNvPr id="45161" name="Line 24"/>
            <p:cNvSpPr>
              <a:spLocks noChangeShapeType="1"/>
            </p:cNvSpPr>
            <p:nvPr/>
          </p:nvSpPr>
          <p:spPr bwMode="auto">
            <a:xfrm>
              <a:off x="1084" y="2112"/>
              <a:ext cx="0" cy="150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62" name="Line 25"/>
            <p:cNvSpPr>
              <a:spLocks noChangeShapeType="1"/>
            </p:cNvSpPr>
            <p:nvPr/>
          </p:nvSpPr>
          <p:spPr bwMode="auto">
            <a:xfrm>
              <a:off x="1400" y="2112"/>
              <a:ext cx="0" cy="150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63" name="Text Box 26"/>
            <p:cNvSpPr txBox="1">
              <a:spLocks noChangeArrowheads="1"/>
            </p:cNvSpPr>
            <p:nvPr/>
          </p:nvSpPr>
          <p:spPr bwMode="auto">
            <a:xfrm>
              <a:off x="926" y="3524"/>
              <a:ext cx="407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</a:p>
          </p:txBody>
        </p:sp>
        <p:sp>
          <p:nvSpPr>
            <p:cNvPr id="45164" name="Text Box 27"/>
            <p:cNvSpPr txBox="1">
              <a:spLocks noChangeArrowheads="1"/>
            </p:cNvSpPr>
            <p:nvPr/>
          </p:nvSpPr>
          <p:spPr bwMode="auto">
            <a:xfrm>
              <a:off x="1254" y="3524"/>
              <a:ext cx="407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</a:p>
          </p:txBody>
        </p:sp>
      </p:grpSp>
      <p:grpSp>
        <p:nvGrpSpPr>
          <p:cNvPr id="250908" name="Group 28"/>
          <p:cNvGrpSpPr/>
          <p:nvPr/>
        </p:nvGrpSpPr>
        <p:grpSpPr bwMode="auto">
          <a:xfrm>
            <a:off x="1651000" y="3352800"/>
            <a:ext cx="4014788" cy="1506538"/>
            <a:chOff x="1040" y="2112"/>
            <a:chExt cx="2529" cy="949"/>
          </a:xfrm>
        </p:grpSpPr>
        <p:sp>
          <p:nvSpPr>
            <p:cNvPr id="45156" name="Freeform 29"/>
            <p:cNvSpPr/>
            <p:nvPr/>
          </p:nvSpPr>
          <p:spPr bwMode="auto">
            <a:xfrm>
              <a:off x="1084" y="2112"/>
              <a:ext cx="2485" cy="802"/>
            </a:xfrm>
            <a:custGeom>
              <a:avLst/>
              <a:gdLst>
                <a:gd name="T0" fmla="*/ 0 w 2485"/>
                <a:gd name="T1" fmla="*/ 928 h 779"/>
                <a:gd name="T2" fmla="*/ 2485 w 2485"/>
                <a:gd name="T3" fmla="*/ 928 h 779"/>
                <a:gd name="T4" fmla="*/ 2485 w 2485"/>
                <a:gd name="T5" fmla="*/ 0 h 77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85" h="779">
                  <a:moveTo>
                    <a:pt x="0" y="779"/>
                  </a:moveTo>
                  <a:lnTo>
                    <a:pt x="2485" y="779"/>
                  </a:lnTo>
                  <a:lnTo>
                    <a:pt x="2485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57" name="Oval 30"/>
            <p:cNvSpPr>
              <a:spLocks noChangeArrowheads="1"/>
            </p:cNvSpPr>
            <p:nvPr/>
          </p:nvSpPr>
          <p:spPr bwMode="auto">
            <a:xfrm>
              <a:off x="1040" y="2880"/>
              <a:ext cx="79" cy="7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58" name="Freeform 31"/>
            <p:cNvSpPr/>
            <p:nvPr/>
          </p:nvSpPr>
          <p:spPr bwMode="auto">
            <a:xfrm>
              <a:off x="2948" y="2112"/>
              <a:ext cx="372" cy="158"/>
            </a:xfrm>
            <a:custGeom>
              <a:avLst/>
              <a:gdLst>
                <a:gd name="T0" fmla="*/ 0 w 372"/>
                <a:gd name="T1" fmla="*/ 0 h 158"/>
                <a:gd name="T2" fmla="*/ 0 w 372"/>
                <a:gd name="T3" fmla="*/ 158 h 158"/>
                <a:gd name="T4" fmla="*/ 372 w 372"/>
                <a:gd name="T5" fmla="*/ 158 h 158"/>
                <a:gd name="T6" fmla="*/ 372 w 372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2" h="158">
                  <a:moveTo>
                    <a:pt x="0" y="0"/>
                  </a:moveTo>
                  <a:lnTo>
                    <a:pt x="0" y="158"/>
                  </a:lnTo>
                  <a:lnTo>
                    <a:pt x="372" y="158"/>
                  </a:lnTo>
                  <a:lnTo>
                    <a:pt x="372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59" name="Freeform 32"/>
            <p:cNvSpPr/>
            <p:nvPr/>
          </p:nvSpPr>
          <p:spPr bwMode="auto">
            <a:xfrm>
              <a:off x="1400" y="2270"/>
              <a:ext cx="1740" cy="757"/>
            </a:xfrm>
            <a:custGeom>
              <a:avLst/>
              <a:gdLst>
                <a:gd name="T0" fmla="*/ 0 w 1740"/>
                <a:gd name="T1" fmla="*/ 757 h 757"/>
                <a:gd name="T2" fmla="*/ 1740 w 1740"/>
                <a:gd name="T3" fmla="*/ 757 h 757"/>
                <a:gd name="T4" fmla="*/ 1740 w 1740"/>
                <a:gd name="T5" fmla="*/ 0 h 75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40" h="757">
                  <a:moveTo>
                    <a:pt x="0" y="757"/>
                  </a:moveTo>
                  <a:lnTo>
                    <a:pt x="1740" y="757"/>
                  </a:lnTo>
                  <a:lnTo>
                    <a:pt x="1740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60" name="Oval 33"/>
            <p:cNvSpPr>
              <a:spLocks noChangeArrowheads="1"/>
            </p:cNvSpPr>
            <p:nvPr/>
          </p:nvSpPr>
          <p:spPr bwMode="auto">
            <a:xfrm>
              <a:off x="1368" y="2982"/>
              <a:ext cx="79" cy="7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50914" name="Group 34"/>
          <p:cNvGrpSpPr/>
          <p:nvPr/>
        </p:nvGrpSpPr>
        <p:grpSpPr bwMode="auto">
          <a:xfrm>
            <a:off x="4913313" y="3316288"/>
            <a:ext cx="3746500" cy="1560512"/>
            <a:chOff x="3095" y="2089"/>
            <a:chExt cx="2360" cy="983"/>
          </a:xfrm>
        </p:grpSpPr>
        <p:sp>
          <p:nvSpPr>
            <p:cNvPr id="45151" name="Freeform 35"/>
            <p:cNvSpPr/>
            <p:nvPr/>
          </p:nvSpPr>
          <p:spPr bwMode="auto">
            <a:xfrm>
              <a:off x="3140" y="2089"/>
              <a:ext cx="2315" cy="938"/>
            </a:xfrm>
            <a:custGeom>
              <a:avLst/>
              <a:gdLst>
                <a:gd name="T0" fmla="*/ 0 w 2315"/>
                <a:gd name="T1" fmla="*/ 938 h 938"/>
                <a:gd name="T2" fmla="*/ 2315 w 2315"/>
                <a:gd name="T3" fmla="*/ 938 h 938"/>
                <a:gd name="T4" fmla="*/ 2315 w 2315"/>
                <a:gd name="T5" fmla="*/ 0 h 9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15" h="938">
                  <a:moveTo>
                    <a:pt x="0" y="938"/>
                  </a:moveTo>
                  <a:lnTo>
                    <a:pt x="2315" y="938"/>
                  </a:lnTo>
                  <a:lnTo>
                    <a:pt x="2315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52" name="Oval 36"/>
            <p:cNvSpPr>
              <a:spLocks noChangeArrowheads="1"/>
            </p:cNvSpPr>
            <p:nvPr/>
          </p:nvSpPr>
          <p:spPr bwMode="auto">
            <a:xfrm>
              <a:off x="3095" y="2993"/>
              <a:ext cx="79" cy="7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53" name="Freeform 37"/>
            <p:cNvSpPr/>
            <p:nvPr/>
          </p:nvSpPr>
          <p:spPr bwMode="auto">
            <a:xfrm>
              <a:off x="4823" y="2101"/>
              <a:ext cx="361" cy="180"/>
            </a:xfrm>
            <a:custGeom>
              <a:avLst/>
              <a:gdLst>
                <a:gd name="T0" fmla="*/ 0 w 361"/>
                <a:gd name="T1" fmla="*/ 0 h 180"/>
                <a:gd name="T2" fmla="*/ 0 w 361"/>
                <a:gd name="T3" fmla="*/ 180 h 180"/>
                <a:gd name="T4" fmla="*/ 361 w 361"/>
                <a:gd name="T5" fmla="*/ 180 h 180"/>
                <a:gd name="T6" fmla="*/ 361 w 361"/>
                <a:gd name="T7" fmla="*/ 0 h 1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" h="180">
                  <a:moveTo>
                    <a:pt x="0" y="0"/>
                  </a:moveTo>
                  <a:lnTo>
                    <a:pt x="0" y="180"/>
                  </a:lnTo>
                  <a:lnTo>
                    <a:pt x="361" y="180"/>
                  </a:lnTo>
                  <a:lnTo>
                    <a:pt x="361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54" name="Freeform 38"/>
            <p:cNvSpPr/>
            <p:nvPr/>
          </p:nvSpPr>
          <p:spPr bwMode="auto">
            <a:xfrm>
              <a:off x="3569" y="2270"/>
              <a:ext cx="1435" cy="644"/>
            </a:xfrm>
            <a:custGeom>
              <a:avLst/>
              <a:gdLst>
                <a:gd name="T0" fmla="*/ 0 w 1412"/>
                <a:gd name="T1" fmla="*/ 644 h 644"/>
                <a:gd name="T2" fmla="*/ 1556 w 1412"/>
                <a:gd name="T3" fmla="*/ 644 h 644"/>
                <a:gd name="T4" fmla="*/ 1556 w 1412"/>
                <a:gd name="T5" fmla="*/ 0 h 6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12" h="644">
                  <a:moveTo>
                    <a:pt x="0" y="644"/>
                  </a:moveTo>
                  <a:lnTo>
                    <a:pt x="1412" y="644"/>
                  </a:lnTo>
                  <a:lnTo>
                    <a:pt x="1412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55" name="Oval 39"/>
            <p:cNvSpPr>
              <a:spLocks noChangeArrowheads="1"/>
            </p:cNvSpPr>
            <p:nvPr/>
          </p:nvSpPr>
          <p:spPr bwMode="auto">
            <a:xfrm>
              <a:off x="3524" y="2869"/>
              <a:ext cx="79" cy="7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250920" name="Text Box 40"/>
          <p:cNvSpPr txBox="1">
            <a:spLocks noChangeArrowheads="1"/>
          </p:cNvSpPr>
          <p:nvPr/>
        </p:nvSpPr>
        <p:spPr bwMode="auto">
          <a:xfrm>
            <a:off x="2347913" y="5200650"/>
            <a:ext cx="6669087" cy="5191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如何用四片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74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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138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构成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5/32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线译码器？</a:t>
            </a:r>
          </a:p>
        </p:txBody>
      </p:sp>
      <p:grpSp>
        <p:nvGrpSpPr>
          <p:cNvPr id="250921" name="Group 41"/>
          <p:cNvGrpSpPr/>
          <p:nvPr/>
        </p:nvGrpSpPr>
        <p:grpSpPr bwMode="auto">
          <a:xfrm>
            <a:off x="2366963" y="3352800"/>
            <a:ext cx="879475" cy="742950"/>
            <a:chOff x="1491" y="2112"/>
            <a:chExt cx="554" cy="468"/>
          </a:xfrm>
        </p:grpSpPr>
        <p:sp>
          <p:nvSpPr>
            <p:cNvPr id="45149" name="Line 42"/>
            <p:cNvSpPr>
              <a:spLocks noChangeShapeType="1"/>
            </p:cNvSpPr>
            <p:nvPr/>
          </p:nvSpPr>
          <p:spPr bwMode="auto">
            <a:xfrm>
              <a:off x="1660" y="2112"/>
              <a:ext cx="0" cy="2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50" name="Text Box 43"/>
            <p:cNvSpPr txBox="1">
              <a:spLocks noChangeArrowheads="1"/>
            </p:cNvSpPr>
            <p:nvPr/>
          </p:nvSpPr>
          <p:spPr bwMode="auto">
            <a:xfrm>
              <a:off x="1491" y="2292"/>
              <a:ext cx="55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“1”</a:t>
              </a:r>
            </a:p>
          </p:txBody>
        </p:sp>
      </p:grpSp>
      <p:grpSp>
        <p:nvGrpSpPr>
          <p:cNvPr id="250924" name="Group 44"/>
          <p:cNvGrpSpPr/>
          <p:nvPr/>
        </p:nvGrpSpPr>
        <p:grpSpPr bwMode="auto">
          <a:xfrm>
            <a:off x="139700" y="1128713"/>
            <a:ext cx="8845550" cy="2349500"/>
            <a:chOff x="88" y="711"/>
            <a:chExt cx="5572" cy="1480"/>
          </a:xfrm>
        </p:grpSpPr>
        <p:sp>
          <p:nvSpPr>
            <p:cNvPr id="45067" name="Rectangle 45"/>
            <p:cNvSpPr>
              <a:spLocks noChangeArrowheads="1"/>
            </p:cNvSpPr>
            <p:nvPr/>
          </p:nvSpPr>
          <p:spPr bwMode="auto">
            <a:xfrm>
              <a:off x="114" y="1241"/>
              <a:ext cx="1784" cy="86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068" name="Text Box 46"/>
            <p:cNvSpPr txBox="1">
              <a:spLocks noChangeArrowheads="1"/>
            </p:cNvSpPr>
            <p:nvPr/>
          </p:nvSpPr>
          <p:spPr bwMode="auto">
            <a:xfrm>
              <a:off x="429" y="1521"/>
              <a:ext cx="1209" cy="28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Symbol" panose="05050102010706020507" pitchFamily="18" charset="2"/>
                </a:rPr>
                <a:t>138(1)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069" name="Text Box 47"/>
            <p:cNvSpPr txBox="1">
              <a:spLocks noChangeArrowheads="1"/>
            </p:cNvSpPr>
            <p:nvPr/>
          </p:nvSpPr>
          <p:spPr bwMode="auto">
            <a:xfrm>
              <a:off x="135" y="1219"/>
              <a:ext cx="1740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5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6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</a:t>
              </a:r>
            </a:p>
          </p:txBody>
        </p:sp>
        <p:grpSp>
          <p:nvGrpSpPr>
            <p:cNvPr id="45070" name="Group 48"/>
            <p:cNvGrpSpPr/>
            <p:nvPr/>
          </p:nvGrpSpPr>
          <p:grpSpPr bwMode="auto">
            <a:xfrm>
              <a:off x="265" y="1015"/>
              <a:ext cx="1390" cy="228"/>
              <a:chOff x="1547" y="1647"/>
              <a:chExt cx="1390" cy="228"/>
            </a:xfrm>
          </p:grpSpPr>
          <p:sp>
            <p:nvSpPr>
              <p:cNvPr id="45141" name="Line 49"/>
              <p:cNvSpPr>
                <a:spLocks noChangeShapeType="1"/>
              </p:cNvSpPr>
              <p:nvPr/>
            </p:nvSpPr>
            <p:spPr bwMode="auto">
              <a:xfrm flipV="1">
                <a:off x="1547" y="1660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42" name="Line 50"/>
              <p:cNvSpPr>
                <a:spLocks noChangeShapeType="1"/>
              </p:cNvSpPr>
              <p:nvPr/>
            </p:nvSpPr>
            <p:spPr bwMode="auto">
              <a:xfrm flipV="1">
                <a:off x="1738" y="1660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43" name="Line 51"/>
              <p:cNvSpPr>
                <a:spLocks noChangeShapeType="1"/>
              </p:cNvSpPr>
              <p:nvPr/>
            </p:nvSpPr>
            <p:spPr bwMode="auto">
              <a:xfrm flipV="1">
                <a:off x="1941" y="1659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44" name="Line 52"/>
              <p:cNvSpPr>
                <a:spLocks noChangeShapeType="1"/>
              </p:cNvSpPr>
              <p:nvPr/>
            </p:nvSpPr>
            <p:spPr bwMode="auto">
              <a:xfrm flipV="1">
                <a:off x="2150" y="1659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45" name="Line 53"/>
              <p:cNvSpPr>
                <a:spLocks noChangeShapeType="1"/>
              </p:cNvSpPr>
              <p:nvPr/>
            </p:nvSpPr>
            <p:spPr bwMode="auto">
              <a:xfrm flipV="1">
                <a:off x="2348" y="1659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46" name="Line 54"/>
              <p:cNvSpPr>
                <a:spLocks noChangeShapeType="1"/>
              </p:cNvSpPr>
              <p:nvPr/>
            </p:nvSpPr>
            <p:spPr bwMode="auto">
              <a:xfrm flipV="1">
                <a:off x="2557" y="1659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47" name="Line 55"/>
              <p:cNvSpPr>
                <a:spLocks noChangeShapeType="1"/>
              </p:cNvSpPr>
              <p:nvPr/>
            </p:nvSpPr>
            <p:spPr bwMode="auto">
              <a:xfrm flipV="1">
                <a:off x="2749" y="1647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48" name="Line 56"/>
              <p:cNvSpPr>
                <a:spLocks noChangeShapeType="1"/>
              </p:cNvSpPr>
              <p:nvPr/>
            </p:nvSpPr>
            <p:spPr bwMode="auto">
              <a:xfrm flipV="1">
                <a:off x="2937" y="1647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45071" name="Rectangle 57"/>
            <p:cNvSpPr>
              <a:spLocks noChangeArrowheads="1"/>
            </p:cNvSpPr>
            <p:nvPr/>
          </p:nvSpPr>
          <p:spPr bwMode="auto">
            <a:xfrm>
              <a:off x="1989" y="1241"/>
              <a:ext cx="1784" cy="86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072" name="Text Box 58"/>
            <p:cNvSpPr txBox="1">
              <a:spLocks noChangeArrowheads="1"/>
            </p:cNvSpPr>
            <p:nvPr/>
          </p:nvSpPr>
          <p:spPr bwMode="auto">
            <a:xfrm>
              <a:off x="2304" y="1521"/>
              <a:ext cx="1209" cy="28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Symbol" panose="05050102010706020507" pitchFamily="18" charset="2"/>
                </a:rPr>
                <a:t>138(2)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073" name="Text Box 59"/>
            <p:cNvSpPr txBox="1">
              <a:spLocks noChangeArrowheads="1"/>
            </p:cNvSpPr>
            <p:nvPr/>
          </p:nvSpPr>
          <p:spPr bwMode="auto">
            <a:xfrm>
              <a:off x="2010" y="1219"/>
              <a:ext cx="1740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5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6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</a:t>
              </a:r>
            </a:p>
          </p:txBody>
        </p:sp>
        <p:grpSp>
          <p:nvGrpSpPr>
            <p:cNvPr id="45074" name="Group 60"/>
            <p:cNvGrpSpPr/>
            <p:nvPr/>
          </p:nvGrpSpPr>
          <p:grpSpPr bwMode="auto">
            <a:xfrm>
              <a:off x="2140" y="1015"/>
              <a:ext cx="1390" cy="228"/>
              <a:chOff x="1547" y="1647"/>
              <a:chExt cx="1390" cy="228"/>
            </a:xfrm>
          </p:grpSpPr>
          <p:sp>
            <p:nvSpPr>
              <p:cNvPr id="45133" name="Line 61"/>
              <p:cNvSpPr>
                <a:spLocks noChangeShapeType="1"/>
              </p:cNvSpPr>
              <p:nvPr/>
            </p:nvSpPr>
            <p:spPr bwMode="auto">
              <a:xfrm flipV="1">
                <a:off x="1547" y="1660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34" name="Line 62"/>
              <p:cNvSpPr>
                <a:spLocks noChangeShapeType="1"/>
              </p:cNvSpPr>
              <p:nvPr/>
            </p:nvSpPr>
            <p:spPr bwMode="auto">
              <a:xfrm flipV="1">
                <a:off x="1738" y="1660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35" name="Line 63"/>
              <p:cNvSpPr>
                <a:spLocks noChangeShapeType="1"/>
              </p:cNvSpPr>
              <p:nvPr/>
            </p:nvSpPr>
            <p:spPr bwMode="auto">
              <a:xfrm flipV="1">
                <a:off x="1941" y="1659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36" name="Line 64"/>
              <p:cNvSpPr>
                <a:spLocks noChangeShapeType="1"/>
              </p:cNvSpPr>
              <p:nvPr/>
            </p:nvSpPr>
            <p:spPr bwMode="auto">
              <a:xfrm flipV="1">
                <a:off x="2150" y="1659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37" name="Line 65"/>
              <p:cNvSpPr>
                <a:spLocks noChangeShapeType="1"/>
              </p:cNvSpPr>
              <p:nvPr/>
            </p:nvSpPr>
            <p:spPr bwMode="auto">
              <a:xfrm flipV="1">
                <a:off x="2348" y="1659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38" name="Line 66"/>
              <p:cNvSpPr>
                <a:spLocks noChangeShapeType="1"/>
              </p:cNvSpPr>
              <p:nvPr/>
            </p:nvSpPr>
            <p:spPr bwMode="auto">
              <a:xfrm flipV="1">
                <a:off x="2557" y="1659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39" name="Line 67"/>
              <p:cNvSpPr>
                <a:spLocks noChangeShapeType="1"/>
              </p:cNvSpPr>
              <p:nvPr/>
            </p:nvSpPr>
            <p:spPr bwMode="auto">
              <a:xfrm flipV="1">
                <a:off x="2749" y="1647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40" name="Line 68"/>
              <p:cNvSpPr>
                <a:spLocks noChangeShapeType="1"/>
              </p:cNvSpPr>
              <p:nvPr/>
            </p:nvSpPr>
            <p:spPr bwMode="auto">
              <a:xfrm flipV="1">
                <a:off x="2937" y="1647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45075" name="Rectangle 69"/>
            <p:cNvSpPr>
              <a:spLocks noChangeArrowheads="1"/>
            </p:cNvSpPr>
            <p:nvPr/>
          </p:nvSpPr>
          <p:spPr bwMode="auto">
            <a:xfrm>
              <a:off x="3876" y="1229"/>
              <a:ext cx="1784" cy="86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076" name="Text Box 70"/>
            <p:cNvSpPr txBox="1">
              <a:spLocks noChangeArrowheads="1"/>
            </p:cNvSpPr>
            <p:nvPr/>
          </p:nvSpPr>
          <p:spPr bwMode="auto">
            <a:xfrm>
              <a:off x="4191" y="1509"/>
              <a:ext cx="1209" cy="28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Symbol" panose="05050102010706020507" pitchFamily="18" charset="2"/>
                </a:rPr>
                <a:t>138(3)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077" name="Text Box 71"/>
            <p:cNvSpPr txBox="1">
              <a:spLocks noChangeArrowheads="1"/>
            </p:cNvSpPr>
            <p:nvPr/>
          </p:nvSpPr>
          <p:spPr bwMode="auto">
            <a:xfrm>
              <a:off x="3897" y="1207"/>
              <a:ext cx="1740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5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6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</a:t>
              </a:r>
            </a:p>
          </p:txBody>
        </p:sp>
        <p:grpSp>
          <p:nvGrpSpPr>
            <p:cNvPr id="45078" name="Group 72"/>
            <p:cNvGrpSpPr/>
            <p:nvPr/>
          </p:nvGrpSpPr>
          <p:grpSpPr bwMode="auto">
            <a:xfrm>
              <a:off x="4027" y="1003"/>
              <a:ext cx="1390" cy="228"/>
              <a:chOff x="1547" y="1647"/>
              <a:chExt cx="1390" cy="228"/>
            </a:xfrm>
          </p:grpSpPr>
          <p:sp>
            <p:nvSpPr>
              <p:cNvPr id="45125" name="Line 73"/>
              <p:cNvSpPr>
                <a:spLocks noChangeShapeType="1"/>
              </p:cNvSpPr>
              <p:nvPr/>
            </p:nvSpPr>
            <p:spPr bwMode="auto">
              <a:xfrm flipV="1">
                <a:off x="1547" y="1660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26" name="Line 74"/>
              <p:cNvSpPr>
                <a:spLocks noChangeShapeType="1"/>
              </p:cNvSpPr>
              <p:nvPr/>
            </p:nvSpPr>
            <p:spPr bwMode="auto">
              <a:xfrm flipV="1">
                <a:off x="1738" y="1660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27" name="Line 75"/>
              <p:cNvSpPr>
                <a:spLocks noChangeShapeType="1"/>
              </p:cNvSpPr>
              <p:nvPr/>
            </p:nvSpPr>
            <p:spPr bwMode="auto">
              <a:xfrm flipV="1">
                <a:off x="1941" y="1659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28" name="Line 76"/>
              <p:cNvSpPr>
                <a:spLocks noChangeShapeType="1"/>
              </p:cNvSpPr>
              <p:nvPr/>
            </p:nvSpPr>
            <p:spPr bwMode="auto">
              <a:xfrm flipV="1">
                <a:off x="2150" y="1659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29" name="Line 77"/>
              <p:cNvSpPr>
                <a:spLocks noChangeShapeType="1"/>
              </p:cNvSpPr>
              <p:nvPr/>
            </p:nvSpPr>
            <p:spPr bwMode="auto">
              <a:xfrm flipV="1">
                <a:off x="2348" y="1659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30" name="Line 78"/>
              <p:cNvSpPr>
                <a:spLocks noChangeShapeType="1"/>
              </p:cNvSpPr>
              <p:nvPr/>
            </p:nvSpPr>
            <p:spPr bwMode="auto">
              <a:xfrm flipV="1">
                <a:off x="2557" y="1659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31" name="Line 79"/>
              <p:cNvSpPr>
                <a:spLocks noChangeShapeType="1"/>
              </p:cNvSpPr>
              <p:nvPr/>
            </p:nvSpPr>
            <p:spPr bwMode="auto">
              <a:xfrm flipV="1">
                <a:off x="2749" y="1647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32" name="Line 80"/>
              <p:cNvSpPr>
                <a:spLocks noChangeShapeType="1"/>
              </p:cNvSpPr>
              <p:nvPr/>
            </p:nvSpPr>
            <p:spPr bwMode="auto">
              <a:xfrm flipV="1">
                <a:off x="2937" y="1647"/>
                <a:ext cx="0" cy="2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45079" name="Text Box 81"/>
            <p:cNvSpPr txBox="1">
              <a:spLocks noChangeArrowheads="1"/>
            </p:cNvSpPr>
            <p:nvPr/>
          </p:nvSpPr>
          <p:spPr bwMode="auto">
            <a:xfrm>
              <a:off x="88" y="711"/>
              <a:ext cx="531" cy="28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45080" name="Text Box 82"/>
            <p:cNvSpPr txBox="1">
              <a:spLocks noChangeArrowheads="1"/>
            </p:cNvSpPr>
            <p:nvPr/>
          </p:nvSpPr>
          <p:spPr bwMode="auto">
            <a:xfrm>
              <a:off x="1520" y="711"/>
              <a:ext cx="350" cy="28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</a:t>
              </a:r>
            </a:p>
          </p:txBody>
        </p:sp>
        <p:sp>
          <p:nvSpPr>
            <p:cNvPr id="45081" name="Text Box 83"/>
            <p:cNvSpPr txBox="1">
              <a:spLocks noChangeArrowheads="1"/>
            </p:cNvSpPr>
            <p:nvPr/>
          </p:nvSpPr>
          <p:spPr bwMode="auto">
            <a:xfrm>
              <a:off x="1994" y="711"/>
              <a:ext cx="350" cy="28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8</a:t>
              </a:r>
            </a:p>
          </p:txBody>
        </p:sp>
        <p:sp>
          <p:nvSpPr>
            <p:cNvPr id="45082" name="Text Box 84"/>
            <p:cNvSpPr txBox="1">
              <a:spLocks noChangeArrowheads="1"/>
            </p:cNvSpPr>
            <p:nvPr/>
          </p:nvSpPr>
          <p:spPr bwMode="auto">
            <a:xfrm>
              <a:off x="3361" y="712"/>
              <a:ext cx="418" cy="28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15</a:t>
              </a:r>
            </a:p>
          </p:txBody>
        </p:sp>
        <p:sp>
          <p:nvSpPr>
            <p:cNvPr id="45083" name="Text Box 85"/>
            <p:cNvSpPr txBox="1">
              <a:spLocks noChangeArrowheads="1"/>
            </p:cNvSpPr>
            <p:nvPr/>
          </p:nvSpPr>
          <p:spPr bwMode="auto">
            <a:xfrm>
              <a:off x="3835" y="712"/>
              <a:ext cx="418" cy="28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16</a:t>
              </a:r>
            </a:p>
          </p:txBody>
        </p:sp>
        <p:sp>
          <p:nvSpPr>
            <p:cNvPr id="45084" name="Text Box 86"/>
            <p:cNvSpPr txBox="1">
              <a:spLocks noChangeArrowheads="1"/>
            </p:cNvSpPr>
            <p:nvPr/>
          </p:nvSpPr>
          <p:spPr bwMode="auto">
            <a:xfrm>
              <a:off x="5179" y="711"/>
              <a:ext cx="418" cy="28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23</a:t>
              </a:r>
            </a:p>
          </p:txBody>
        </p:sp>
        <p:sp>
          <p:nvSpPr>
            <p:cNvPr id="45085" name="Text Box 87"/>
            <p:cNvSpPr txBox="1">
              <a:spLocks noChangeArrowheads="1"/>
            </p:cNvSpPr>
            <p:nvPr/>
          </p:nvSpPr>
          <p:spPr bwMode="auto">
            <a:xfrm>
              <a:off x="148" y="1814"/>
              <a:ext cx="1705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ST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C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ST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ST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</a:p>
          </p:txBody>
        </p:sp>
        <p:sp>
          <p:nvSpPr>
            <p:cNvPr id="45086" name="Text Box 88"/>
            <p:cNvSpPr txBox="1">
              <a:spLocks noChangeArrowheads="1"/>
            </p:cNvSpPr>
            <p:nvPr/>
          </p:nvSpPr>
          <p:spPr bwMode="auto">
            <a:xfrm>
              <a:off x="2079" y="1814"/>
              <a:ext cx="1705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ST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C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ST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ST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</a:p>
          </p:txBody>
        </p:sp>
        <p:sp>
          <p:nvSpPr>
            <p:cNvPr id="45087" name="Text Box 89"/>
            <p:cNvSpPr txBox="1">
              <a:spLocks noChangeArrowheads="1"/>
            </p:cNvSpPr>
            <p:nvPr/>
          </p:nvSpPr>
          <p:spPr bwMode="auto">
            <a:xfrm>
              <a:off x="3863" y="1803"/>
              <a:ext cx="1705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ST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C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ST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ST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</a:p>
          </p:txBody>
        </p:sp>
        <p:sp>
          <p:nvSpPr>
            <p:cNvPr id="45088" name="Oval 90"/>
            <p:cNvSpPr>
              <a:spLocks noChangeArrowheads="1"/>
            </p:cNvSpPr>
            <p:nvPr/>
          </p:nvSpPr>
          <p:spPr bwMode="auto">
            <a:xfrm>
              <a:off x="1040" y="2112"/>
              <a:ext cx="79" cy="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089" name="Oval 91"/>
            <p:cNvSpPr>
              <a:spLocks noChangeArrowheads="1"/>
            </p:cNvSpPr>
            <p:nvPr/>
          </p:nvSpPr>
          <p:spPr bwMode="auto">
            <a:xfrm>
              <a:off x="1345" y="2112"/>
              <a:ext cx="79" cy="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090" name="Oval 92"/>
            <p:cNvSpPr>
              <a:spLocks noChangeArrowheads="1"/>
            </p:cNvSpPr>
            <p:nvPr/>
          </p:nvSpPr>
          <p:spPr bwMode="auto">
            <a:xfrm>
              <a:off x="2915" y="2100"/>
              <a:ext cx="79" cy="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091" name="Oval 93"/>
            <p:cNvSpPr>
              <a:spLocks noChangeArrowheads="1"/>
            </p:cNvSpPr>
            <p:nvPr/>
          </p:nvSpPr>
          <p:spPr bwMode="auto">
            <a:xfrm>
              <a:off x="3265" y="2100"/>
              <a:ext cx="79" cy="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092" name="Oval 94"/>
            <p:cNvSpPr>
              <a:spLocks noChangeArrowheads="1"/>
            </p:cNvSpPr>
            <p:nvPr/>
          </p:nvSpPr>
          <p:spPr bwMode="auto">
            <a:xfrm>
              <a:off x="4778" y="2100"/>
              <a:ext cx="79" cy="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093" name="Oval 95"/>
            <p:cNvSpPr>
              <a:spLocks noChangeArrowheads="1"/>
            </p:cNvSpPr>
            <p:nvPr/>
          </p:nvSpPr>
          <p:spPr bwMode="auto">
            <a:xfrm>
              <a:off x="5128" y="2089"/>
              <a:ext cx="79" cy="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094" name="Line 96"/>
            <p:cNvSpPr>
              <a:spLocks noChangeShapeType="1"/>
            </p:cNvSpPr>
            <p:nvPr/>
          </p:nvSpPr>
          <p:spPr bwMode="auto">
            <a:xfrm>
              <a:off x="136" y="757"/>
              <a:ext cx="13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095" name="Line 97"/>
            <p:cNvSpPr>
              <a:spLocks noChangeShapeType="1"/>
            </p:cNvSpPr>
            <p:nvPr/>
          </p:nvSpPr>
          <p:spPr bwMode="auto">
            <a:xfrm>
              <a:off x="1581" y="757"/>
              <a:ext cx="13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096" name="Line 98"/>
            <p:cNvSpPr>
              <a:spLocks noChangeShapeType="1"/>
            </p:cNvSpPr>
            <p:nvPr/>
          </p:nvSpPr>
          <p:spPr bwMode="auto">
            <a:xfrm>
              <a:off x="2049" y="746"/>
              <a:ext cx="13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097" name="Line 99"/>
            <p:cNvSpPr>
              <a:spLocks noChangeShapeType="1"/>
            </p:cNvSpPr>
            <p:nvPr/>
          </p:nvSpPr>
          <p:spPr bwMode="auto">
            <a:xfrm>
              <a:off x="3418" y="746"/>
              <a:ext cx="13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098" name="Line 100"/>
            <p:cNvSpPr>
              <a:spLocks noChangeShapeType="1"/>
            </p:cNvSpPr>
            <p:nvPr/>
          </p:nvSpPr>
          <p:spPr bwMode="auto">
            <a:xfrm>
              <a:off x="3896" y="746"/>
              <a:ext cx="13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099" name="Line 101"/>
            <p:cNvSpPr>
              <a:spLocks noChangeShapeType="1"/>
            </p:cNvSpPr>
            <p:nvPr/>
          </p:nvSpPr>
          <p:spPr bwMode="auto">
            <a:xfrm>
              <a:off x="5233" y="757"/>
              <a:ext cx="13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grpSp>
          <p:nvGrpSpPr>
            <p:cNvPr id="45100" name="Group 102"/>
            <p:cNvGrpSpPr/>
            <p:nvPr/>
          </p:nvGrpSpPr>
          <p:grpSpPr bwMode="auto">
            <a:xfrm>
              <a:off x="203" y="1133"/>
              <a:ext cx="1470" cy="101"/>
              <a:chOff x="203" y="1133"/>
              <a:chExt cx="1470" cy="101"/>
            </a:xfrm>
          </p:grpSpPr>
          <p:sp>
            <p:nvSpPr>
              <p:cNvPr id="45117" name="Oval 103"/>
              <p:cNvSpPr>
                <a:spLocks noChangeArrowheads="1"/>
              </p:cNvSpPr>
              <p:nvPr/>
            </p:nvSpPr>
            <p:spPr bwMode="auto">
              <a:xfrm>
                <a:off x="203" y="1144"/>
                <a:ext cx="79" cy="7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18" name="Oval 104"/>
              <p:cNvSpPr>
                <a:spLocks noChangeArrowheads="1"/>
              </p:cNvSpPr>
              <p:nvPr/>
            </p:nvSpPr>
            <p:spPr bwMode="auto">
              <a:xfrm>
                <a:off x="409" y="1155"/>
                <a:ext cx="79" cy="7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19" name="Oval 105"/>
              <p:cNvSpPr>
                <a:spLocks noChangeArrowheads="1"/>
              </p:cNvSpPr>
              <p:nvPr/>
            </p:nvSpPr>
            <p:spPr bwMode="auto">
              <a:xfrm>
                <a:off x="605" y="1144"/>
                <a:ext cx="79" cy="7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20" name="Oval 106"/>
              <p:cNvSpPr>
                <a:spLocks noChangeArrowheads="1"/>
              </p:cNvSpPr>
              <p:nvPr/>
            </p:nvSpPr>
            <p:spPr bwMode="auto">
              <a:xfrm>
                <a:off x="822" y="1144"/>
                <a:ext cx="79" cy="7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21" name="Oval 107"/>
              <p:cNvSpPr>
                <a:spLocks noChangeArrowheads="1"/>
              </p:cNvSpPr>
              <p:nvPr/>
            </p:nvSpPr>
            <p:spPr bwMode="auto">
              <a:xfrm>
                <a:off x="1018" y="1155"/>
                <a:ext cx="79" cy="7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22" name="Oval 108"/>
              <p:cNvSpPr>
                <a:spLocks noChangeArrowheads="1"/>
              </p:cNvSpPr>
              <p:nvPr/>
            </p:nvSpPr>
            <p:spPr bwMode="auto">
              <a:xfrm>
                <a:off x="1225" y="1133"/>
                <a:ext cx="79" cy="7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23" name="Oval 109"/>
              <p:cNvSpPr>
                <a:spLocks noChangeArrowheads="1"/>
              </p:cNvSpPr>
              <p:nvPr/>
            </p:nvSpPr>
            <p:spPr bwMode="auto">
              <a:xfrm>
                <a:off x="1409" y="1144"/>
                <a:ext cx="79" cy="7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45124" name="Oval 110"/>
              <p:cNvSpPr>
                <a:spLocks noChangeArrowheads="1"/>
              </p:cNvSpPr>
              <p:nvPr/>
            </p:nvSpPr>
            <p:spPr bwMode="auto">
              <a:xfrm>
                <a:off x="1594" y="1144"/>
                <a:ext cx="79" cy="7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45101" name="Oval 111"/>
            <p:cNvSpPr>
              <a:spLocks noChangeArrowheads="1"/>
            </p:cNvSpPr>
            <p:nvPr/>
          </p:nvSpPr>
          <p:spPr bwMode="auto">
            <a:xfrm>
              <a:off x="2094" y="1155"/>
              <a:ext cx="79" cy="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02" name="Oval 112"/>
            <p:cNvSpPr>
              <a:spLocks noChangeArrowheads="1"/>
            </p:cNvSpPr>
            <p:nvPr/>
          </p:nvSpPr>
          <p:spPr bwMode="auto">
            <a:xfrm>
              <a:off x="2289" y="1155"/>
              <a:ext cx="79" cy="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03" name="Oval 113"/>
            <p:cNvSpPr>
              <a:spLocks noChangeArrowheads="1"/>
            </p:cNvSpPr>
            <p:nvPr/>
          </p:nvSpPr>
          <p:spPr bwMode="auto">
            <a:xfrm>
              <a:off x="2496" y="1155"/>
              <a:ext cx="79" cy="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04" name="Oval 114"/>
            <p:cNvSpPr>
              <a:spLocks noChangeArrowheads="1"/>
            </p:cNvSpPr>
            <p:nvPr/>
          </p:nvSpPr>
          <p:spPr bwMode="auto">
            <a:xfrm>
              <a:off x="2713" y="1155"/>
              <a:ext cx="79" cy="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05" name="Oval 115"/>
            <p:cNvSpPr>
              <a:spLocks noChangeArrowheads="1"/>
            </p:cNvSpPr>
            <p:nvPr/>
          </p:nvSpPr>
          <p:spPr bwMode="auto">
            <a:xfrm>
              <a:off x="2909" y="1155"/>
              <a:ext cx="79" cy="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06" name="Oval 116"/>
            <p:cNvSpPr>
              <a:spLocks noChangeArrowheads="1"/>
            </p:cNvSpPr>
            <p:nvPr/>
          </p:nvSpPr>
          <p:spPr bwMode="auto">
            <a:xfrm>
              <a:off x="3105" y="1155"/>
              <a:ext cx="79" cy="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07" name="Oval 117"/>
            <p:cNvSpPr>
              <a:spLocks noChangeArrowheads="1"/>
            </p:cNvSpPr>
            <p:nvPr/>
          </p:nvSpPr>
          <p:spPr bwMode="auto">
            <a:xfrm>
              <a:off x="3311" y="1155"/>
              <a:ext cx="79" cy="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08" name="Oval 118"/>
            <p:cNvSpPr>
              <a:spLocks noChangeArrowheads="1"/>
            </p:cNvSpPr>
            <p:nvPr/>
          </p:nvSpPr>
          <p:spPr bwMode="auto">
            <a:xfrm>
              <a:off x="3485" y="1144"/>
              <a:ext cx="79" cy="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09" name="Oval 119"/>
            <p:cNvSpPr>
              <a:spLocks noChangeArrowheads="1"/>
            </p:cNvSpPr>
            <p:nvPr/>
          </p:nvSpPr>
          <p:spPr bwMode="auto">
            <a:xfrm>
              <a:off x="3985" y="1144"/>
              <a:ext cx="79" cy="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10" name="Oval 120"/>
            <p:cNvSpPr>
              <a:spLocks noChangeArrowheads="1"/>
            </p:cNvSpPr>
            <p:nvPr/>
          </p:nvSpPr>
          <p:spPr bwMode="auto">
            <a:xfrm>
              <a:off x="4180" y="1133"/>
              <a:ext cx="79" cy="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11" name="Oval 121"/>
            <p:cNvSpPr>
              <a:spLocks noChangeArrowheads="1"/>
            </p:cNvSpPr>
            <p:nvPr/>
          </p:nvSpPr>
          <p:spPr bwMode="auto">
            <a:xfrm>
              <a:off x="4387" y="1144"/>
              <a:ext cx="79" cy="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12" name="Oval 122"/>
            <p:cNvSpPr>
              <a:spLocks noChangeArrowheads="1"/>
            </p:cNvSpPr>
            <p:nvPr/>
          </p:nvSpPr>
          <p:spPr bwMode="auto">
            <a:xfrm>
              <a:off x="4604" y="1144"/>
              <a:ext cx="79" cy="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13" name="Oval 123"/>
            <p:cNvSpPr>
              <a:spLocks noChangeArrowheads="1"/>
            </p:cNvSpPr>
            <p:nvPr/>
          </p:nvSpPr>
          <p:spPr bwMode="auto">
            <a:xfrm>
              <a:off x="4800" y="1133"/>
              <a:ext cx="79" cy="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14" name="Oval 124"/>
            <p:cNvSpPr>
              <a:spLocks noChangeArrowheads="1"/>
            </p:cNvSpPr>
            <p:nvPr/>
          </p:nvSpPr>
          <p:spPr bwMode="auto">
            <a:xfrm>
              <a:off x="5007" y="1133"/>
              <a:ext cx="79" cy="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15" name="Oval 125"/>
            <p:cNvSpPr>
              <a:spLocks noChangeArrowheads="1"/>
            </p:cNvSpPr>
            <p:nvPr/>
          </p:nvSpPr>
          <p:spPr bwMode="auto">
            <a:xfrm>
              <a:off x="5191" y="1133"/>
              <a:ext cx="79" cy="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116" name="Oval 126"/>
            <p:cNvSpPr>
              <a:spLocks noChangeArrowheads="1"/>
            </p:cNvSpPr>
            <p:nvPr/>
          </p:nvSpPr>
          <p:spPr bwMode="auto">
            <a:xfrm>
              <a:off x="5376" y="1133"/>
              <a:ext cx="79" cy="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128" name="文本框 127"/>
          <p:cNvSpPr txBox="1"/>
          <p:nvPr/>
        </p:nvSpPr>
        <p:spPr>
          <a:xfrm>
            <a:off x="7093743" y="-90268"/>
            <a:ext cx="1003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00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01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10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11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02" name="Group 2"/>
          <p:cNvGrpSpPr/>
          <p:nvPr/>
        </p:nvGrpSpPr>
        <p:grpSpPr bwMode="auto">
          <a:xfrm>
            <a:off x="6584950" y="1704975"/>
            <a:ext cx="841375" cy="2044700"/>
            <a:chOff x="4745" y="475"/>
            <a:chExt cx="530" cy="1288"/>
          </a:xfrm>
        </p:grpSpPr>
        <p:grpSp>
          <p:nvGrpSpPr>
            <p:cNvPr id="50227" name="Group 3"/>
            <p:cNvGrpSpPr/>
            <p:nvPr/>
          </p:nvGrpSpPr>
          <p:grpSpPr bwMode="auto">
            <a:xfrm>
              <a:off x="4745" y="475"/>
              <a:ext cx="530" cy="1288"/>
              <a:chOff x="4169" y="1061"/>
              <a:chExt cx="530" cy="1288"/>
            </a:xfrm>
          </p:grpSpPr>
          <p:sp>
            <p:nvSpPr>
              <p:cNvPr id="50229" name="Rectangle 4"/>
              <p:cNvSpPr>
                <a:spLocks noChangeArrowheads="1"/>
              </p:cNvSpPr>
              <p:nvPr/>
            </p:nvSpPr>
            <p:spPr bwMode="auto">
              <a:xfrm>
                <a:off x="4169" y="1649"/>
                <a:ext cx="418" cy="28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0230" name="Oval 5"/>
              <p:cNvSpPr>
                <a:spLocks noChangeArrowheads="1"/>
              </p:cNvSpPr>
              <p:nvPr/>
            </p:nvSpPr>
            <p:spPr bwMode="auto">
              <a:xfrm>
                <a:off x="4339" y="1547"/>
                <a:ext cx="91" cy="9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0231" name="Line 6"/>
              <p:cNvSpPr>
                <a:spLocks noChangeShapeType="1"/>
              </p:cNvSpPr>
              <p:nvPr/>
            </p:nvSpPr>
            <p:spPr bwMode="auto">
              <a:xfrm flipV="1">
                <a:off x="4384" y="1197"/>
                <a:ext cx="0" cy="35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0232" name="Line 7"/>
              <p:cNvSpPr>
                <a:spLocks noChangeShapeType="1"/>
              </p:cNvSpPr>
              <p:nvPr/>
            </p:nvSpPr>
            <p:spPr bwMode="auto">
              <a:xfrm flipV="1">
                <a:off x="4235" y="1931"/>
                <a:ext cx="0" cy="41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0233" name="Text Box 8"/>
              <p:cNvSpPr txBox="1">
                <a:spLocks noChangeArrowheads="1"/>
              </p:cNvSpPr>
              <p:nvPr/>
            </p:nvSpPr>
            <p:spPr bwMode="auto">
              <a:xfrm>
                <a:off x="4383" y="1061"/>
                <a:ext cx="316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F</a:t>
                </a:r>
              </a:p>
            </p:txBody>
          </p:sp>
        </p:grpSp>
        <p:sp>
          <p:nvSpPr>
            <p:cNvPr id="50228" name="Text Box 9"/>
            <p:cNvSpPr txBox="1">
              <a:spLocks noChangeArrowheads="1"/>
            </p:cNvSpPr>
            <p:nvPr/>
          </p:nvSpPr>
          <p:spPr bwMode="auto">
            <a:xfrm>
              <a:off x="4749" y="1065"/>
              <a:ext cx="282" cy="21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&amp;</a:t>
              </a:r>
            </a:p>
          </p:txBody>
        </p:sp>
      </p:grpSp>
      <p:sp>
        <p:nvSpPr>
          <p:cNvPr id="256010" name="Rectangle 10"/>
          <p:cNvSpPr>
            <a:spLocks noGrp="1" noChangeArrowheads="1"/>
          </p:cNvSpPr>
          <p:nvPr>
            <p:ph type="title"/>
          </p:nvPr>
        </p:nvSpPr>
        <p:spPr>
          <a:xfrm>
            <a:off x="309563" y="304800"/>
            <a:ext cx="5100637" cy="425450"/>
          </a:xfrm>
          <a:ln>
            <a:noFill/>
          </a:ln>
        </p:spPr>
        <p:txBody>
          <a:bodyPr/>
          <a:lstStyle/>
          <a:p>
            <a:pPr algn="l" eaLnBrk="1" hangingPunct="1"/>
            <a:r>
              <a:rPr kumimoji="0" lang="en-US" altLang="zh-CN" sz="2800" b="1" dirty="0">
                <a:solidFill>
                  <a:schemeClr val="tx1"/>
                </a:solidFill>
              </a:rPr>
              <a:t>4</a:t>
            </a:r>
            <a:r>
              <a:rPr kumimoji="0" lang="zh-CN" altLang="en-US" sz="2800" b="1" dirty="0">
                <a:solidFill>
                  <a:schemeClr val="tx1"/>
                </a:solidFill>
              </a:rPr>
              <a:t>、用译码器实现组合逻辑函数</a:t>
            </a:r>
          </a:p>
        </p:txBody>
      </p:sp>
      <p:sp>
        <p:nvSpPr>
          <p:cNvPr id="256011" name="Rectangle 11"/>
          <p:cNvSpPr>
            <a:spLocks noChangeArrowheads="1"/>
          </p:cNvSpPr>
          <p:nvPr/>
        </p:nvSpPr>
        <p:spPr bwMode="auto">
          <a:xfrm>
            <a:off x="792163" y="823913"/>
            <a:ext cx="1514475" cy="5159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【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例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1】</a:t>
            </a:r>
          </a:p>
        </p:txBody>
      </p:sp>
      <p:sp>
        <p:nvSpPr>
          <p:cNvPr id="256012" name="Text Box 12"/>
          <p:cNvSpPr txBox="1">
            <a:spLocks noChangeArrowheads="1"/>
          </p:cNvSpPr>
          <p:nvPr/>
        </p:nvSpPr>
        <p:spPr bwMode="auto">
          <a:xfrm>
            <a:off x="1954213" y="771525"/>
            <a:ext cx="6294437" cy="5191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试用译码器和门电路实现逻辑函数：</a:t>
            </a:r>
          </a:p>
        </p:txBody>
      </p:sp>
      <p:sp>
        <p:nvSpPr>
          <p:cNvPr id="256013" name="Text Box 13"/>
          <p:cNvSpPr txBox="1">
            <a:spLocks noChangeArrowheads="1"/>
          </p:cNvSpPr>
          <p:nvPr/>
        </p:nvSpPr>
        <p:spPr bwMode="auto">
          <a:xfrm>
            <a:off x="2403475" y="1379538"/>
            <a:ext cx="2635250" cy="519112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F=BC+AB+AC</a:t>
            </a:r>
          </a:p>
        </p:txBody>
      </p:sp>
      <p:sp>
        <p:nvSpPr>
          <p:cNvPr id="256014" name="Rectangle 14"/>
          <p:cNvSpPr>
            <a:spLocks noChangeArrowheads="1"/>
          </p:cNvSpPr>
          <p:nvPr/>
        </p:nvSpPr>
        <p:spPr bwMode="auto">
          <a:xfrm>
            <a:off x="422275" y="1900238"/>
            <a:ext cx="5184775" cy="161290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解：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将逻辑函数转换成最小项表 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达式，再转换成与非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—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与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非形式。</a:t>
            </a:r>
            <a:endParaRPr kumimoji="1" lang="zh-CN" altLang="en-US" sz="28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56015" name="Rectangle 15"/>
          <p:cNvSpPr>
            <a:spLocks noChangeArrowheads="1"/>
          </p:cNvSpPr>
          <p:nvPr/>
        </p:nvSpPr>
        <p:spPr bwMode="auto">
          <a:xfrm>
            <a:off x="927100" y="4025900"/>
            <a:ext cx="3016250" cy="658813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just" defTabSz="914400" rtl="0" eaLnBrk="1" fontAlgn="base" latinLnBrk="0" hangingPunct="1">
              <a:lnSpc>
                <a:spcPct val="131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=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m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3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+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m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5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+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m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6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+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m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7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56016" name="Group 16"/>
          <p:cNvGrpSpPr/>
          <p:nvPr/>
        </p:nvGrpSpPr>
        <p:grpSpPr bwMode="auto">
          <a:xfrm>
            <a:off x="950913" y="4859338"/>
            <a:ext cx="2170112" cy="519112"/>
            <a:chOff x="779" y="3332"/>
            <a:chExt cx="1367" cy="327"/>
          </a:xfrm>
        </p:grpSpPr>
        <p:sp>
          <p:nvSpPr>
            <p:cNvPr id="50221" name="Text Box 17"/>
            <p:cNvSpPr txBox="1">
              <a:spLocks noChangeArrowheads="1"/>
            </p:cNvSpPr>
            <p:nvPr/>
          </p:nvSpPr>
          <p:spPr bwMode="auto">
            <a:xfrm>
              <a:off x="779" y="3332"/>
              <a:ext cx="1367" cy="327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=</a:t>
              </a:r>
              <a:r>
                <a:rPr kumimoji="1" lang="en-US" altLang="zh-CN" sz="28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m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 </a:t>
              </a:r>
              <a:r>
                <a:rPr kumimoji="1" lang="en-US" altLang="zh-CN" sz="28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m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5 </a:t>
              </a:r>
              <a:r>
                <a:rPr kumimoji="1" lang="en-US" altLang="zh-CN" sz="28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m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6 </a:t>
              </a:r>
              <a:r>
                <a:rPr kumimoji="1" lang="en-US" altLang="zh-CN" sz="28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m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</a:t>
              </a:r>
            </a:p>
          </p:txBody>
        </p:sp>
        <p:sp>
          <p:nvSpPr>
            <p:cNvPr id="50222" name="Line 18"/>
            <p:cNvSpPr>
              <a:spLocks noChangeShapeType="1"/>
            </p:cNvSpPr>
            <p:nvPr/>
          </p:nvSpPr>
          <p:spPr bwMode="auto">
            <a:xfrm>
              <a:off x="983" y="3433"/>
              <a:ext cx="14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0223" name="Line 19"/>
            <p:cNvSpPr>
              <a:spLocks noChangeShapeType="1"/>
            </p:cNvSpPr>
            <p:nvPr/>
          </p:nvSpPr>
          <p:spPr bwMode="auto">
            <a:xfrm>
              <a:off x="1277" y="3434"/>
              <a:ext cx="14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0224" name="Line 20"/>
            <p:cNvSpPr>
              <a:spLocks noChangeShapeType="1"/>
            </p:cNvSpPr>
            <p:nvPr/>
          </p:nvSpPr>
          <p:spPr bwMode="auto">
            <a:xfrm>
              <a:off x="1570" y="3434"/>
              <a:ext cx="14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0225" name="Line 21"/>
            <p:cNvSpPr>
              <a:spLocks noChangeShapeType="1"/>
            </p:cNvSpPr>
            <p:nvPr/>
          </p:nvSpPr>
          <p:spPr bwMode="auto">
            <a:xfrm>
              <a:off x="1841" y="3434"/>
              <a:ext cx="14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0226" name="Line 22"/>
            <p:cNvSpPr>
              <a:spLocks noChangeShapeType="1"/>
            </p:cNvSpPr>
            <p:nvPr/>
          </p:nvSpPr>
          <p:spPr bwMode="auto">
            <a:xfrm>
              <a:off x="960" y="3377"/>
              <a:ext cx="10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256023" name="Rectangle 23"/>
          <p:cNvSpPr>
            <a:spLocks noChangeArrowheads="1"/>
          </p:cNvSpPr>
          <p:nvPr/>
        </p:nvSpPr>
        <p:spPr bwMode="auto">
          <a:xfrm>
            <a:off x="361950" y="5508625"/>
            <a:ext cx="5265738" cy="106680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用一片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74138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加一个与非门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就可实现该逻辑函数。</a:t>
            </a:r>
            <a:endParaRPr kumimoji="1" lang="zh-CN" altLang="en-US" sz="28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56024" name="Freeform 24"/>
          <p:cNvSpPr/>
          <p:nvPr/>
        </p:nvSpPr>
        <p:spPr bwMode="auto">
          <a:xfrm>
            <a:off x="7118350" y="3082925"/>
            <a:ext cx="860425" cy="646113"/>
          </a:xfrm>
          <a:custGeom>
            <a:avLst/>
            <a:gdLst>
              <a:gd name="T0" fmla="*/ 0 w 542"/>
              <a:gd name="T1" fmla="*/ 0 h 407"/>
              <a:gd name="T2" fmla="*/ 0 w 542"/>
              <a:gd name="T3" fmla="*/ 2147483647 h 407"/>
              <a:gd name="T4" fmla="*/ 2147483647 w 542"/>
              <a:gd name="T5" fmla="*/ 2147483647 h 407"/>
              <a:gd name="T6" fmla="*/ 2147483647 w 542"/>
              <a:gd name="T7" fmla="*/ 2147483647 h 40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42" h="407">
                <a:moveTo>
                  <a:pt x="0" y="0"/>
                </a:moveTo>
                <a:lnTo>
                  <a:pt x="0" y="113"/>
                </a:lnTo>
                <a:lnTo>
                  <a:pt x="542" y="113"/>
                </a:lnTo>
                <a:lnTo>
                  <a:pt x="542" y="407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56025" name="Freeform 25"/>
          <p:cNvSpPr/>
          <p:nvPr/>
        </p:nvSpPr>
        <p:spPr bwMode="auto">
          <a:xfrm>
            <a:off x="6975475" y="3081338"/>
            <a:ext cx="715963" cy="663575"/>
          </a:xfrm>
          <a:custGeom>
            <a:avLst/>
            <a:gdLst>
              <a:gd name="T0" fmla="*/ 0 w 451"/>
              <a:gd name="T1" fmla="*/ 0 h 418"/>
              <a:gd name="T2" fmla="*/ 0 w 451"/>
              <a:gd name="T3" fmla="*/ 2147483647 h 418"/>
              <a:gd name="T4" fmla="*/ 2147483647 w 451"/>
              <a:gd name="T5" fmla="*/ 2147483647 h 418"/>
              <a:gd name="T6" fmla="*/ 2147483647 w 451"/>
              <a:gd name="T7" fmla="*/ 2147483647 h 4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51" h="418">
                <a:moveTo>
                  <a:pt x="0" y="0"/>
                </a:moveTo>
                <a:lnTo>
                  <a:pt x="0" y="204"/>
                </a:lnTo>
                <a:lnTo>
                  <a:pt x="451" y="204"/>
                </a:lnTo>
                <a:lnTo>
                  <a:pt x="451" y="418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56026" name="Freeform 26"/>
          <p:cNvSpPr/>
          <p:nvPr/>
        </p:nvSpPr>
        <p:spPr bwMode="auto">
          <a:xfrm>
            <a:off x="6846888" y="3082925"/>
            <a:ext cx="520700" cy="663575"/>
          </a:xfrm>
          <a:custGeom>
            <a:avLst/>
            <a:gdLst>
              <a:gd name="T0" fmla="*/ 0 w 328"/>
              <a:gd name="T1" fmla="*/ 0 h 418"/>
              <a:gd name="T2" fmla="*/ 0 w 328"/>
              <a:gd name="T3" fmla="*/ 2147483647 h 418"/>
              <a:gd name="T4" fmla="*/ 2147483647 w 328"/>
              <a:gd name="T5" fmla="*/ 2147483647 h 418"/>
              <a:gd name="T6" fmla="*/ 2147483647 w 328"/>
              <a:gd name="T7" fmla="*/ 2147483647 h 4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28" h="418">
                <a:moveTo>
                  <a:pt x="0" y="0"/>
                </a:moveTo>
                <a:lnTo>
                  <a:pt x="0" y="305"/>
                </a:lnTo>
                <a:lnTo>
                  <a:pt x="328" y="305"/>
                </a:lnTo>
                <a:lnTo>
                  <a:pt x="328" y="418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56027" name="Group 27"/>
          <p:cNvGrpSpPr/>
          <p:nvPr/>
        </p:nvGrpSpPr>
        <p:grpSpPr bwMode="auto">
          <a:xfrm>
            <a:off x="771525" y="3640138"/>
            <a:ext cx="4660900" cy="519112"/>
            <a:chOff x="486" y="2293"/>
            <a:chExt cx="2936" cy="327"/>
          </a:xfrm>
        </p:grpSpPr>
        <p:sp>
          <p:nvSpPr>
            <p:cNvPr id="50217" name="Text Box 28"/>
            <p:cNvSpPr txBox="1">
              <a:spLocks noChangeArrowheads="1"/>
            </p:cNvSpPr>
            <p:nvPr/>
          </p:nvSpPr>
          <p:spPr bwMode="auto">
            <a:xfrm>
              <a:off x="486" y="2293"/>
              <a:ext cx="2936" cy="327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F=ABC+ABC+ABC+ABC</a:t>
              </a:r>
            </a:p>
          </p:txBody>
        </p:sp>
        <p:sp>
          <p:nvSpPr>
            <p:cNvPr id="50218" name="Line 29"/>
            <p:cNvSpPr>
              <a:spLocks noChangeShapeType="1"/>
            </p:cNvSpPr>
            <p:nvPr/>
          </p:nvSpPr>
          <p:spPr bwMode="auto">
            <a:xfrm>
              <a:off x="1460" y="2349"/>
              <a:ext cx="10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0219" name="Line 30"/>
            <p:cNvSpPr>
              <a:spLocks noChangeShapeType="1"/>
            </p:cNvSpPr>
            <p:nvPr/>
          </p:nvSpPr>
          <p:spPr bwMode="auto">
            <a:xfrm>
              <a:off x="2360" y="2349"/>
              <a:ext cx="10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0220" name="Line 31"/>
            <p:cNvSpPr>
              <a:spLocks noChangeShapeType="1"/>
            </p:cNvSpPr>
            <p:nvPr/>
          </p:nvSpPr>
          <p:spPr bwMode="auto">
            <a:xfrm>
              <a:off x="2795" y="2338"/>
              <a:ext cx="10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56032" name="Group 32"/>
          <p:cNvGrpSpPr/>
          <p:nvPr/>
        </p:nvGrpSpPr>
        <p:grpSpPr bwMode="auto">
          <a:xfrm>
            <a:off x="5521325" y="3606800"/>
            <a:ext cx="2889250" cy="2614613"/>
            <a:chOff x="3478" y="2272"/>
            <a:chExt cx="1820" cy="1647"/>
          </a:xfrm>
        </p:grpSpPr>
        <p:grpSp>
          <p:nvGrpSpPr>
            <p:cNvPr id="50192" name="Group 33"/>
            <p:cNvGrpSpPr/>
            <p:nvPr/>
          </p:nvGrpSpPr>
          <p:grpSpPr bwMode="auto">
            <a:xfrm>
              <a:off x="3478" y="2272"/>
              <a:ext cx="1820" cy="1647"/>
              <a:chOff x="3478" y="2272"/>
              <a:chExt cx="1820" cy="1647"/>
            </a:xfrm>
          </p:grpSpPr>
          <p:sp>
            <p:nvSpPr>
              <p:cNvPr id="50197" name="Rectangle 34"/>
              <p:cNvSpPr>
                <a:spLocks noChangeArrowheads="1"/>
              </p:cNvSpPr>
              <p:nvPr/>
            </p:nvSpPr>
            <p:spPr bwMode="auto">
              <a:xfrm>
                <a:off x="3478" y="2354"/>
                <a:ext cx="1784" cy="8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0198" name="Text Box 35"/>
              <p:cNvSpPr txBox="1">
                <a:spLocks noChangeArrowheads="1"/>
              </p:cNvSpPr>
              <p:nvPr/>
            </p:nvSpPr>
            <p:spPr bwMode="auto">
              <a:xfrm>
                <a:off x="3793" y="2634"/>
                <a:ext cx="1209" cy="288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  74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anose="05050102010706020507" pitchFamily="18" charset="2"/>
                  </a:rPr>
                  <a:t>138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0199" name="Text Box 36"/>
              <p:cNvSpPr txBox="1">
                <a:spLocks noChangeArrowheads="1"/>
              </p:cNvSpPr>
              <p:nvPr/>
            </p:nvSpPr>
            <p:spPr bwMode="auto">
              <a:xfrm>
                <a:off x="3499" y="2332"/>
                <a:ext cx="1740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4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5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6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7</a:t>
                </a:r>
              </a:p>
            </p:txBody>
          </p:sp>
          <p:sp>
            <p:nvSpPr>
              <p:cNvPr id="50200" name="Text Box 37"/>
              <p:cNvSpPr txBox="1">
                <a:spLocks noChangeArrowheads="1"/>
              </p:cNvSpPr>
              <p:nvPr/>
            </p:nvSpPr>
            <p:spPr bwMode="auto">
              <a:xfrm>
                <a:off x="3525" y="2931"/>
                <a:ext cx="1705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   S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   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S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   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S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</a:p>
            </p:txBody>
          </p:sp>
          <p:sp>
            <p:nvSpPr>
              <p:cNvPr id="50201" name="Line 38"/>
              <p:cNvSpPr>
                <a:spLocks noChangeShapeType="1"/>
              </p:cNvSpPr>
              <p:nvPr/>
            </p:nvSpPr>
            <p:spPr bwMode="auto">
              <a:xfrm>
                <a:off x="4450" y="3219"/>
                <a:ext cx="0" cy="39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0202" name="Line 39"/>
              <p:cNvSpPr>
                <a:spLocks noChangeShapeType="1"/>
              </p:cNvSpPr>
              <p:nvPr/>
            </p:nvSpPr>
            <p:spPr bwMode="auto">
              <a:xfrm>
                <a:off x="4710" y="3230"/>
                <a:ext cx="0" cy="39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0203" name="Line 40"/>
              <p:cNvSpPr>
                <a:spLocks noChangeShapeType="1"/>
              </p:cNvSpPr>
              <p:nvPr/>
            </p:nvSpPr>
            <p:spPr bwMode="auto">
              <a:xfrm>
                <a:off x="5004" y="3230"/>
                <a:ext cx="0" cy="39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0204" name="Line 41"/>
              <p:cNvSpPr>
                <a:spLocks noChangeShapeType="1"/>
              </p:cNvSpPr>
              <p:nvPr/>
            </p:nvSpPr>
            <p:spPr bwMode="auto">
              <a:xfrm>
                <a:off x="3682" y="3219"/>
                <a:ext cx="0" cy="39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0205" name="Line 42"/>
              <p:cNvSpPr>
                <a:spLocks noChangeShapeType="1"/>
              </p:cNvSpPr>
              <p:nvPr/>
            </p:nvSpPr>
            <p:spPr bwMode="auto">
              <a:xfrm>
                <a:off x="3906" y="3230"/>
                <a:ext cx="0" cy="39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0206" name="Line 43"/>
              <p:cNvSpPr>
                <a:spLocks noChangeShapeType="1"/>
              </p:cNvSpPr>
              <p:nvPr/>
            </p:nvSpPr>
            <p:spPr bwMode="auto">
              <a:xfrm>
                <a:off x="4098" y="3230"/>
                <a:ext cx="0" cy="39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0207" name="Text Box 44"/>
              <p:cNvSpPr txBox="1">
                <a:spLocks noChangeArrowheads="1"/>
              </p:cNvSpPr>
              <p:nvPr/>
            </p:nvSpPr>
            <p:spPr bwMode="auto">
              <a:xfrm>
                <a:off x="4213" y="3592"/>
                <a:ext cx="453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“0”</a:t>
                </a:r>
              </a:p>
            </p:txBody>
          </p:sp>
          <p:sp>
            <p:nvSpPr>
              <p:cNvPr id="50208" name="Text Box 45"/>
              <p:cNvSpPr txBox="1">
                <a:spLocks noChangeArrowheads="1"/>
              </p:cNvSpPr>
              <p:nvPr/>
            </p:nvSpPr>
            <p:spPr bwMode="auto">
              <a:xfrm>
                <a:off x="4529" y="3580"/>
                <a:ext cx="453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“0”</a:t>
                </a:r>
              </a:p>
            </p:txBody>
          </p:sp>
          <p:sp>
            <p:nvSpPr>
              <p:cNvPr id="50209" name="Text Box 46"/>
              <p:cNvSpPr txBox="1">
                <a:spLocks noChangeArrowheads="1"/>
              </p:cNvSpPr>
              <p:nvPr/>
            </p:nvSpPr>
            <p:spPr bwMode="auto">
              <a:xfrm>
                <a:off x="4845" y="3580"/>
                <a:ext cx="453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“1”</a:t>
                </a:r>
              </a:p>
            </p:txBody>
          </p:sp>
          <p:sp>
            <p:nvSpPr>
              <p:cNvPr id="50210" name="Text Box 47"/>
              <p:cNvSpPr txBox="1">
                <a:spLocks noChangeArrowheads="1"/>
              </p:cNvSpPr>
              <p:nvPr/>
            </p:nvSpPr>
            <p:spPr bwMode="auto">
              <a:xfrm>
                <a:off x="3526" y="3551"/>
                <a:ext cx="814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   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B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 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C  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0211" name="Oval 48"/>
              <p:cNvSpPr>
                <a:spLocks noChangeArrowheads="1"/>
              </p:cNvSpPr>
              <p:nvPr/>
            </p:nvSpPr>
            <p:spPr bwMode="auto">
              <a:xfrm>
                <a:off x="4401" y="3228"/>
                <a:ext cx="76" cy="7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0212" name="Oval 49"/>
              <p:cNvSpPr>
                <a:spLocks noChangeArrowheads="1"/>
              </p:cNvSpPr>
              <p:nvPr/>
            </p:nvSpPr>
            <p:spPr bwMode="auto">
              <a:xfrm>
                <a:off x="4651" y="3228"/>
                <a:ext cx="76" cy="7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0213" name="Oval 50"/>
              <p:cNvSpPr>
                <a:spLocks noChangeArrowheads="1"/>
              </p:cNvSpPr>
              <p:nvPr/>
            </p:nvSpPr>
            <p:spPr bwMode="auto">
              <a:xfrm>
                <a:off x="4172" y="2283"/>
                <a:ext cx="76" cy="7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0214" name="Oval 51"/>
              <p:cNvSpPr>
                <a:spLocks noChangeArrowheads="1"/>
              </p:cNvSpPr>
              <p:nvPr/>
            </p:nvSpPr>
            <p:spPr bwMode="auto">
              <a:xfrm>
                <a:off x="4575" y="2272"/>
                <a:ext cx="76" cy="7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0215" name="Oval 52"/>
              <p:cNvSpPr>
                <a:spLocks noChangeArrowheads="1"/>
              </p:cNvSpPr>
              <p:nvPr/>
            </p:nvSpPr>
            <p:spPr bwMode="auto">
              <a:xfrm>
                <a:off x="4792" y="2283"/>
                <a:ext cx="76" cy="7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0216" name="Oval 53"/>
              <p:cNvSpPr>
                <a:spLocks noChangeArrowheads="1"/>
              </p:cNvSpPr>
              <p:nvPr/>
            </p:nvSpPr>
            <p:spPr bwMode="auto">
              <a:xfrm>
                <a:off x="4966" y="2272"/>
                <a:ext cx="76" cy="7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50193" name="Oval 54"/>
            <p:cNvSpPr>
              <a:spLocks noChangeArrowheads="1"/>
            </p:cNvSpPr>
            <p:nvPr/>
          </p:nvSpPr>
          <p:spPr bwMode="auto">
            <a:xfrm>
              <a:off x="3576" y="2283"/>
              <a:ext cx="65" cy="6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0194" name="Oval 55"/>
            <p:cNvSpPr>
              <a:spLocks noChangeArrowheads="1"/>
            </p:cNvSpPr>
            <p:nvPr/>
          </p:nvSpPr>
          <p:spPr bwMode="auto">
            <a:xfrm>
              <a:off x="3772" y="2304"/>
              <a:ext cx="65" cy="6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0195" name="Oval 56"/>
            <p:cNvSpPr>
              <a:spLocks noChangeArrowheads="1"/>
            </p:cNvSpPr>
            <p:nvPr/>
          </p:nvSpPr>
          <p:spPr bwMode="auto">
            <a:xfrm>
              <a:off x="3979" y="2283"/>
              <a:ext cx="65" cy="6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0196" name="Oval 57"/>
            <p:cNvSpPr>
              <a:spLocks noChangeArrowheads="1"/>
            </p:cNvSpPr>
            <p:nvPr/>
          </p:nvSpPr>
          <p:spPr bwMode="auto">
            <a:xfrm>
              <a:off x="4370" y="2293"/>
              <a:ext cx="65" cy="6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026" name="Group 2"/>
          <p:cNvGrpSpPr/>
          <p:nvPr/>
        </p:nvGrpSpPr>
        <p:grpSpPr bwMode="auto">
          <a:xfrm>
            <a:off x="5883275" y="536575"/>
            <a:ext cx="2074863" cy="2616200"/>
            <a:chOff x="3706" y="338"/>
            <a:chExt cx="1307" cy="1648"/>
          </a:xfrm>
        </p:grpSpPr>
        <p:grpSp>
          <p:nvGrpSpPr>
            <p:cNvPr id="51266" name="Group 3"/>
            <p:cNvGrpSpPr/>
            <p:nvPr/>
          </p:nvGrpSpPr>
          <p:grpSpPr bwMode="auto">
            <a:xfrm>
              <a:off x="3726" y="338"/>
              <a:ext cx="1287" cy="1648"/>
              <a:chOff x="3738" y="701"/>
              <a:chExt cx="1287" cy="1648"/>
            </a:xfrm>
          </p:grpSpPr>
          <p:grpSp>
            <p:nvGrpSpPr>
              <p:cNvPr id="51268" name="Group 4"/>
              <p:cNvGrpSpPr/>
              <p:nvPr/>
            </p:nvGrpSpPr>
            <p:grpSpPr bwMode="auto">
              <a:xfrm>
                <a:off x="3738" y="1221"/>
                <a:ext cx="361" cy="303"/>
                <a:chOff x="3592" y="984"/>
                <a:chExt cx="361" cy="303"/>
              </a:xfrm>
            </p:grpSpPr>
            <p:sp>
              <p:nvSpPr>
                <p:cNvPr id="51275" name="Rectangle 5"/>
                <p:cNvSpPr>
                  <a:spLocks noChangeArrowheads="1"/>
                </p:cNvSpPr>
                <p:nvPr/>
              </p:nvSpPr>
              <p:spPr bwMode="auto">
                <a:xfrm>
                  <a:off x="3592" y="1073"/>
                  <a:ext cx="361" cy="21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51276" name="Oval 6"/>
                <p:cNvSpPr>
                  <a:spLocks noChangeArrowheads="1"/>
                </p:cNvSpPr>
                <p:nvPr/>
              </p:nvSpPr>
              <p:spPr bwMode="auto">
                <a:xfrm>
                  <a:off x="3703" y="984"/>
                  <a:ext cx="79" cy="79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</p:grpSp>
          <p:sp>
            <p:nvSpPr>
              <p:cNvPr id="51269" name="Line 7"/>
              <p:cNvSpPr>
                <a:spLocks noChangeShapeType="1"/>
              </p:cNvSpPr>
              <p:nvPr/>
            </p:nvSpPr>
            <p:spPr bwMode="auto">
              <a:xfrm flipV="1">
                <a:off x="3806" y="1513"/>
                <a:ext cx="0" cy="82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70" name="Freeform 8"/>
              <p:cNvSpPr/>
              <p:nvPr/>
            </p:nvSpPr>
            <p:spPr bwMode="auto">
              <a:xfrm>
                <a:off x="3863" y="1525"/>
                <a:ext cx="146" cy="824"/>
              </a:xfrm>
              <a:custGeom>
                <a:avLst/>
                <a:gdLst>
                  <a:gd name="T0" fmla="*/ 0 w 146"/>
                  <a:gd name="T1" fmla="*/ 0 h 824"/>
                  <a:gd name="T2" fmla="*/ 0 w 146"/>
                  <a:gd name="T3" fmla="*/ 610 h 824"/>
                  <a:gd name="T4" fmla="*/ 146 w 146"/>
                  <a:gd name="T5" fmla="*/ 610 h 824"/>
                  <a:gd name="T6" fmla="*/ 146 w 146"/>
                  <a:gd name="T7" fmla="*/ 824 h 8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6" h="824">
                    <a:moveTo>
                      <a:pt x="0" y="0"/>
                    </a:moveTo>
                    <a:lnTo>
                      <a:pt x="0" y="610"/>
                    </a:lnTo>
                    <a:lnTo>
                      <a:pt x="146" y="610"/>
                    </a:lnTo>
                    <a:lnTo>
                      <a:pt x="146" y="824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71" name="Freeform 9"/>
              <p:cNvSpPr/>
              <p:nvPr/>
            </p:nvSpPr>
            <p:spPr bwMode="auto">
              <a:xfrm>
                <a:off x="3942" y="1525"/>
                <a:ext cx="474" cy="813"/>
              </a:xfrm>
              <a:custGeom>
                <a:avLst/>
                <a:gdLst>
                  <a:gd name="T0" fmla="*/ 0 w 440"/>
                  <a:gd name="T1" fmla="*/ 0 h 813"/>
                  <a:gd name="T2" fmla="*/ 0 w 440"/>
                  <a:gd name="T3" fmla="*/ 384 h 813"/>
                  <a:gd name="T4" fmla="*/ 688 w 440"/>
                  <a:gd name="T5" fmla="*/ 384 h 813"/>
                  <a:gd name="T6" fmla="*/ 688 w 440"/>
                  <a:gd name="T7" fmla="*/ 813 h 8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40" h="813">
                    <a:moveTo>
                      <a:pt x="0" y="0"/>
                    </a:moveTo>
                    <a:lnTo>
                      <a:pt x="0" y="384"/>
                    </a:lnTo>
                    <a:lnTo>
                      <a:pt x="440" y="384"/>
                    </a:lnTo>
                    <a:lnTo>
                      <a:pt x="440" y="813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72" name="Freeform 10"/>
              <p:cNvSpPr/>
              <p:nvPr/>
            </p:nvSpPr>
            <p:spPr bwMode="auto">
              <a:xfrm>
                <a:off x="4009" y="1525"/>
                <a:ext cx="1016" cy="824"/>
              </a:xfrm>
              <a:custGeom>
                <a:avLst/>
                <a:gdLst>
                  <a:gd name="T0" fmla="*/ 0 w 994"/>
                  <a:gd name="T1" fmla="*/ 0 h 824"/>
                  <a:gd name="T2" fmla="*/ 0 w 994"/>
                  <a:gd name="T3" fmla="*/ 124 h 824"/>
                  <a:gd name="T4" fmla="*/ 1133 w 994"/>
                  <a:gd name="T5" fmla="*/ 124 h 824"/>
                  <a:gd name="T6" fmla="*/ 1133 w 994"/>
                  <a:gd name="T7" fmla="*/ 824 h 8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4" h="824">
                    <a:moveTo>
                      <a:pt x="0" y="0"/>
                    </a:moveTo>
                    <a:lnTo>
                      <a:pt x="0" y="124"/>
                    </a:lnTo>
                    <a:lnTo>
                      <a:pt x="994" y="124"/>
                    </a:lnTo>
                    <a:lnTo>
                      <a:pt x="994" y="824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73" name="Line 11"/>
              <p:cNvSpPr>
                <a:spLocks noChangeShapeType="1"/>
              </p:cNvSpPr>
              <p:nvPr/>
            </p:nvSpPr>
            <p:spPr bwMode="auto">
              <a:xfrm flipV="1">
                <a:off x="3896" y="1005"/>
                <a:ext cx="0" cy="22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74" name="Text Box 12"/>
              <p:cNvSpPr txBox="1">
                <a:spLocks noChangeArrowheads="1"/>
              </p:cNvSpPr>
              <p:nvPr/>
            </p:nvSpPr>
            <p:spPr bwMode="auto">
              <a:xfrm>
                <a:off x="3749" y="701"/>
                <a:ext cx="463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L</a:t>
                </a:r>
              </a:p>
            </p:txBody>
          </p:sp>
        </p:grpSp>
        <p:sp>
          <p:nvSpPr>
            <p:cNvPr id="51267" name="Text Box 13"/>
            <p:cNvSpPr txBox="1">
              <a:spLocks noChangeArrowheads="1"/>
            </p:cNvSpPr>
            <p:nvPr/>
          </p:nvSpPr>
          <p:spPr bwMode="auto">
            <a:xfrm>
              <a:off x="3706" y="913"/>
              <a:ext cx="293" cy="21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&amp;</a:t>
              </a:r>
            </a:p>
          </p:txBody>
        </p:sp>
      </p:grpSp>
      <p:grpSp>
        <p:nvGrpSpPr>
          <p:cNvPr id="257038" name="Group 14"/>
          <p:cNvGrpSpPr/>
          <p:nvPr/>
        </p:nvGrpSpPr>
        <p:grpSpPr bwMode="auto">
          <a:xfrm>
            <a:off x="6694488" y="534988"/>
            <a:ext cx="960437" cy="2616200"/>
            <a:chOff x="4217" y="337"/>
            <a:chExt cx="605" cy="1648"/>
          </a:xfrm>
        </p:grpSpPr>
        <p:grpSp>
          <p:nvGrpSpPr>
            <p:cNvPr id="51256" name="Group 15"/>
            <p:cNvGrpSpPr/>
            <p:nvPr/>
          </p:nvGrpSpPr>
          <p:grpSpPr bwMode="auto">
            <a:xfrm>
              <a:off x="4223" y="337"/>
              <a:ext cx="599" cy="1648"/>
              <a:chOff x="4224" y="701"/>
              <a:chExt cx="599" cy="1648"/>
            </a:xfrm>
          </p:grpSpPr>
          <p:grpSp>
            <p:nvGrpSpPr>
              <p:cNvPr id="51258" name="Group 16"/>
              <p:cNvGrpSpPr/>
              <p:nvPr/>
            </p:nvGrpSpPr>
            <p:grpSpPr bwMode="auto">
              <a:xfrm>
                <a:off x="4236" y="1200"/>
                <a:ext cx="361" cy="303"/>
                <a:chOff x="3592" y="984"/>
                <a:chExt cx="361" cy="303"/>
              </a:xfrm>
            </p:grpSpPr>
            <p:sp>
              <p:nvSpPr>
                <p:cNvPr id="51264" name="Rectangle 17"/>
                <p:cNvSpPr>
                  <a:spLocks noChangeArrowheads="1"/>
                </p:cNvSpPr>
                <p:nvPr/>
              </p:nvSpPr>
              <p:spPr bwMode="auto">
                <a:xfrm>
                  <a:off x="3592" y="1073"/>
                  <a:ext cx="361" cy="214"/>
                </a:xfrm>
                <a:prstGeom prst="rect">
                  <a:avLst/>
                </a:prstGeom>
                <a:noFill/>
                <a:ln w="38100">
                  <a:solidFill>
                    <a:srgbClr val="FF33CC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51265" name="Oval 18"/>
                <p:cNvSpPr>
                  <a:spLocks noChangeArrowheads="1"/>
                </p:cNvSpPr>
                <p:nvPr/>
              </p:nvSpPr>
              <p:spPr bwMode="auto">
                <a:xfrm>
                  <a:off x="3703" y="984"/>
                  <a:ext cx="79" cy="79"/>
                </a:xfrm>
                <a:prstGeom prst="ellipse">
                  <a:avLst/>
                </a:prstGeom>
                <a:noFill/>
                <a:ln w="38100">
                  <a:solidFill>
                    <a:srgbClr val="FF33CC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</p:grpSp>
          <p:sp>
            <p:nvSpPr>
              <p:cNvPr id="51259" name="Freeform 19"/>
              <p:cNvSpPr/>
              <p:nvPr/>
            </p:nvSpPr>
            <p:spPr bwMode="auto">
              <a:xfrm>
                <a:off x="4224" y="1502"/>
                <a:ext cx="102" cy="836"/>
              </a:xfrm>
              <a:custGeom>
                <a:avLst/>
                <a:gdLst>
                  <a:gd name="T0" fmla="*/ 0 w 102"/>
                  <a:gd name="T1" fmla="*/ 836 h 836"/>
                  <a:gd name="T2" fmla="*/ 0 w 102"/>
                  <a:gd name="T3" fmla="*/ 520 h 836"/>
                  <a:gd name="T4" fmla="*/ 102 w 102"/>
                  <a:gd name="T5" fmla="*/ 520 h 836"/>
                  <a:gd name="T6" fmla="*/ 102 w 102"/>
                  <a:gd name="T7" fmla="*/ 0 h 8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2" h="836">
                    <a:moveTo>
                      <a:pt x="0" y="836"/>
                    </a:moveTo>
                    <a:lnTo>
                      <a:pt x="0" y="520"/>
                    </a:lnTo>
                    <a:lnTo>
                      <a:pt x="102" y="520"/>
                    </a:lnTo>
                    <a:lnTo>
                      <a:pt x="102" y="0"/>
                    </a:lnTo>
                  </a:path>
                </a:pathLst>
              </a:custGeom>
              <a:noFill/>
              <a:ln w="38100" cap="flat" cmpd="sng">
                <a:solidFill>
                  <a:srgbClr val="FF33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60" name="Freeform 20"/>
              <p:cNvSpPr/>
              <p:nvPr/>
            </p:nvSpPr>
            <p:spPr bwMode="auto">
              <a:xfrm>
                <a:off x="4416" y="1502"/>
                <a:ext cx="215" cy="847"/>
              </a:xfrm>
              <a:custGeom>
                <a:avLst/>
                <a:gdLst>
                  <a:gd name="T0" fmla="*/ 215 w 215"/>
                  <a:gd name="T1" fmla="*/ 847 h 847"/>
                  <a:gd name="T2" fmla="*/ 215 w 215"/>
                  <a:gd name="T3" fmla="*/ 316 h 847"/>
                  <a:gd name="T4" fmla="*/ 0 w 215"/>
                  <a:gd name="T5" fmla="*/ 316 h 847"/>
                  <a:gd name="T6" fmla="*/ 0 w 215"/>
                  <a:gd name="T7" fmla="*/ 0 h 8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5" h="847">
                    <a:moveTo>
                      <a:pt x="215" y="847"/>
                    </a:moveTo>
                    <a:lnTo>
                      <a:pt x="215" y="316"/>
                    </a:lnTo>
                    <a:lnTo>
                      <a:pt x="0" y="316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flat" cmpd="sng">
                <a:solidFill>
                  <a:srgbClr val="FF33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61" name="Freeform 21"/>
              <p:cNvSpPr/>
              <p:nvPr/>
            </p:nvSpPr>
            <p:spPr bwMode="auto">
              <a:xfrm>
                <a:off x="4518" y="1491"/>
                <a:ext cx="305" cy="847"/>
              </a:xfrm>
              <a:custGeom>
                <a:avLst/>
                <a:gdLst>
                  <a:gd name="T0" fmla="*/ 0 w 305"/>
                  <a:gd name="T1" fmla="*/ 0 h 847"/>
                  <a:gd name="T2" fmla="*/ 0 w 305"/>
                  <a:gd name="T3" fmla="*/ 260 h 847"/>
                  <a:gd name="T4" fmla="*/ 305 w 305"/>
                  <a:gd name="T5" fmla="*/ 260 h 847"/>
                  <a:gd name="T6" fmla="*/ 305 w 305"/>
                  <a:gd name="T7" fmla="*/ 847 h 8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5" h="847">
                    <a:moveTo>
                      <a:pt x="0" y="0"/>
                    </a:moveTo>
                    <a:lnTo>
                      <a:pt x="0" y="260"/>
                    </a:lnTo>
                    <a:lnTo>
                      <a:pt x="305" y="260"/>
                    </a:lnTo>
                    <a:lnTo>
                      <a:pt x="305" y="847"/>
                    </a:lnTo>
                  </a:path>
                </a:pathLst>
              </a:custGeom>
              <a:noFill/>
              <a:ln w="38100" cap="flat" cmpd="sng">
                <a:solidFill>
                  <a:srgbClr val="FF33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62" name="Line 22"/>
              <p:cNvSpPr>
                <a:spLocks noChangeShapeType="1"/>
              </p:cNvSpPr>
              <p:nvPr/>
            </p:nvSpPr>
            <p:spPr bwMode="auto">
              <a:xfrm flipV="1">
                <a:off x="4382" y="971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63" name="Text Box 23"/>
              <p:cNvSpPr txBox="1">
                <a:spLocks noChangeArrowheads="1"/>
              </p:cNvSpPr>
              <p:nvPr/>
            </p:nvSpPr>
            <p:spPr bwMode="auto">
              <a:xfrm>
                <a:off x="4258" y="701"/>
                <a:ext cx="463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33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F</a:t>
                </a:r>
              </a:p>
            </p:txBody>
          </p:sp>
        </p:grpSp>
        <p:sp>
          <p:nvSpPr>
            <p:cNvPr id="51257" name="Text Box 24"/>
            <p:cNvSpPr txBox="1">
              <a:spLocks noChangeArrowheads="1"/>
            </p:cNvSpPr>
            <p:nvPr/>
          </p:nvSpPr>
          <p:spPr bwMode="auto">
            <a:xfrm>
              <a:off x="4217" y="891"/>
              <a:ext cx="293" cy="21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&amp;</a:t>
              </a:r>
            </a:p>
          </p:txBody>
        </p:sp>
      </p:grpSp>
      <p:sp>
        <p:nvSpPr>
          <p:cNvPr id="257049" name="Rectangle 25"/>
          <p:cNvSpPr>
            <a:spLocks noGrp="1" noChangeArrowheads="1"/>
          </p:cNvSpPr>
          <p:nvPr>
            <p:ph type="title"/>
          </p:nvPr>
        </p:nvSpPr>
        <p:spPr>
          <a:xfrm>
            <a:off x="255588" y="161925"/>
            <a:ext cx="1550987" cy="496888"/>
          </a:xfrm>
          <a:ln>
            <a:noFill/>
          </a:ln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FF0000"/>
                </a:solidFill>
              </a:rPr>
              <a:t>【</a:t>
            </a:r>
            <a:r>
              <a:rPr lang="zh-CN" altLang="en-US" sz="2800" b="1" dirty="0">
                <a:solidFill>
                  <a:srgbClr val="FF0000"/>
                </a:solidFill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</a:rPr>
              <a:t>2】</a:t>
            </a:r>
          </a:p>
        </p:txBody>
      </p:sp>
      <p:sp>
        <p:nvSpPr>
          <p:cNvPr id="257050" name="Text Box 26"/>
          <p:cNvSpPr txBox="1">
            <a:spLocks noChangeArrowheads="1"/>
          </p:cNvSpPr>
          <p:nvPr/>
        </p:nvSpPr>
        <p:spPr bwMode="auto">
          <a:xfrm>
            <a:off x="196850" y="665163"/>
            <a:ext cx="4606925" cy="1373187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   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某组合逻辑电路的真值表如表所示，试用译码器和门电路设计该逻辑电路。</a:t>
            </a:r>
          </a:p>
        </p:txBody>
      </p:sp>
      <p:sp>
        <p:nvSpPr>
          <p:cNvPr id="257051" name="Text Box 27"/>
          <p:cNvSpPr txBox="1">
            <a:spLocks noChangeArrowheads="1"/>
          </p:cNvSpPr>
          <p:nvPr/>
        </p:nvSpPr>
        <p:spPr bwMode="auto">
          <a:xfrm>
            <a:off x="4965700" y="466725"/>
            <a:ext cx="865188" cy="4572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解：</a:t>
            </a:r>
          </a:p>
        </p:txBody>
      </p:sp>
      <p:grpSp>
        <p:nvGrpSpPr>
          <p:cNvPr id="257052" name="Group 28"/>
          <p:cNvGrpSpPr/>
          <p:nvPr/>
        </p:nvGrpSpPr>
        <p:grpSpPr bwMode="auto">
          <a:xfrm>
            <a:off x="269875" y="2251075"/>
            <a:ext cx="4572000" cy="3370263"/>
            <a:chOff x="159" y="1531"/>
            <a:chExt cx="2880" cy="2123"/>
          </a:xfrm>
        </p:grpSpPr>
        <p:grpSp>
          <p:nvGrpSpPr>
            <p:cNvPr id="51250" name="Group 29"/>
            <p:cNvGrpSpPr/>
            <p:nvPr/>
          </p:nvGrpSpPr>
          <p:grpSpPr bwMode="auto">
            <a:xfrm>
              <a:off x="159" y="1531"/>
              <a:ext cx="2880" cy="2123"/>
              <a:chOff x="2880" y="351"/>
              <a:chExt cx="2880" cy="2123"/>
            </a:xfrm>
          </p:grpSpPr>
          <p:graphicFrame>
            <p:nvGraphicFramePr>
              <p:cNvPr id="51253" name="Object 30"/>
              <p:cNvGraphicFramePr>
                <a:graphicFrameLocks noChangeAspect="1"/>
              </p:cNvGraphicFramePr>
              <p:nvPr/>
            </p:nvGraphicFramePr>
            <p:xfrm>
              <a:off x="2880" y="384"/>
              <a:ext cx="2880" cy="20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140" name="BMP 图象" r:id="rId4" imgW="3019425" imgH="2190750" progId="Paint.Picture">
                      <p:embed/>
                    </p:oleObj>
                  </mc:Choice>
                  <mc:Fallback>
                    <p:oleObj name="BMP 图象" r:id="rId4" imgW="3019425" imgH="2190750" progId="Paint.Picture">
                      <p:embed/>
                      <p:pic>
                        <p:nvPicPr>
                          <p:cNvPr id="0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0" y="384"/>
                            <a:ext cx="2880" cy="20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1254" name="Rectangle 31"/>
              <p:cNvSpPr>
                <a:spLocks noChangeArrowheads="1"/>
              </p:cNvSpPr>
              <p:nvPr/>
            </p:nvSpPr>
            <p:spPr bwMode="auto">
              <a:xfrm>
                <a:off x="3320" y="407"/>
                <a:ext cx="1536" cy="169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55" name="Text Box 32"/>
              <p:cNvSpPr txBox="1">
                <a:spLocks noChangeArrowheads="1"/>
              </p:cNvSpPr>
              <p:nvPr/>
            </p:nvSpPr>
            <p:spPr bwMode="auto">
              <a:xfrm>
                <a:off x="3953" y="351"/>
                <a:ext cx="825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真值表</a:t>
                </a:r>
              </a:p>
            </p:txBody>
          </p:sp>
        </p:grpSp>
        <p:sp>
          <p:nvSpPr>
            <p:cNvPr id="51251" name="Rectangle 33"/>
            <p:cNvSpPr>
              <a:spLocks noChangeArrowheads="1"/>
            </p:cNvSpPr>
            <p:nvPr/>
          </p:nvSpPr>
          <p:spPr bwMode="auto">
            <a:xfrm>
              <a:off x="486" y="2033"/>
              <a:ext cx="903" cy="102"/>
            </a:xfrm>
            <a:prstGeom prst="rect">
              <a:avLst/>
            </a:prstGeom>
            <a:solidFill>
              <a:schemeClr val="bg1"/>
            </a:solidFill>
            <a:ln w="38100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1252" name="Text Box 34"/>
            <p:cNvSpPr txBox="1">
              <a:spLocks noChangeArrowheads="1"/>
            </p:cNvSpPr>
            <p:nvPr/>
          </p:nvSpPr>
          <p:spPr bwMode="auto">
            <a:xfrm>
              <a:off x="452" y="1996"/>
              <a:ext cx="1445" cy="21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         B         C</a:t>
              </a:r>
            </a:p>
          </p:txBody>
        </p:sp>
      </p:grpSp>
      <p:sp>
        <p:nvSpPr>
          <p:cNvPr id="257059" name="Rectangle 35"/>
          <p:cNvSpPr>
            <a:spLocks noChangeArrowheads="1"/>
          </p:cNvSpPr>
          <p:nvPr/>
        </p:nvSpPr>
        <p:spPr bwMode="auto">
          <a:xfrm>
            <a:off x="192088" y="5726113"/>
            <a:ext cx="8826500" cy="60007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just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可见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，用译码器实现多输出逻辑函数时，优点更明显。</a:t>
            </a:r>
          </a:p>
        </p:txBody>
      </p:sp>
      <p:grpSp>
        <p:nvGrpSpPr>
          <p:cNvPr id="257060" name="Group 36"/>
          <p:cNvGrpSpPr/>
          <p:nvPr/>
        </p:nvGrpSpPr>
        <p:grpSpPr bwMode="auto">
          <a:xfrm>
            <a:off x="5773738" y="588963"/>
            <a:ext cx="2455862" cy="2581275"/>
            <a:chOff x="3637" y="371"/>
            <a:chExt cx="1547" cy="1626"/>
          </a:xfrm>
        </p:grpSpPr>
        <p:sp>
          <p:nvSpPr>
            <p:cNvPr id="51236" name="Text Box 37"/>
            <p:cNvSpPr txBox="1">
              <a:spLocks noChangeArrowheads="1"/>
            </p:cNvSpPr>
            <p:nvPr/>
          </p:nvSpPr>
          <p:spPr bwMode="auto">
            <a:xfrm>
              <a:off x="4761" y="924"/>
              <a:ext cx="293" cy="21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&amp;</a:t>
              </a:r>
            </a:p>
          </p:txBody>
        </p:sp>
        <p:grpSp>
          <p:nvGrpSpPr>
            <p:cNvPr id="51237" name="Group 38"/>
            <p:cNvGrpSpPr/>
            <p:nvPr/>
          </p:nvGrpSpPr>
          <p:grpSpPr bwMode="auto">
            <a:xfrm>
              <a:off x="3637" y="371"/>
              <a:ext cx="1547" cy="1626"/>
              <a:chOff x="3637" y="723"/>
              <a:chExt cx="1547" cy="1626"/>
            </a:xfrm>
          </p:grpSpPr>
          <p:grpSp>
            <p:nvGrpSpPr>
              <p:cNvPr id="51238" name="Group 39"/>
              <p:cNvGrpSpPr/>
              <p:nvPr/>
            </p:nvGrpSpPr>
            <p:grpSpPr bwMode="auto">
              <a:xfrm>
                <a:off x="4764" y="1193"/>
                <a:ext cx="361" cy="303"/>
                <a:chOff x="3592" y="984"/>
                <a:chExt cx="361" cy="303"/>
              </a:xfrm>
            </p:grpSpPr>
            <p:sp>
              <p:nvSpPr>
                <p:cNvPr id="51248" name="Rectangle 40"/>
                <p:cNvSpPr>
                  <a:spLocks noChangeArrowheads="1"/>
                </p:cNvSpPr>
                <p:nvPr/>
              </p:nvSpPr>
              <p:spPr bwMode="auto">
                <a:xfrm>
                  <a:off x="3592" y="1073"/>
                  <a:ext cx="361" cy="21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51249" name="Oval 41"/>
                <p:cNvSpPr>
                  <a:spLocks noChangeArrowheads="1"/>
                </p:cNvSpPr>
                <p:nvPr/>
              </p:nvSpPr>
              <p:spPr bwMode="auto">
                <a:xfrm>
                  <a:off x="3703" y="984"/>
                  <a:ext cx="79" cy="79"/>
                </a:xfrm>
                <a:prstGeom prst="ellipse">
                  <a:avLst/>
                </a:prstGeom>
                <a:noFill/>
                <a:ln w="38100">
                  <a:solidFill>
                    <a:srgbClr val="0070C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</p:grpSp>
          <p:sp>
            <p:nvSpPr>
              <p:cNvPr id="51239" name="Line 42"/>
              <p:cNvSpPr>
                <a:spLocks noChangeShapeType="1"/>
              </p:cNvSpPr>
              <p:nvPr/>
            </p:nvSpPr>
            <p:spPr bwMode="auto">
              <a:xfrm flipV="1">
                <a:off x="4822" y="1491"/>
                <a:ext cx="1" cy="248"/>
              </a:xfrm>
              <a:prstGeom prst="line">
                <a:avLst/>
              </a:prstGeom>
              <a:noFill/>
              <a:ln w="38100">
                <a:solidFill>
                  <a:srgbClr val="0070C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40" name="Freeform 43"/>
              <p:cNvSpPr/>
              <p:nvPr/>
            </p:nvSpPr>
            <p:spPr bwMode="auto">
              <a:xfrm>
                <a:off x="4405" y="1480"/>
                <a:ext cx="497" cy="417"/>
              </a:xfrm>
              <a:custGeom>
                <a:avLst/>
                <a:gdLst>
                  <a:gd name="T0" fmla="*/ 0 w 497"/>
                  <a:gd name="T1" fmla="*/ 417 h 417"/>
                  <a:gd name="T2" fmla="*/ 497 w 497"/>
                  <a:gd name="T3" fmla="*/ 417 h 417"/>
                  <a:gd name="T4" fmla="*/ 497 w 497"/>
                  <a:gd name="T5" fmla="*/ 0 h 41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97" h="417">
                    <a:moveTo>
                      <a:pt x="0" y="417"/>
                    </a:moveTo>
                    <a:lnTo>
                      <a:pt x="497" y="417"/>
                    </a:lnTo>
                    <a:lnTo>
                      <a:pt x="497" y="0"/>
                    </a:lnTo>
                  </a:path>
                </a:pathLst>
              </a:custGeom>
              <a:noFill/>
              <a:ln w="38100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41" name="Freeform 44"/>
              <p:cNvSpPr/>
              <p:nvPr/>
            </p:nvSpPr>
            <p:spPr bwMode="auto">
              <a:xfrm>
                <a:off x="3998" y="1491"/>
                <a:ext cx="960" cy="644"/>
              </a:xfrm>
              <a:custGeom>
                <a:avLst/>
                <a:gdLst>
                  <a:gd name="T0" fmla="*/ 0 w 960"/>
                  <a:gd name="T1" fmla="*/ 644 h 644"/>
                  <a:gd name="T2" fmla="*/ 960 w 960"/>
                  <a:gd name="T3" fmla="*/ 644 h 644"/>
                  <a:gd name="T4" fmla="*/ 960 w 960"/>
                  <a:gd name="T5" fmla="*/ 0 h 6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60" h="644">
                    <a:moveTo>
                      <a:pt x="0" y="644"/>
                    </a:moveTo>
                    <a:lnTo>
                      <a:pt x="960" y="644"/>
                    </a:lnTo>
                    <a:lnTo>
                      <a:pt x="960" y="0"/>
                    </a:lnTo>
                  </a:path>
                </a:pathLst>
              </a:custGeom>
              <a:noFill/>
              <a:ln w="38100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42" name="Freeform 45"/>
              <p:cNvSpPr/>
              <p:nvPr/>
            </p:nvSpPr>
            <p:spPr bwMode="auto">
              <a:xfrm>
                <a:off x="3637" y="1491"/>
                <a:ext cx="1445" cy="858"/>
              </a:xfrm>
              <a:custGeom>
                <a:avLst/>
                <a:gdLst>
                  <a:gd name="T0" fmla="*/ 0 w 1445"/>
                  <a:gd name="T1" fmla="*/ 858 h 858"/>
                  <a:gd name="T2" fmla="*/ 0 w 1445"/>
                  <a:gd name="T3" fmla="*/ 711 h 858"/>
                  <a:gd name="T4" fmla="*/ 1445 w 1445"/>
                  <a:gd name="T5" fmla="*/ 711 h 858"/>
                  <a:gd name="T6" fmla="*/ 1445 w 1445"/>
                  <a:gd name="T7" fmla="*/ 0 h 85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45" h="858">
                    <a:moveTo>
                      <a:pt x="0" y="858"/>
                    </a:moveTo>
                    <a:lnTo>
                      <a:pt x="0" y="711"/>
                    </a:lnTo>
                    <a:lnTo>
                      <a:pt x="1445" y="711"/>
                    </a:lnTo>
                    <a:lnTo>
                      <a:pt x="1445" y="0"/>
                    </a:lnTo>
                  </a:path>
                </a:pathLst>
              </a:custGeom>
              <a:noFill/>
              <a:ln w="38100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43" name="Line 46"/>
              <p:cNvSpPr>
                <a:spLocks noChangeShapeType="1"/>
              </p:cNvSpPr>
              <p:nvPr/>
            </p:nvSpPr>
            <p:spPr bwMode="auto">
              <a:xfrm flipV="1">
                <a:off x="4924" y="1005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70C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44" name="Text Box 47"/>
              <p:cNvSpPr txBox="1">
                <a:spLocks noChangeArrowheads="1"/>
              </p:cNvSpPr>
              <p:nvPr/>
            </p:nvSpPr>
            <p:spPr bwMode="auto">
              <a:xfrm>
                <a:off x="4755" y="723"/>
                <a:ext cx="429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G</a:t>
                </a:r>
              </a:p>
            </p:txBody>
          </p:sp>
          <p:sp>
            <p:nvSpPr>
              <p:cNvPr id="51245" name="Oval 48"/>
              <p:cNvSpPr>
                <a:spLocks noChangeArrowheads="1"/>
              </p:cNvSpPr>
              <p:nvPr/>
            </p:nvSpPr>
            <p:spPr bwMode="auto">
              <a:xfrm>
                <a:off x="3953" y="2089"/>
                <a:ext cx="79" cy="79"/>
              </a:xfrm>
              <a:prstGeom prst="ellipse">
                <a:avLst/>
              </a:prstGeom>
              <a:solidFill>
                <a:srgbClr val="0070C0"/>
              </a:solidFill>
              <a:ln w="38100">
                <a:solidFill>
                  <a:srgbClr val="0070C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46" name="Oval 49"/>
              <p:cNvSpPr>
                <a:spLocks noChangeArrowheads="1"/>
              </p:cNvSpPr>
              <p:nvPr/>
            </p:nvSpPr>
            <p:spPr bwMode="auto">
              <a:xfrm>
                <a:off x="4360" y="1852"/>
                <a:ext cx="79" cy="79"/>
              </a:xfrm>
              <a:prstGeom prst="ellipse">
                <a:avLst/>
              </a:prstGeom>
              <a:solidFill>
                <a:srgbClr val="0070C0"/>
              </a:solidFill>
              <a:ln w="38100">
                <a:solidFill>
                  <a:srgbClr val="0070C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47" name="Oval 50"/>
              <p:cNvSpPr>
                <a:spLocks noChangeArrowheads="1"/>
              </p:cNvSpPr>
              <p:nvPr/>
            </p:nvSpPr>
            <p:spPr bwMode="auto">
              <a:xfrm>
                <a:off x="4766" y="1705"/>
                <a:ext cx="79" cy="79"/>
              </a:xfrm>
              <a:prstGeom prst="ellipse">
                <a:avLst/>
              </a:prstGeom>
              <a:solidFill>
                <a:srgbClr val="0070C0"/>
              </a:solidFill>
              <a:ln w="38100">
                <a:solidFill>
                  <a:srgbClr val="0070C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257075" name="Group 51"/>
          <p:cNvGrpSpPr/>
          <p:nvPr/>
        </p:nvGrpSpPr>
        <p:grpSpPr bwMode="auto">
          <a:xfrm>
            <a:off x="5538788" y="3030538"/>
            <a:ext cx="2889250" cy="2614612"/>
            <a:chOff x="3489" y="1909"/>
            <a:chExt cx="1820" cy="1647"/>
          </a:xfrm>
        </p:grpSpPr>
        <p:grpSp>
          <p:nvGrpSpPr>
            <p:cNvPr id="51211" name="Group 52"/>
            <p:cNvGrpSpPr/>
            <p:nvPr/>
          </p:nvGrpSpPr>
          <p:grpSpPr bwMode="auto">
            <a:xfrm>
              <a:off x="3489" y="1909"/>
              <a:ext cx="1820" cy="1647"/>
              <a:chOff x="3478" y="2272"/>
              <a:chExt cx="1820" cy="1647"/>
            </a:xfrm>
          </p:grpSpPr>
          <p:sp>
            <p:nvSpPr>
              <p:cNvPr id="51216" name="Rectangle 53"/>
              <p:cNvSpPr>
                <a:spLocks noChangeArrowheads="1"/>
              </p:cNvSpPr>
              <p:nvPr/>
            </p:nvSpPr>
            <p:spPr bwMode="auto">
              <a:xfrm>
                <a:off x="3478" y="2354"/>
                <a:ext cx="1784" cy="8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17" name="Text Box 54"/>
              <p:cNvSpPr txBox="1">
                <a:spLocks noChangeArrowheads="1"/>
              </p:cNvSpPr>
              <p:nvPr/>
            </p:nvSpPr>
            <p:spPr bwMode="auto">
              <a:xfrm>
                <a:off x="3793" y="2634"/>
                <a:ext cx="1209" cy="288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  74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anose="05050102010706020507" pitchFamily="18" charset="2"/>
                  </a:rPr>
                  <a:t>138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18" name="Text Box 55"/>
              <p:cNvSpPr txBox="1">
                <a:spLocks noChangeArrowheads="1"/>
              </p:cNvSpPr>
              <p:nvPr/>
            </p:nvSpPr>
            <p:spPr bwMode="auto">
              <a:xfrm>
                <a:off x="3499" y="2332"/>
                <a:ext cx="1740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4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5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6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7</a:t>
                </a:r>
              </a:p>
            </p:txBody>
          </p:sp>
          <p:sp>
            <p:nvSpPr>
              <p:cNvPr id="51219" name="Text Box 56"/>
              <p:cNvSpPr txBox="1">
                <a:spLocks noChangeArrowheads="1"/>
              </p:cNvSpPr>
              <p:nvPr/>
            </p:nvSpPr>
            <p:spPr bwMode="auto">
              <a:xfrm>
                <a:off x="3525" y="2931"/>
                <a:ext cx="1705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   S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   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S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   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S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</a:p>
            </p:txBody>
          </p:sp>
          <p:sp>
            <p:nvSpPr>
              <p:cNvPr id="51220" name="Line 57"/>
              <p:cNvSpPr>
                <a:spLocks noChangeShapeType="1"/>
              </p:cNvSpPr>
              <p:nvPr/>
            </p:nvSpPr>
            <p:spPr bwMode="auto">
              <a:xfrm>
                <a:off x="4450" y="3219"/>
                <a:ext cx="0" cy="39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21" name="Line 58"/>
              <p:cNvSpPr>
                <a:spLocks noChangeShapeType="1"/>
              </p:cNvSpPr>
              <p:nvPr/>
            </p:nvSpPr>
            <p:spPr bwMode="auto">
              <a:xfrm>
                <a:off x="4710" y="3230"/>
                <a:ext cx="0" cy="39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22" name="Line 59"/>
              <p:cNvSpPr>
                <a:spLocks noChangeShapeType="1"/>
              </p:cNvSpPr>
              <p:nvPr/>
            </p:nvSpPr>
            <p:spPr bwMode="auto">
              <a:xfrm>
                <a:off x="5004" y="3230"/>
                <a:ext cx="0" cy="39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23" name="Line 60"/>
              <p:cNvSpPr>
                <a:spLocks noChangeShapeType="1"/>
              </p:cNvSpPr>
              <p:nvPr/>
            </p:nvSpPr>
            <p:spPr bwMode="auto">
              <a:xfrm>
                <a:off x="3682" y="3219"/>
                <a:ext cx="0" cy="39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24" name="Line 61"/>
              <p:cNvSpPr>
                <a:spLocks noChangeShapeType="1"/>
              </p:cNvSpPr>
              <p:nvPr/>
            </p:nvSpPr>
            <p:spPr bwMode="auto">
              <a:xfrm>
                <a:off x="3906" y="3230"/>
                <a:ext cx="0" cy="39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25" name="Line 62"/>
              <p:cNvSpPr>
                <a:spLocks noChangeShapeType="1"/>
              </p:cNvSpPr>
              <p:nvPr/>
            </p:nvSpPr>
            <p:spPr bwMode="auto">
              <a:xfrm>
                <a:off x="4098" y="3230"/>
                <a:ext cx="0" cy="39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26" name="Text Box 63"/>
              <p:cNvSpPr txBox="1">
                <a:spLocks noChangeArrowheads="1"/>
              </p:cNvSpPr>
              <p:nvPr/>
            </p:nvSpPr>
            <p:spPr bwMode="auto">
              <a:xfrm>
                <a:off x="4213" y="3592"/>
                <a:ext cx="453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“0”</a:t>
                </a:r>
              </a:p>
            </p:txBody>
          </p:sp>
          <p:sp>
            <p:nvSpPr>
              <p:cNvPr id="51227" name="Text Box 64"/>
              <p:cNvSpPr txBox="1">
                <a:spLocks noChangeArrowheads="1"/>
              </p:cNvSpPr>
              <p:nvPr/>
            </p:nvSpPr>
            <p:spPr bwMode="auto">
              <a:xfrm>
                <a:off x="4529" y="3580"/>
                <a:ext cx="453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“0”</a:t>
                </a:r>
              </a:p>
            </p:txBody>
          </p:sp>
          <p:sp>
            <p:nvSpPr>
              <p:cNvPr id="51228" name="Text Box 65"/>
              <p:cNvSpPr txBox="1">
                <a:spLocks noChangeArrowheads="1"/>
              </p:cNvSpPr>
              <p:nvPr/>
            </p:nvSpPr>
            <p:spPr bwMode="auto">
              <a:xfrm>
                <a:off x="4845" y="3580"/>
                <a:ext cx="453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“1”</a:t>
                </a:r>
              </a:p>
            </p:txBody>
          </p:sp>
          <p:sp>
            <p:nvSpPr>
              <p:cNvPr id="51229" name="Text Box 66"/>
              <p:cNvSpPr txBox="1">
                <a:spLocks noChangeArrowheads="1"/>
              </p:cNvSpPr>
              <p:nvPr/>
            </p:nvSpPr>
            <p:spPr bwMode="auto">
              <a:xfrm>
                <a:off x="3526" y="3551"/>
                <a:ext cx="814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   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B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 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C  </a:t>
                </a:r>
                <a:endPara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30" name="Oval 67"/>
              <p:cNvSpPr>
                <a:spLocks noChangeArrowheads="1"/>
              </p:cNvSpPr>
              <p:nvPr/>
            </p:nvSpPr>
            <p:spPr bwMode="auto">
              <a:xfrm>
                <a:off x="4401" y="3228"/>
                <a:ext cx="76" cy="7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31" name="Oval 68"/>
              <p:cNvSpPr>
                <a:spLocks noChangeArrowheads="1"/>
              </p:cNvSpPr>
              <p:nvPr/>
            </p:nvSpPr>
            <p:spPr bwMode="auto">
              <a:xfrm>
                <a:off x="4651" y="3228"/>
                <a:ext cx="76" cy="7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32" name="Oval 69"/>
              <p:cNvSpPr>
                <a:spLocks noChangeArrowheads="1"/>
              </p:cNvSpPr>
              <p:nvPr/>
            </p:nvSpPr>
            <p:spPr bwMode="auto">
              <a:xfrm>
                <a:off x="4172" y="2283"/>
                <a:ext cx="76" cy="7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33" name="Oval 70"/>
              <p:cNvSpPr>
                <a:spLocks noChangeArrowheads="1"/>
              </p:cNvSpPr>
              <p:nvPr/>
            </p:nvSpPr>
            <p:spPr bwMode="auto">
              <a:xfrm>
                <a:off x="4575" y="2272"/>
                <a:ext cx="76" cy="7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34" name="Oval 71"/>
              <p:cNvSpPr>
                <a:spLocks noChangeArrowheads="1"/>
              </p:cNvSpPr>
              <p:nvPr/>
            </p:nvSpPr>
            <p:spPr bwMode="auto">
              <a:xfrm>
                <a:off x="4792" y="2283"/>
                <a:ext cx="76" cy="7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51235" name="Oval 72"/>
              <p:cNvSpPr>
                <a:spLocks noChangeArrowheads="1"/>
              </p:cNvSpPr>
              <p:nvPr/>
            </p:nvSpPr>
            <p:spPr bwMode="auto">
              <a:xfrm>
                <a:off x="4966" y="2272"/>
                <a:ext cx="76" cy="7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51212" name="Oval 73"/>
            <p:cNvSpPr>
              <a:spLocks noChangeArrowheads="1"/>
            </p:cNvSpPr>
            <p:nvPr/>
          </p:nvSpPr>
          <p:spPr bwMode="auto">
            <a:xfrm>
              <a:off x="3608" y="1913"/>
              <a:ext cx="76" cy="7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1213" name="Oval 74"/>
            <p:cNvSpPr>
              <a:spLocks noChangeArrowheads="1"/>
            </p:cNvSpPr>
            <p:nvPr/>
          </p:nvSpPr>
          <p:spPr bwMode="auto">
            <a:xfrm>
              <a:off x="3945" y="1913"/>
              <a:ext cx="76" cy="7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1214" name="Oval 75"/>
            <p:cNvSpPr>
              <a:spLocks noChangeArrowheads="1"/>
            </p:cNvSpPr>
            <p:nvPr/>
          </p:nvSpPr>
          <p:spPr bwMode="auto">
            <a:xfrm>
              <a:off x="3760" y="1913"/>
              <a:ext cx="76" cy="7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1215" name="Oval 76"/>
            <p:cNvSpPr>
              <a:spLocks noChangeArrowheads="1"/>
            </p:cNvSpPr>
            <p:nvPr/>
          </p:nvSpPr>
          <p:spPr bwMode="auto">
            <a:xfrm>
              <a:off x="4347" y="1913"/>
              <a:ext cx="76" cy="7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61950" y="439738"/>
            <a:ext cx="5651500" cy="498475"/>
          </a:xfrm>
        </p:spPr>
        <p:txBody>
          <a:bodyPr/>
          <a:lstStyle/>
          <a:p>
            <a:pPr algn="l" eaLnBrk="1" hangingPunct="1"/>
            <a:r>
              <a:rPr lang="zh-CN" altLang="en-US" sz="2800" b="1" dirty="0">
                <a:solidFill>
                  <a:srgbClr val="1F08F8"/>
                </a:solidFill>
              </a:rPr>
              <a:t>用数据选择器实现组合逻辑函数</a:t>
            </a:r>
          </a:p>
        </p:txBody>
      </p:sp>
      <p:sp>
        <p:nvSpPr>
          <p:cNvPr id="296963" name="Text Box 3"/>
          <p:cNvSpPr txBox="1">
            <a:spLocks noChangeArrowheads="1"/>
          </p:cNvSpPr>
          <p:nvPr/>
        </p:nvSpPr>
        <p:spPr bwMode="auto">
          <a:xfrm>
            <a:off x="1011238" y="1193800"/>
            <a:ext cx="15954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【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例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1】</a:t>
            </a:r>
          </a:p>
        </p:txBody>
      </p:sp>
      <p:sp>
        <p:nvSpPr>
          <p:cNvPr id="296964" name="Text Box 4"/>
          <p:cNvSpPr txBox="1">
            <a:spLocks noChangeArrowheads="1"/>
          </p:cNvSpPr>
          <p:nvPr/>
        </p:nvSpPr>
        <p:spPr bwMode="auto">
          <a:xfrm>
            <a:off x="2185988" y="1131888"/>
            <a:ext cx="46799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利用选择器实现逻辑函数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Y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（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A,B,C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）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=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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（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1,2,4,6,7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）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1F08F8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6965" name="Text Box 5"/>
          <p:cNvSpPr txBox="1">
            <a:spLocks noChangeArrowheads="1"/>
          </p:cNvSpPr>
          <p:nvPr/>
        </p:nvSpPr>
        <p:spPr bwMode="auto">
          <a:xfrm>
            <a:off x="412750" y="4338638"/>
            <a:ext cx="1703388" cy="116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用八选一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74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151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96966" name="Group 6"/>
          <p:cNvGrpSpPr/>
          <p:nvPr/>
        </p:nvGrpSpPr>
        <p:grpSpPr bwMode="auto">
          <a:xfrm>
            <a:off x="882650" y="2297113"/>
            <a:ext cx="7491413" cy="457200"/>
            <a:chOff x="556" y="1447"/>
            <a:chExt cx="4719" cy="288"/>
          </a:xfrm>
        </p:grpSpPr>
        <p:sp>
          <p:nvSpPr>
            <p:cNvPr id="91194" name="Rectangle 7"/>
            <p:cNvSpPr>
              <a:spLocks noChangeArrowheads="1"/>
            </p:cNvSpPr>
            <p:nvPr/>
          </p:nvSpPr>
          <p:spPr bwMode="auto">
            <a:xfrm>
              <a:off x="556" y="1447"/>
              <a:ext cx="47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Y=m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+m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+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m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+m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6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+m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=ABC+ABC+ABC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+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ABC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+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ABC</a:t>
              </a:r>
            </a:p>
          </p:txBody>
        </p:sp>
        <p:sp>
          <p:nvSpPr>
            <p:cNvPr id="91195" name="Line 8"/>
            <p:cNvSpPr>
              <a:spLocks noChangeShapeType="1"/>
            </p:cNvSpPr>
            <p:nvPr/>
          </p:nvSpPr>
          <p:spPr bwMode="auto">
            <a:xfrm>
              <a:off x="2683" y="1495"/>
              <a:ext cx="96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96" name="Line 9"/>
            <p:cNvSpPr>
              <a:spLocks noChangeShapeType="1"/>
            </p:cNvSpPr>
            <p:nvPr/>
          </p:nvSpPr>
          <p:spPr bwMode="auto">
            <a:xfrm>
              <a:off x="3451" y="1495"/>
              <a:ext cx="96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97" name="Line 10"/>
            <p:cNvSpPr>
              <a:spLocks noChangeShapeType="1"/>
            </p:cNvSpPr>
            <p:nvPr/>
          </p:nvSpPr>
          <p:spPr bwMode="auto">
            <a:xfrm>
              <a:off x="3973" y="1495"/>
              <a:ext cx="96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98" name="Line 11"/>
            <p:cNvSpPr>
              <a:spLocks noChangeShapeType="1"/>
            </p:cNvSpPr>
            <p:nvPr/>
          </p:nvSpPr>
          <p:spPr bwMode="auto">
            <a:xfrm>
              <a:off x="3184" y="1506"/>
              <a:ext cx="96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99" name="Line 12"/>
            <p:cNvSpPr>
              <a:spLocks noChangeShapeType="1"/>
            </p:cNvSpPr>
            <p:nvPr/>
          </p:nvSpPr>
          <p:spPr bwMode="auto">
            <a:xfrm>
              <a:off x="3818" y="1495"/>
              <a:ext cx="96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200" name="Line 13"/>
            <p:cNvSpPr>
              <a:spLocks noChangeShapeType="1"/>
            </p:cNvSpPr>
            <p:nvPr/>
          </p:nvSpPr>
          <p:spPr bwMode="auto">
            <a:xfrm>
              <a:off x="4532" y="1506"/>
              <a:ext cx="96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201" name="Line 14"/>
            <p:cNvSpPr>
              <a:spLocks noChangeShapeType="1"/>
            </p:cNvSpPr>
            <p:nvPr/>
          </p:nvSpPr>
          <p:spPr bwMode="auto">
            <a:xfrm>
              <a:off x="2798" y="1496"/>
              <a:ext cx="96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96975" name="Group 15"/>
          <p:cNvGrpSpPr/>
          <p:nvPr/>
        </p:nvGrpSpPr>
        <p:grpSpPr bwMode="auto">
          <a:xfrm>
            <a:off x="3511550" y="3816350"/>
            <a:ext cx="2903538" cy="2008188"/>
            <a:chOff x="2212" y="2404"/>
            <a:chExt cx="1829" cy="1265"/>
          </a:xfrm>
        </p:grpSpPr>
        <p:sp>
          <p:nvSpPr>
            <p:cNvPr id="91186" name="Rectangle 16"/>
            <p:cNvSpPr>
              <a:spLocks noChangeArrowheads="1"/>
            </p:cNvSpPr>
            <p:nvPr/>
          </p:nvSpPr>
          <p:spPr bwMode="auto">
            <a:xfrm>
              <a:off x="2246" y="2821"/>
              <a:ext cx="1784" cy="84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87" name="Text Box 17"/>
            <p:cNvSpPr txBox="1">
              <a:spLocks noChangeArrowheads="1"/>
            </p:cNvSpPr>
            <p:nvPr/>
          </p:nvSpPr>
          <p:spPr bwMode="auto">
            <a:xfrm>
              <a:off x="2606" y="3067"/>
              <a:ext cx="1209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   74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Symbol" panose="05050102010706020507" pitchFamily="18" charset="2"/>
                </a:rPr>
                <a:t>151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88" name="Text Box 18"/>
            <p:cNvSpPr txBox="1">
              <a:spLocks noChangeArrowheads="1"/>
            </p:cNvSpPr>
            <p:nvPr/>
          </p:nvSpPr>
          <p:spPr bwMode="auto">
            <a:xfrm>
              <a:off x="2301" y="3366"/>
              <a:ext cx="1740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6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5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91189" name="Text Box 19"/>
            <p:cNvSpPr txBox="1">
              <a:spLocks noChangeArrowheads="1"/>
            </p:cNvSpPr>
            <p:nvPr/>
          </p:nvSpPr>
          <p:spPr bwMode="auto">
            <a:xfrm>
              <a:off x="2212" y="3036"/>
              <a:ext cx="351" cy="389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91190" name="Text Box 20"/>
            <p:cNvSpPr txBox="1">
              <a:spLocks noChangeArrowheads="1"/>
            </p:cNvSpPr>
            <p:nvPr/>
          </p:nvSpPr>
          <p:spPr bwMode="auto">
            <a:xfrm>
              <a:off x="3013" y="2777"/>
              <a:ext cx="351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endParaRPr kumimoji="1" lang="en-US" altLang="zh-CN" sz="24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91" name="Text Box 21"/>
            <p:cNvSpPr txBox="1">
              <a:spLocks noChangeArrowheads="1"/>
            </p:cNvSpPr>
            <p:nvPr/>
          </p:nvSpPr>
          <p:spPr bwMode="auto">
            <a:xfrm>
              <a:off x="2212" y="2799"/>
              <a:ext cx="351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</a:p>
          </p:txBody>
        </p:sp>
        <p:sp>
          <p:nvSpPr>
            <p:cNvPr id="91192" name="Line 22"/>
            <p:cNvSpPr>
              <a:spLocks noChangeShapeType="1"/>
            </p:cNvSpPr>
            <p:nvPr/>
          </p:nvSpPr>
          <p:spPr bwMode="auto">
            <a:xfrm flipV="1">
              <a:off x="3128" y="2552"/>
              <a:ext cx="0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93" name="Text Box 23"/>
            <p:cNvSpPr txBox="1">
              <a:spLocks noChangeArrowheads="1"/>
            </p:cNvSpPr>
            <p:nvPr/>
          </p:nvSpPr>
          <p:spPr bwMode="auto">
            <a:xfrm>
              <a:off x="3115" y="2404"/>
              <a:ext cx="351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endParaRPr kumimoji="1" lang="en-US" altLang="zh-CN" sz="24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96984" name="Group 24"/>
          <p:cNvGrpSpPr/>
          <p:nvPr/>
        </p:nvGrpSpPr>
        <p:grpSpPr bwMode="auto">
          <a:xfrm>
            <a:off x="2762250" y="4392613"/>
            <a:ext cx="806450" cy="1065212"/>
            <a:chOff x="1740" y="2767"/>
            <a:chExt cx="508" cy="671"/>
          </a:xfrm>
        </p:grpSpPr>
        <p:sp>
          <p:nvSpPr>
            <p:cNvPr id="91180" name="Line 25"/>
            <p:cNvSpPr>
              <a:spLocks noChangeShapeType="1"/>
            </p:cNvSpPr>
            <p:nvPr/>
          </p:nvSpPr>
          <p:spPr bwMode="auto">
            <a:xfrm flipH="1">
              <a:off x="1943" y="2936"/>
              <a:ext cx="30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81" name="Line 26"/>
            <p:cNvSpPr>
              <a:spLocks noChangeShapeType="1"/>
            </p:cNvSpPr>
            <p:nvPr/>
          </p:nvSpPr>
          <p:spPr bwMode="auto">
            <a:xfrm flipH="1">
              <a:off x="1931" y="3117"/>
              <a:ext cx="30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82" name="Line 27"/>
            <p:cNvSpPr>
              <a:spLocks noChangeShapeType="1"/>
            </p:cNvSpPr>
            <p:nvPr/>
          </p:nvSpPr>
          <p:spPr bwMode="auto">
            <a:xfrm flipH="1">
              <a:off x="1932" y="3286"/>
              <a:ext cx="30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83" name="Text Box 28"/>
            <p:cNvSpPr txBox="1">
              <a:spLocks noChangeArrowheads="1"/>
            </p:cNvSpPr>
            <p:nvPr/>
          </p:nvSpPr>
          <p:spPr bwMode="auto">
            <a:xfrm>
              <a:off x="1752" y="2767"/>
              <a:ext cx="328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</a:p>
          </p:txBody>
        </p:sp>
        <p:sp>
          <p:nvSpPr>
            <p:cNvPr id="91184" name="Text Box 29"/>
            <p:cNvSpPr txBox="1">
              <a:spLocks noChangeArrowheads="1"/>
            </p:cNvSpPr>
            <p:nvPr/>
          </p:nvSpPr>
          <p:spPr bwMode="auto">
            <a:xfrm>
              <a:off x="1740" y="2970"/>
              <a:ext cx="328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</a:p>
          </p:txBody>
        </p:sp>
        <p:sp>
          <p:nvSpPr>
            <p:cNvPr id="91185" name="Text Box 30"/>
            <p:cNvSpPr txBox="1">
              <a:spLocks noChangeArrowheads="1"/>
            </p:cNvSpPr>
            <p:nvPr/>
          </p:nvSpPr>
          <p:spPr bwMode="auto">
            <a:xfrm>
              <a:off x="1740" y="3150"/>
              <a:ext cx="328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C</a:t>
              </a:r>
            </a:p>
          </p:txBody>
        </p:sp>
      </p:grpSp>
      <p:grpSp>
        <p:nvGrpSpPr>
          <p:cNvPr id="296991" name="Group 31"/>
          <p:cNvGrpSpPr/>
          <p:nvPr/>
        </p:nvGrpSpPr>
        <p:grpSpPr bwMode="auto">
          <a:xfrm>
            <a:off x="5237163" y="5826125"/>
            <a:ext cx="681037" cy="906463"/>
            <a:chOff x="3299" y="3659"/>
            <a:chExt cx="429" cy="571"/>
          </a:xfrm>
        </p:grpSpPr>
        <p:sp>
          <p:nvSpPr>
            <p:cNvPr id="91178" name="Line 32"/>
            <p:cNvSpPr>
              <a:spLocks noChangeShapeType="1"/>
            </p:cNvSpPr>
            <p:nvPr/>
          </p:nvSpPr>
          <p:spPr bwMode="auto">
            <a:xfrm>
              <a:off x="3648" y="3659"/>
              <a:ext cx="0" cy="430"/>
            </a:xfrm>
            <a:prstGeom prst="line">
              <a:avLst/>
            </a:prstGeom>
            <a:noFill/>
            <a:ln w="38100">
              <a:noFill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79" name="Text Box 33"/>
            <p:cNvSpPr txBox="1">
              <a:spLocks noChangeArrowheads="1"/>
            </p:cNvSpPr>
            <p:nvPr/>
          </p:nvSpPr>
          <p:spPr bwMode="auto">
            <a:xfrm>
              <a:off x="3299" y="3942"/>
              <a:ext cx="4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“1”</a:t>
              </a:r>
            </a:p>
          </p:txBody>
        </p:sp>
      </p:grpSp>
      <p:grpSp>
        <p:nvGrpSpPr>
          <p:cNvPr id="296994" name="Group 34"/>
          <p:cNvGrpSpPr/>
          <p:nvPr/>
        </p:nvGrpSpPr>
        <p:grpSpPr bwMode="auto">
          <a:xfrm>
            <a:off x="5486400" y="5857875"/>
            <a:ext cx="357188" cy="430213"/>
            <a:chOff x="3456" y="3690"/>
            <a:chExt cx="225" cy="271"/>
          </a:xfrm>
        </p:grpSpPr>
        <p:sp>
          <p:nvSpPr>
            <p:cNvPr id="91176" name="Freeform 35"/>
            <p:cNvSpPr/>
            <p:nvPr/>
          </p:nvSpPr>
          <p:spPr bwMode="auto">
            <a:xfrm>
              <a:off x="3456" y="3690"/>
              <a:ext cx="192" cy="236"/>
            </a:xfrm>
            <a:custGeom>
              <a:avLst/>
              <a:gdLst>
                <a:gd name="T0" fmla="*/ 0 w 192"/>
                <a:gd name="T1" fmla="*/ 0 h 101"/>
                <a:gd name="T2" fmla="*/ 0 w 192"/>
                <a:gd name="T3" fmla="*/ 16417 h 101"/>
                <a:gd name="T4" fmla="*/ 192 w 192"/>
                <a:gd name="T5" fmla="*/ 16417 h 1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2" h="101">
                  <a:moveTo>
                    <a:pt x="0" y="0"/>
                  </a:moveTo>
                  <a:lnTo>
                    <a:pt x="0" y="101"/>
                  </a:lnTo>
                  <a:lnTo>
                    <a:pt x="192" y="101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77" name="Oval 36"/>
            <p:cNvSpPr>
              <a:spLocks noChangeArrowheads="1"/>
            </p:cNvSpPr>
            <p:nvPr/>
          </p:nvSpPr>
          <p:spPr bwMode="auto">
            <a:xfrm>
              <a:off x="3613" y="3893"/>
              <a:ext cx="68" cy="6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96997" name="Group 37"/>
          <p:cNvGrpSpPr/>
          <p:nvPr/>
        </p:nvGrpSpPr>
        <p:grpSpPr bwMode="auto">
          <a:xfrm>
            <a:off x="4822826" y="5808663"/>
            <a:ext cx="698497" cy="479425"/>
            <a:chOff x="3038" y="3659"/>
            <a:chExt cx="451" cy="302"/>
          </a:xfrm>
        </p:grpSpPr>
        <p:sp>
          <p:nvSpPr>
            <p:cNvPr id="91174" name="Freeform 38"/>
            <p:cNvSpPr/>
            <p:nvPr/>
          </p:nvSpPr>
          <p:spPr bwMode="auto">
            <a:xfrm>
              <a:off x="3038" y="3659"/>
              <a:ext cx="418" cy="271"/>
            </a:xfrm>
            <a:custGeom>
              <a:avLst/>
              <a:gdLst>
                <a:gd name="T0" fmla="*/ 418 w 418"/>
                <a:gd name="T1" fmla="*/ 271 h 271"/>
                <a:gd name="T2" fmla="*/ 0 w 418"/>
                <a:gd name="T3" fmla="*/ 271 h 271"/>
                <a:gd name="T4" fmla="*/ 0 w 418"/>
                <a:gd name="T5" fmla="*/ 0 h 27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8" h="271">
                  <a:moveTo>
                    <a:pt x="418" y="271"/>
                  </a:moveTo>
                  <a:lnTo>
                    <a:pt x="0" y="271"/>
                  </a:ln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75" name="Oval 39"/>
            <p:cNvSpPr>
              <a:spLocks noChangeArrowheads="1"/>
            </p:cNvSpPr>
            <p:nvPr/>
          </p:nvSpPr>
          <p:spPr bwMode="auto">
            <a:xfrm>
              <a:off x="3421" y="3893"/>
              <a:ext cx="68" cy="6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97000" name="Group 40"/>
          <p:cNvGrpSpPr/>
          <p:nvPr/>
        </p:nvGrpSpPr>
        <p:grpSpPr bwMode="auto">
          <a:xfrm>
            <a:off x="3873500" y="5827713"/>
            <a:ext cx="1090612" cy="461962"/>
            <a:chOff x="2440" y="3671"/>
            <a:chExt cx="631" cy="291"/>
          </a:xfrm>
        </p:grpSpPr>
        <p:sp>
          <p:nvSpPr>
            <p:cNvPr id="91170" name="Freeform 41"/>
            <p:cNvSpPr/>
            <p:nvPr/>
          </p:nvSpPr>
          <p:spPr bwMode="auto">
            <a:xfrm>
              <a:off x="2440" y="3671"/>
              <a:ext cx="587" cy="259"/>
            </a:xfrm>
            <a:custGeom>
              <a:avLst/>
              <a:gdLst>
                <a:gd name="T0" fmla="*/ 0 w 587"/>
                <a:gd name="T1" fmla="*/ 0 h 259"/>
                <a:gd name="T2" fmla="*/ 0 w 587"/>
                <a:gd name="T3" fmla="*/ 259 h 259"/>
                <a:gd name="T4" fmla="*/ 587 w 587"/>
                <a:gd name="T5" fmla="*/ 259 h 2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7" h="259">
                  <a:moveTo>
                    <a:pt x="0" y="0"/>
                  </a:moveTo>
                  <a:lnTo>
                    <a:pt x="0" y="259"/>
                  </a:lnTo>
                  <a:lnTo>
                    <a:pt x="587" y="259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71" name="Oval 42"/>
            <p:cNvSpPr>
              <a:spLocks noChangeArrowheads="1"/>
            </p:cNvSpPr>
            <p:nvPr/>
          </p:nvSpPr>
          <p:spPr bwMode="auto">
            <a:xfrm>
              <a:off x="3003" y="3893"/>
              <a:ext cx="68" cy="6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72" name="Line 43"/>
            <p:cNvSpPr>
              <a:spLocks noChangeShapeType="1"/>
            </p:cNvSpPr>
            <p:nvPr/>
          </p:nvSpPr>
          <p:spPr bwMode="auto">
            <a:xfrm>
              <a:off x="2643" y="3671"/>
              <a:ext cx="0" cy="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73" name="Oval 44"/>
            <p:cNvSpPr>
              <a:spLocks noChangeArrowheads="1"/>
            </p:cNvSpPr>
            <p:nvPr/>
          </p:nvSpPr>
          <p:spPr bwMode="auto">
            <a:xfrm>
              <a:off x="2608" y="3894"/>
              <a:ext cx="68" cy="6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97005" name="Group 45"/>
          <p:cNvGrpSpPr/>
          <p:nvPr/>
        </p:nvGrpSpPr>
        <p:grpSpPr bwMode="auto">
          <a:xfrm>
            <a:off x="6024563" y="5827713"/>
            <a:ext cx="196850" cy="609600"/>
            <a:chOff x="3795" y="3671"/>
            <a:chExt cx="124" cy="384"/>
          </a:xfrm>
        </p:grpSpPr>
        <p:sp>
          <p:nvSpPr>
            <p:cNvPr id="91168" name="Line 46"/>
            <p:cNvSpPr>
              <a:spLocks noChangeShapeType="1"/>
            </p:cNvSpPr>
            <p:nvPr/>
          </p:nvSpPr>
          <p:spPr bwMode="auto">
            <a:xfrm>
              <a:off x="3863" y="3671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69" name="Line 47"/>
            <p:cNvSpPr>
              <a:spLocks noChangeShapeType="1"/>
            </p:cNvSpPr>
            <p:nvPr/>
          </p:nvSpPr>
          <p:spPr bwMode="auto">
            <a:xfrm>
              <a:off x="3795" y="4055"/>
              <a:ext cx="1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97008" name="Group 48"/>
          <p:cNvGrpSpPr/>
          <p:nvPr/>
        </p:nvGrpSpPr>
        <p:grpSpPr bwMode="auto">
          <a:xfrm>
            <a:off x="4518025" y="5808663"/>
            <a:ext cx="1636139" cy="301625"/>
            <a:chOff x="2846" y="3659"/>
            <a:chExt cx="1017" cy="190"/>
          </a:xfrm>
        </p:grpSpPr>
        <p:sp>
          <p:nvSpPr>
            <p:cNvPr id="91165" name="Freeform 49"/>
            <p:cNvSpPr/>
            <p:nvPr/>
          </p:nvSpPr>
          <p:spPr bwMode="auto">
            <a:xfrm>
              <a:off x="2846" y="3671"/>
              <a:ext cx="1017" cy="158"/>
            </a:xfrm>
            <a:custGeom>
              <a:avLst/>
              <a:gdLst>
                <a:gd name="T0" fmla="*/ 0 w 1017"/>
                <a:gd name="T1" fmla="*/ 0 h 158"/>
                <a:gd name="T2" fmla="*/ 0 w 1017"/>
                <a:gd name="T3" fmla="*/ 158 h 158"/>
                <a:gd name="T4" fmla="*/ 1017 w 1017"/>
                <a:gd name="T5" fmla="*/ 158 h 15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17" h="158">
                  <a:moveTo>
                    <a:pt x="0" y="0"/>
                  </a:moveTo>
                  <a:lnTo>
                    <a:pt x="0" y="158"/>
                  </a:lnTo>
                  <a:lnTo>
                    <a:pt x="1017" y="158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66" name="Line 50"/>
            <p:cNvSpPr>
              <a:spLocks noChangeShapeType="1"/>
            </p:cNvSpPr>
            <p:nvPr/>
          </p:nvSpPr>
          <p:spPr bwMode="auto">
            <a:xfrm>
              <a:off x="3242" y="3659"/>
              <a:ext cx="0" cy="1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67" name="Oval 51"/>
            <p:cNvSpPr>
              <a:spLocks noChangeArrowheads="1"/>
            </p:cNvSpPr>
            <p:nvPr/>
          </p:nvSpPr>
          <p:spPr bwMode="auto">
            <a:xfrm>
              <a:off x="3207" y="3781"/>
              <a:ext cx="68" cy="6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97012" name="Group 52"/>
          <p:cNvGrpSpPr/>
          <p:nvPr/>
        </p:nvGrpSpPr>
        <p:grpSpPr bwMode="auto">
          <a:xfrm>
            <a:off x="637600" y="3536950"/>
            <a:ext cx="8158162" cy="457200"/>
            <a:chOff x="351" y="2046"/>
            <a:chExt cx="5139" cy="288"/>
          </a:xfrm>
        </p:grpSpPr>
        <p:sp>
          <p:nvSpPr>
            <p:cNvPr id="91152" name="Text Box 53"/>
            <p:cNvSpPr txBox="1">
              <a:spLocks noChangeArrowheads="1"/>
            </p:cNvSpPr>
            <p:nvPr/>
          </p:nvSpPr>
          <p:spPr bwMode="auto">
            <a:xfrm>
              <a:off x="351" y="2046"/>
              <a:ext cx="51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=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ABC0+ABC1+ABC1+ABC0+ABC1+ABC0+ABC1+ABC1</a:t>
              </a:r>
            </a:p>
          </p:txBody>
        </p:sp>
        <p:sp>
          <p:nvSpPr>
            <p:cNvPr id="91153" name="Line 54"/>
            <p:cNvSpPr>
              <a:spLocks noChangeShapeType="1"/>
            </p:cNvSpPr>
            <p:nvPr/>
          </p:nvSpPr>
          <p:spPr bwMode="auto">
            <a:xfrm>
              <a:off x="498" y="2102"/>
              <a:ext cx="124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54" name="Line 55"/>
            <p:cNvSpPr>
              <a:spLocks noChangeShapeType="1"/>
            </p:cNvSpPr>
            <p:nvPr/>
          </p:nvSpPr>
          <p:spPr bwMode="auto">
            <a:xfrm>
              <a:off x="656" y="2102"/>
              <a:ext cx="124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55" name="Line 56"/>
            <p:cNvSpPr>
              <a:spLocks noChangeShapeType="1"/>
            </p:cNvSpPr>
            <p:nvPr/>
          </p:nvSpPr>
          <p:spPr bwMode="auto">
            <a:xfrm>
              <a:off x="825" y="2102"/>
              <a:ext cx="124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56" name="Line 57"/>
            <p:cNvSpPr>
              <a:spLocks noChangeShapeType="1"/>
            </p:cNvSpPr>
            <p:nvPr/>
          </p:nvSpPr>
          <p:spPr bwMode="auto">
            <a:xfrm>
              <a:off x="1288" y="2102"/>
              <a:ext cx="124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57" name="Line 58"/>
            <p:cNvSpPr>
              <a:spLocks noChangeShapeType="1"/>
            </p:cNvSpPr>
            <p:nvPr/>
          </p:nvSpPr>
          <p:spPr bwMode="auto">
            <a:xfrm>
              <a:off x="1138" y="2102"/>
              <a:ext cx="124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58" name="Line 59"/>
            <p:cNvSpPr>
              <a:spLocks noChangeShapeType="1"/>
            </p:cNvSpPr>
            <p:nvPr/>
          </p:nvSpPr>
          <p:spPr bwMode="auto">
            <a:xfrm>
              <a:off x="1751" y="2103"/>
              <a:ext cx="124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59" name="Line 60"/>
            <p:cNvSpPr>
              <a:spLocks noChangeShapeType="1"/>
            </p:cNvSpPr>
            <p:nvPr/>
          </p:nvSpPr>
          <p:spPr bwMode="auto">
            <a:xfrm>
              <a:off x="2033" y="2102"/>
              <a:ext cx="124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60" name="Line 61"/>
            <p:cNvSpPr>
              <a:spLocks noChangeShapeType="1"/>
            </p:cNvSpPr>
            <p:nvPr/>
          </p:nvSpPr>
          <p:spPr bwMode="auto">
            <a:xfrm>
              <a:off x="2368" y="2102"/>
              <a:ext cx="124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61" name="Line 62"/>
            <p:cNvSpPr>
              <a:spLocks noChangeShapeType="1"/>
            </p:cNvSpPr>
            <p:nvPr/>
          </p:nvSpPr>
          <p:spPr bwMode="auto">
            <a:xfrm>
              <a:off x="3257" y="2102"/>
              <a:ext cx="124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62" name="Line 63"/>
            <p:cNvSpPr>
              <a:spLocks noChangeShapeType="1"/>
            </p:cNvSpPr>
            <p:nvPr/>
          </p:nvSpPr>
          <p:spPr bwMode="auto">
            <a:xfrm>
              <a:off x="3084" y="2102"/>
              <a:ext cx="124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63" name="Line 64"/>
            <p:cNvSpPr>
              <a:spLocks noChangeShapeType="1"/>
            </p:cNvSpPr>
            <p:nvPr/>
          </p:nvSpPr>
          <p:spPr bwMode="auto">
            <a:xfrm>
              <a:off x="3705" y="2102"/>
              <a:ext cx="124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164" name="Line 65"/>
            <p:cNvSpPr>
              <a:spLocks noChangeShapeType="1"/>
            </p:cNvSpPr>
            <p:nvPr/>
          </p:nvSpPr>
          <p:spPr bwMode="auto">
            <a:xfrm>
              <a:off x="4487" y="2103"/>
              <a:ext cx="125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aphicFrame>
        <p:nvGraphicFramePr>
          <p:cNvPr id="66" name="对象 65"/>
          <p:cNvGraphicFramePr>
            <a:graphicFrameLocks noChangeAspect="1"/>
          </p:cNvGraphicFramePr>
          <p:nvPr/>
        </p:nvGraphicFramePr>
        <p:xfrm>
          <a:off x="218962" y="2899170"/>
          <a:ext cx="8576800" cy="435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64" r:id="rId4" imgW="4991100" imgH="254000" progId="Equation.3">
                  <p:embed/>
                </p:oleObj>
              </mc:Choice>
              <mc:Fallback>
                <p:oleObj r:id="rId4" imgW="4991100" imgH="254000" progId="Equation.3">
                  <p:embed/>
                  <p:pic>
                    <p:nvPicPr>
                      <p:cNvPr id="0" name="对象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962" y="2899170"/>
                        <a:ext cx="8576800" cy="4352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/>
          <p:cNvCxnSpPr>
            <a:stCxn id="91178" idx="0"/>
            <a:endCxn id="91177" idx="0"/>
          </p:cNvCxnSpPr>
          <p:nvPr/>
        </p:nvCxnSpPr>
        <p:spPr bwMode="auto">
          <a:xfrm flipH="1">
            <a:off x="5789613" y="5826125"/>
            <a:ext cx="1587" cy="354013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307975"/>
            <a:ext cx="4149725" cy="444500"/>
          </a:xfrm>
          <a:ln>
            <a:noFill/>
          </a:ln>
        </p:spPr>
        <p:txBody>
          <a:bodyPr/>
          <a:lstStyle/>
          <a:p>
            <a:pPr algn="l" eaLnBrk="1" hangingPunct="1"/>
            <a:r>
              <a:rPr lang="zh-CN" altLang="en-US" sz="2800" b="1">
                <a:solidFill>
                  <a:schemeClr val="tx1"/>
                </a:solidFill>
              </a:rPr>
              <a:t>用四选一</a:t>
            </a:r>
            <a:r>
              <a:rPr lang="en-US" altLang="zh-CN" sz="2800" b="1">
                <a:solidFill>
                  <a:schemeClr val="tx1"/>
                </a:solidFill>
              </a:rPr>
              <a:t>74</a:t>
            </a:r>
            <a:r>
              <a:rPr lang="en-US" altLang="zh-CN" sz="2800" b="1">
                <a:solidFill>
                  <a:schemeClr val="tx1"/>
                </a:solidFill>
                <a:sym typeface="Symbol" panose="05050102010706020507" pitchFamily="18" charset="2"/>
              </a:rPr>
              <a:t>153</a:t>
            </a:r>
          </a:p>
        </p:txBody>
      </p:sp>
      <p:grpSp>
        <p:nvGrpSpPr>
          <p:cNvPr id="297987" name="Group 3"/>
          <p:cNvGrpSpPr/>
          <p:nvPr/>
        </p:nvGrpSpPr>
        <p:grpSpPr bwMode="auto">
          <a:xfrm>
            <a:off x="1558925" y="1144588"/>
            <a:ext cx="5389563" cy="519112"/>
            <a:chOff x="982" y="721"/>
            <a:chExt cx="3395" cy="327"/>
          </a:xfrm>
        </p:grpSpPr>
        <p:sp>
          <p:nvSpPr>
            <p:cNvPr id="92211" name="Rectangle 4"/>
            <p:cNvSpPr>
              <a:spLocks noChangeArrowheads="1"/>
            </p:cNvSpPr>
            <p:nvPr/>
          </p:nvSpPr>
          <p:spPr bwMode="auto">
            <a:xfrm>
              <a:off x="982" y="721"/>
              <a:ext cx="3395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Y=ABC+ABC+ABC+ ABC+ ABC</a:t>
              </a:r>
            </a:p>
          </p:txBody>
        </p:sp>
        <p:sp>
          <p:nvSpPr>
            <p:cNvPr id="92212" name="Line 5"/>
            <p:cNvSpPr>
              <a:spLocks noChangeShapeType="1"/>
            </p:cNvSpPr>
            <p:nvPr/>
          </p:nvSpPr>
          <p:spPr bwMode="auto">
            <a:xfrm>
              <a:off x="1349" y="778"/>
              <a:ext cx="118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2213" name="Line 6"/>
            <p:cNvSpPr>
              <a:spLocks noChangeShapeType="1"/>
            </p:cNvSpPr>
            <p:nvPr/>
          </p:nvSpPr>
          <p:spPr bwMode="auto">
            <a:xfrm>
              <a:off x="1498" y="778"/>
              <a:ext cx="118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2214" name="Line 7"/>
            <p:cNvSpPr>
              <a:spLocks noChangeShapeType="1"/>
            </p:cNvSpPr>
            <p:nvPr/>
          </p:nvSpPr>
          <p:spPr bwMode="auto">
            <a:xfrm>
              <a:off x="1961" y="778"/>
              <a:ext cx="118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2215" name="Line 8"/>
            <p:cNvSpPr>
              <a:spLocks noChangeShapeType="1"/>
            </p:cNvSpPr>
            <p:nvPr/>
          </p:nvSpPr>
          <p:spPr bwMode="auto">
            <a:xfrm>
              <a:off x="2267" y="778"/>
              <a:ext cx="118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2216" name="Line 9"/>
            <p:cNvSpPr>
              <a:spLocks noChangeShapeType="1"/>
            </p:cNvSpPr>
            <p:nvPr/>
          </p:nvSpPr>
          <p:spPr bwMode="auto">
            <a:xfrm>
              <a:off x="2868" y="778"/>
              <a:ext cx="118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2217" name="Line 10"/>
            <p:cNvSpPr>
              <a:spLocks noChangeShapeType="1"/>
            </p:cNvSpPr>
            <p:nvPr/>
          </p:nvSpPr>
          <p:spPr bwMode="auto">
            <a:xfrm>
              <a:off x="2695" y="778"/>
              <a:ext cx="118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2218" name="Line 11"/>
            <p:cNvSpPr>
              <a:spLocks noChangeShapeType="1"/>
            </p:cNvSpPr>
            <p:nvPr/>
          </p:nvSpPr>
          <p:spPr bwMode="auto">
            <a:xfrm>
              <a:off x="3523" y="778"/>
              <a:ext cx="118" cy="0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97996" name="Group 12"/>
          <p:cNvGrpSpPr/>
          <p:nvPr/>
        </p:nvGrpSpPr>
        <p:grpSpPr bwMode="auto">
          <a:xfrm>
            <a:off x="1076325" y="3417888"/>
            <a:ext cx="1292225" cy="877887"/>
            <a:chOff x="678" y="2406"/>
            <a:chExt cx="814" cy="553"/>
          </a:xfrm>
        </p:grpSpPr>
        <p:sp>
          <p:nvSpPr>
            <p:cNvPr id="92207" name="Line 13"/>
            <p:cNvSpPr>
              <a:spLocks noChangeShapeType="1"/>
            </p:cNvSpPr>
            <p:nvPr/>
          </p:nvSpPr>
          <p:spPr bwMode="auto">
            <a:xfrm flipH="1">
              <a:off x="916" y="2576"/>
              <a:ext cx="5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2208" name="Line 14"/>
            <p:cNvSpPr>
              <a:spLocks noChangeShapeType="1"/>
            </p:cNvSpPr>
            <p:nvPr/>
          </p:nvSpPr>
          <p:spPr bwMode="auto">
            <a:xfrm flipH="1">
              <a:off x="916" y="2791"/>
              <a:ext cx="5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2209" name="Text Box 15"/>
            <p:cNvSpPr txBox="1">
              <a:spLocks noChangeArrowheads="1"/>
            </p:cNvSpPr>
            <p:nvPr/>
          </p:nvSpPr>
          <p:spPr bwMode="auto">
            <a:xfrm>
              <a:off x="678" y="2406"/>
              <a:ext cx="396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</a:p>
          </p:txBody>
        </p:sp>
        <p:sp>
          <p:nvSpPr>
            <p:cNvPr id="92210" name="Text Box 16"/>
            <p:cNvSpPr txBox="1">
              <a:spLocks noChangeArrowheads="1"/>
            </p:cNvSpPr>
            <p:nvPr/>
          </p:nvSpPr>
          <p:spPr bwMode="auto">
            <a:xfrm>
              <a:off x="688" y="2632"/>
              <a:ext cx="396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</a:p>
          </p:txBody>
        </p:sp>
      </p:grpSp>
      <p:grpSp>
        <p:nvGrpSpPr>
          <p:cNvPr id="298001" name="Group 17"/>
          <p:cNvGrpSpPr/>
          <p:nvPr/>
        </p:nvGrpSpPr>
        <p:grpSpPr bwMode="auto">
          <a:xfrm>
            <a:off x="2263775" y="2540000"/>
            <a:ext cx="4818063" cy="2508250"/>
            <a:chOff x="1426" y="1600"/>
            <a:chExt cx="3035" cy="1580"/>
          </a:xfrm>
        </p:grpSpPr>
        <p:grpSp>
          <p:nvGrpSpPr>
            <p:cNvPr id="92193" name="Group 18"/>
            <p:cNvGrpSpPr/>
            <p:nvPr/>
          </p:nvGrpSpPr>
          <p:grpSpPr bwMode="auto">
            <a:xfrm>
              <a:off x="1426" y="1600"/>
              <a:ext cx="2791" cy="1394"/>
              <a:chOff x="1426" y="1600"/>
              <a:chExt cx="2791" cy="1394"/>
            </a:xfrm>
          </p:grpSpPr>
          <p:grpSp>
            <p:nvGrpSpPr>
              <p:cNvPr id="92195" name="Group 19"/>
              <p:cNvGrpSpPr/>
              <p:nvPr/>
            </p:nvGrpSpPr>
            <p:grpSpPr bwMode="auto">
              <a:xfrm>
                <a:off x="1426" y="2021"/>
                <a:ext cx="2791" cy="973"/>
                <a:chOff x="1426" y="2021"/>
                <a:chExt cx="2791" cy="973"/>
              </a:xfrm>
            </p:grpSpPr>
            <p:sp>
              <p:nvSpPr>
                <p:cNvPr id="92198" name="Rectangle 20"/>
                <p:cNvSpPr>
                  <a:spLocks noChangeArrowheads="1"/>
                </p:cNvSpPr>
                <p:nvPr/>
              </p:nvSpPr>
              <p:spPr bwMode="auto">
                <a:xfrm>
                  <a:off x="1499" y="2074"/>
                  <a:ext cx="2623" cy="92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92199" name="Rectangle 21"/>
                <p:cNvSpPr>
                  <a:spLocks noChangeArrowheads="1"/>
                </p:cNvSpPr>
                <p:nvPr/>
              </p:nvSpPr>
              <p:spPr bwMode="auto">
                <a:xfrm>
                  <a:off x="2832" y="2706"/>
                  <a:ext cx="1385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 1D</a:t>
                  </a:r>
                  <a:r>
                    <a:rPr kumimoji="1" lang="en-US" altLang="zh-CN" sz="2000" b="1" i="0" u="none" strike="noStrike" kern="1200" cap="none" spc="0" normalizeH="0" baseline="-2500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3</a:t>
                  </a:r>
                  <a:r>
                    <a: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1D</a:t>
                  </a:r>
                  <a:r>
                    <a:rPr kumimoji="1" lang="en-US" altLang="zh-CN" sz="2000" b="1" i="0" u="none" strike="noStrike" kern="1200" cap="none" spc="0" normalizeH="0" baseline="-2500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2</a:t>
                  </a:r>
                  <a:r>
                    <a: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1D</a:t>
                  </a:r>
                  <a:r>
                    <a:rPr kumimoji="1" lang="en-US" altLang="zh-CN" sz="2000" b="1" i="0" u="none" strike="noStrike" kern="1200" cap="none" spc="0" normalizeH="0" baseline="-2500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1</a:t>
                  </a:r>
                  <a:r>
                    <a: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1D</a:t>
                  </a:r>
                  <a:r>
                    <a:rPr kumimoji="1" lang="en-US" altLang="zh-CN" sz="2000" b="1" i="0" u="none" strike="noStrike" kern="1200" cap="none" spc="0" normalizeH="0" baseline="-2500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0 </a:t>
                  </a:r>
                  <a:r>
                    <a: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S</a:t>
                  </a:r>
                  <a:r>
                    <a:rPr kumimoji="1" lang="en-US" altLang="zh-CN" sz="2000" b="1" i="0" u="none" strike="noStrike" kern="1200" cap="none" spc="0" normalizeH="0" baseline="-2500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1 </a:t>
                  </a:r>
                </a:p>
              </p:txBody>
            </p:sp>
            <p:sp>
              <p:nvSpPr>
                <p:cNvPr id="92200" name="Rectangle 22"/>
                <p:cNvSpPr>
                  <a:spLocks noChangeArrowheads="1"/>
                </p:cNvSpPr>
                <p:nvPr/>
              </p:nvSpPr>
              <p:spPr bwMode="auto">
                <a:xfrm>
                  <a:off x="1497" y="2218"/>
                  <a:ext cx="310" cy="4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A</a:t>
                  </a:r>
                  <a:r>
                    <a:rPr kumimoji="1" lang="en-US" altLang="zh-CN" sz="2000" b="1" i="0" u="none" strike="noStrike" kern="1200" cap="none" spc="0" normalizeH="0" baseline="-2500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1 </a:t>
                  </a: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A</a:t>
                  </a:r>
                  <a:r>
                    <a:rPr kumimoji="1" lang="en-US" altLang="zh-CN" sz="2000" b="1" i="0" u="none" strike="noStrike" kern="1200" cap="none" spc="0" normalizeH="0" baseline="-2500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92201" name="Rectangle 23"/>
                <p:cNvSpPr>
                  <a:spLocks noChangeArrowheads="1"/>
                </p:cNvSpPr>
                <p:nvPr/>
              </p:nvSpPr>
              <p:spPr bwMode="auto">
                <a:xfrm>
                  <a:off x="2394" y="2315"/>
                  <a:ext cx="806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74</a:t>
                  </a: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  <a:sym typeface="Symbol" panose="05050102010706020507" pitchFamily="18" charset="2"/>
                    </a:rPr>
                    <a:t></a:t>
                  </a: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153</a:t>
                  </a:r>
                </a:p>
              </p:txBody>
            </p:sp>
            <p:sp>
              <p:nvSpPr>
                <p:cNvPr id="92202" name="Line 24"/>
                <p:cNvSpPr>
                  <a:spLocks noChangeShapeType="1"/>
                </p:cNvSpPr>
                <p:nvPr/>
              </p:nvSpPr>
              <p:spPr bwMode="auto">
                <a:xfrm>
                  <a:off x="2582" y="2765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92203" name="Line 25"/>
                <p:cNvSpPr>
                  <a:spLocks noChangeShapeType="1"/>
                </p:cNvSpPr>
                <p:nvPr/>
              </p:nvSpPr>
              <p:spPr bwMode="auto">
                <a:xfrm>
                  <a:off x="3948" y="2754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92204" name="Rectangle 26"/>
                <p:cNvSpPr>
                  <a:spLocks noChangeArrowheads="1"/>
                </p:cNvSpPr>
                <p:nvPr/>
              </p:nvSpPr>
              <p:spPr bwMode="auto">
                <a:xfrm>
                  <a:off x="2010" y="2032"/>
                  <a:ext cx="319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Y</a:t>
                  </a:r>
                  <a:r>
                    <a:rPr kumimoji="1" lang="en-US" altLang="zh-CN" sz="24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92205" name="Rectangle 27"/>
                <p:cNvSpPr>
                  <a:spLocks noChangeArrowheads="1"/>
                </p:cNvSpPr>
                <p:nvPr/>
              </p:nvSpPr>
              <p:spPr bwMode="auto">
                <a:xfrm>
                  <a:off x="3402" y="2021"/>
                  <a:ext cx="319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Y</a:t>
                  </a:r>
                  <a:r>
                    <a:rPr kumimoji="1" lang="en-US" altLang="zh-CN" sz="24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92206" name="Rectangle 28"/>
                <p:cNvSpPr>
                  <a:spLocks noChangeArrowheads="1"/>
                </p:cNvSpPr>
                <p:nvPr/>
              </p:nvSpPr>
              <p:spPr bwMode="auto">
                <a:xfrm>
                  <a:off x="1426" y="2718"/>
                  <a:ext cx="1385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 2D</a:t>
                  </a:r>
                  <a:r>
                    <a:rPr kumimoji="1" lang="en-US" altLang="zh-CN" sz="2000" b="1" i="0" u="none" strike="noStrike" kern="1200" cap="none" spc="0" normalizeH="0" baseline="-2500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3</a:t>
                  </a:r>
                  <a:r>
                    <a: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2D</a:t>
                  </a:r>
                  <a:r>
                    <a:rPr kumimoji="1" lang="en-US" altLang="zh-CN" sz="2000" b="1" i="0" u="none" strike="noStrike" kern="1200" cap="none" spc="0" normalizeH="0" baseline="-2500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2</a:t>
                  </a:r>
                  <a:r>
                    <a: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2D</a:t>
                  </a:r>
                  <a:r>
                    <a:rPr kumimoji="1" lang="en-US" altLang="zh-CN" sz="2000" b="1" i="0" u="none" strike="noStrike" kern="1200" cap="none" spc="0" normalizeH="0" baseline="-2500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1</a:t>
                  </a:r>
                  <a:r>
                    <a: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2D</a:t>
                  </a:r>
                  <a:r>
                    <a:rPr kumimoji="1" lang="en-US" altLang="zh-CN" sz="2000" b="1" i="0" u="none" strike="noStrike" kern="1200" cap="none" spc="0" normalizeH="0" baseline="-2500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0  </a:t>
                  </a:r>
                  <a:r>
                    <a: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S</a:t>
                  </a:r>
                  <a:r>
                    <a:rPr kumimoji="1" lang="en-US" altLang="zh-CN" sz="2000" b="1" i="0" u="none" strike="noStrike" kern="1200" cap="none" spc="0" normalizeH="0" baseline="-2500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2 </a:t>
                  </a:r>
                </a:p>
              </p:txBody>
            </p:sp>
          </p:grpSp>
          <p:sp>
            <p:nvSpPr>
              <p:cNvPr id="92196" name="Line 29"/>
              <p:cNvSpPr>
                <a:spLocks noChangeShapeType="1"/>
              </p:cNvSpPr>
              <p:nvPr/>
            </p:nvSpPr>
            <p:spPr bwMode="auto">
              <a:xfrm flipV="1">
                <a:off x="3535" y="1780"/>
                <a:ext cx="0" cy="30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2197" name="Text Box 30"/>
              <p:cNvSpPr txBox="1">
                <a:spLocks noChangeArrowheads="1"/>
              </p:cNvSpPr>
              <p:nvPr/>
            </p:nvSpPr>
            <p:spPr bwMode="auto">
              <a:xfrm>
                <a:off x="3500" y="1600"/>
                <a:ext cx="396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</a:p>
            </p:txBody>
          </p:sp>
        </p:grpSp>
        <p:sp>
          <p:nvSpPr>
            <p:cNvPr id="92194" name="Freeform 31"/>
            <p:cNvSpPr/>
            <p:nvPr/>
          </p:nvSpPr>
          <p:spPr bwMode="auto">
            <a:xfrm>
              <a:off x="4134" y="2830"/>
              <a:ext cx="327" cy="350"/>
            </a:xfrm>
            <a:custGeom>
              <a:avLst/>
              <a:gdLst>
                <a:gd name="T0" fmla="*/ 0 w 327"/>
                <a:gd name="T1" fmla="*/ 0 h 350"/>
                <a:gd name="T2" fmla="*/ 226 w 327"/>
                <a:gd name="T3" fmla="*/ 0 h 350"/>
                <a:gd name="T4" fmla="*/ 226 w 327"/>
                <a:gd name="T5" fmla="*/ 350 h 350"/>
                <a:gd name="T6" fmla="*/ 327 w 327"/>
                <a:gd name="T7" fmla="*/ 350 h 350"/>
                <a:gd name="T8" fmla="*/ 135 w 327"/>
                <a:gd name="T9" fmla="*/ 350 h 3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7" h="350">
                  <a:moveTo>
                    <a:pt x="0" y="0"/>
                  </a:moveTo>
                  <a:lnTo>
                    <a:pt x="226" y="0"/>
                  </a:lnTo>
                  <a:lnTo>
                    <a:pt x="226" y="350"/>
                  </a:lnTo>
                  <a:lnTo>
                    <a:pt x="327" y="350"/>
                  </a:lnTo>
                  <a:lnTo>
                    <a:pt x="135" y="35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98016" name="Group 32"/>
          <p:cNvGrpSpPr/>
          <p:nvPr/>
        </p:nvGrpSpPr>
        <p:grpSpPr bwMode="auto">
          <a:xfrm>
            <a:off x="6045200" y="4778375"/>
            <a:ext cx="627063" cy="1344613"/>
            <a:chOff x="3785" y="3241"/>
            <a:chExt cx="395" cy="847"/>
          </a:xfrm>
        </p:grpSpPr>
        <p:sp>
          <p:nvSpPr>
            <p:cNvPr id="92191" name="Line 33"/>
            <p:cNvSpPr>
              <a:spLocks noChangeShapeType="1"/>
            </p:cNvSpPr>
            <p:nvPr/>
          </p:nvSpPr>
          <p:spPr bwMode="auto">
            <a:xfrm>
              <a:off x="3817" y="3241"/>
              <a:ext cx="0" cy="73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2192" name="Text Box 34"/>
            <p:cNvSpPr txBox="1">
              <a:spLocks noChangeArrowheads="1"/>
            </p:cNvSpPr>
            <p:nvPr/>
          </p:nvSpPr>
          <p:spPr bwMode="auto">
            <a:xfrm>
              <a:off x="3785" y="3761"/>
              <a:ext cx="395" cy="327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C</a:t>
              </a:r>
            </a:p>
          </p:txBody>
        </p:sp>
      </p:grpSp>
      <p:grpSp>
        <p:nvGrpSpPr>
          <p:cNvPr id="298019" name="Group 35"/>
          <p:cNvGrpSpPr/>
          <p:nvPr/>
        </p:nvGrpSpPr>
        <p:grpSpPr bwMode="auto">
          <a:xfrm>
            <a:off x="4745038" y="4692650"/>
            <a:ext cx="933450" cy="1289050"/>
            <a:chOff x="3252" y="3253"/>
            <a:chExt cx="588" cy="812"/>
          </a:xfrm>
        </p:grpSpPr>
        <p:sp>
          <p:nvSpPr>
            <p:cNvPr id="92189" name="Line 36"/>
            <p:cNvSpPr>
              <a:spLocks noChangeShapeType="1"/>
            </p:cNvSpPr>
            <p:nvPr/>
          </p:nvSpPr>
          <p:spPr bwMode="auto">
            <a:xfrm>
              <a:off x="3309" y="3253"/>
              <a:ext cx="0" cy="68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2190" name="Text Box 37"/>
            <p:cNvSpPr txBox="1">
              <a:spLocks noChangeArrowheads="1"/>
            </p:cNvSpPr>
            <p:nvPr/>
          </p:nvSpPr>
          <p:spPr bwMode="auto">
            <a:xfrm>
              <a:off x="3252" y="3738"/>
              <a:ext cx="588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“1”</a:t>
              </a:r>
            </a:p>
          </p:txBody>
        </p:sp>
      </p:grpSp>
      <p:grpSp>
        <p:nvGrpSpPr>
          <p:cNvPr id="298022" name="Group 38"/>
          <p:cNvGrpSpPr/>
          <p:nvPr/>
        </p:nvGrpSpPr>
        <p:grpSpPr bwMode="auto">
          <a:xfrm>
            <a:off x="5202238" y="4302125"/>
            <a:ext cx="836612" cy="914400"/>
            <a:chOff x="3277" y="2710"/>
            <a:chExt cx="527" cy="576"/>
          </a:xfrm>
        </p:grpSpPr>
        <p:sp>
          <p:nvSpPr>
            <p:cNvPr id="92187" name="Freeform 39"/>
            <p:cNvSpPr/>
            <p:nvPr/>
          </p:nvSpPr>
          <p:spPr bwMode="auto">
            <a:xfrm>
              <a:off x="3277" y="2977"/>
              <a:ext cx="298" cy="149"/>
            </a:xfrm>
            <a:custGeom>
              <a:avLst/>
              <a:gdLst>
                <a:gd name="T0" fmla="*/ 0 w 497"/>
                <a:gd name="T1" fmla="*/ 0 h 463"/>
                <a:gd name="T2" fmla="*/ 0 w 497"/>
                <a:gd name="T3" fmla="*/ 1 h 463"/>
                <a:gd name="T4" fmla="*/ 23 w 497"/>
                <a:gd name="T5" fmla="*/ 1 h 46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97" h="463">
                  <a:moveTo>
                    <a:pt x="0" y="0"/>
                  </a:moveTo>
                  <a:lnTo>
                    <a:pt x="0" y="463"/>
                  </a:lnTo>
                  <a:lnTo>
                    <a:pt x="497" y="463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2188" name="Text Box 40"/>
            <p:cNvSpPr txBox="1">
              <a:spLocks noChangeArrowheads="1"/>
            </p:cNvSpPr>
            <p:nvPr/>
          </p:nvSpPr>
          <p:spPr bwMode="auto">
            <a:xfrm>
              <a:off x="3474" y="2710"/>
              <a:ext cx="330" cy="576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5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.</a:t>
              </a:r>
            </a:p>
          </p:txBody>
        </p:sp>
      </p:grpSp>
      <p:grpSp>
        <p:nvGrpSpPr>
          <p:cNvPr id="298025" name="Group 41"/>
          <p:cNvGrpSpPr/>
          <p:nvPr/>
        </p:nvGrpSpPr>
        <p:grpSpPr bwMode="auto">
          <a:xfrm>
            <a:off x="5416550" y="4727575"/>
            <a:ext cx="1233488" cy="1177925"/>
            <a:chOff x="3412" y="2978"/>
            <a:chExt cx="777" cy="742"/>
          </a:xfrm>
        </p:grpSpPr>
        <p:grpSp>
          <p:nvGrpSpPr>
            <p:cNvPr id="92179" name="Group 42"/>
            <p:cNvGrpSpPr/>
            <p:nvPr/>
          </p:nvGrpSpPr>
          <p:grpSpPr bwMode="auto">
            <a:xfrm>
              <a:off x="3423" y="2978"/>
              <a:ext cx="766" cy="742"/>
              <a:chOff x="3423" y="2978"/>
              <a:chExt cx="766" cy="742"/>
            </a:xfrm>
          </p:grpSpPr>
          <p:grpSp>
            <p:nvGrpSpPr>
              <p:cNvPr id="92181" name="Group 43"/>
              <p:cNvGrpSpPr/>
              <p:nvPr/>
            </p:nvGrpSpPr>
            <p:grpSpPr bwMode="auto">
              <a:xfrm>
                <a:off x="3423" y="3222"/>
                <a:ext cx="293" cy="248"/>
                <a:chOff x="2327" y="3615"/>
                <a:chExt cx="293" cy="248"/>
              </a:xfrm>
            </p:grpSpPr>
            <p:sp>
              <p:nvSpPr>
                <p:cNvPr id="92185" name="Rectangle 44"/>
                <p:cNvSpPr>
                  <a:spLocks noChangeArrowheads="1"/>
                </p:cNvSpPr>
                <p:nvPr/>
              </p:nvSpPr>
              <p:spPr bwMode="auto">
                <a:xfrm>
                  <a:off x="2327" y="3671"/>
                  <a:ext cx="293" cy="1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92186" name="Oval 45"/>
                <p:cNvSpPr>
                  <a:spLocks noChangeArrowheads="1"/>
                </p:cNvSpPr>
                <p:nvPr/>
              </p:nvSpPr>
              <p:spPr bwMode="auto">
                <a:xfrm>
                  <a:off x="2439" y="3615"/>
                  <a:ext cx="57" cy="57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</p:grpSp>
          <p:sp>
            <p:nvSpPr>
              <p:cNvPr id="92182" name="Line 46"/>
              <p:cNvSpPr>
                <a:spLocks noChangeShapeType="1"/>
              </p:cNvSpPr>
              <p:nvPr/>
            </p:nvSpPr>
            <p:spPr bwMode="auto">
              <a:xfrm flipV="1">
                <a:off x="3569" y="2978"/>
                <a:ext cx="0" cy="24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2183" name="Freeform 47"/>
              <p:cNvSpPr/>
              <p:nvPr/>
            </p:nvSpPr>
            <p:spPr bwMode="auto">
              <a:xfrm>
                <a:off x="3558" y="3469"/>
                <a:ext cx="282" cy="102"/>
              </a:xfrm>
              <a:custGeom>
                <a:avLst/>
                <a:gdLst>
                  <a:gd name="T0" fmla="*/ 282 w 282"/>
                  <a:gd name="T1" fmla="*/ 102 h 102"/>
                  <a:gd name="T2" fmla="*/ 0 w 282"/>
                  <a:gd name="T3" fmla="*/ 102 h 102"/>
                  <a:gd name="T4" fmla="*/ 0 w 282"/>
                  <a:gd name="T5" fmla="*/ 0 h 1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2" h="102">
                    <a:moveTo>
                      <a:pt x="282" y="102"/>
                    </a:moveTo>
                    <a:lnTo>
                      <a:pt x="0" y="102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2184" name="Text Box 48"/>
              <p:cNvSpPr txBox="1">
                <a:spLocks noChangeArrowheads="1"/>
              </p:cNvSpPr>
              <p:nvPr/>
            </p:nvSpPr>
            <p:spPr bwMode="auto">
              <a:xfrm>
                <a:off x="3737" y="3144"/>
                <a:ext cx="452" cy="576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5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.</a:t>
                </a:r>
              </a:p>
            </p:txBody>
          </p:sp>
        </p:grpSp>
        <p:sp>
          <p:nvSpPr>
            <p:cNvPr id="92180" name="Text Box 49"/>
            <p:cNvSpPr txBox="1">
              <a:spLocks noChangeArrowheads="1"/>
            </p:cNvSpPr>
            <p:nvPr/>
          </p:nvSpPr>
          <p:spPr bwMode="auto">
            <a:xfrm>
              <a:off x="3412" y="3241"/>
              <a:ext cx="261" cy="231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</p:grpSp>
      <p:grpSp>
        <p:nvGrpSpPr>
          <p:cNvPr id="298034" name="Group 50"/>
          <p:cNvGrpSpPr/>
          <p:nvPr/>
        </p:nvGrpSpPr>
        <p:grpSpPr bwMode="auto">
          <a:xfrm>
            <a:off x="1827213" y="1890713"/>
            <a:ext cx="4500562" cy="519112"/>
            <a:chOff x="1151" y="1191"/>
            <a:chExt cx="2835" cy="327"/>
          </a:xfrm>
        </p:grpSpPr>
        <p:grpSp>
          <p:nvGrpSpPr>
            <p:cNvPr id="92171" name="Group 51"/>
            <p:cNvGrpSpPr/>
            <p:nvPr/>
          </p:nvGrpSpPr>
          <p:grpSpPr bwMode="auto">
            <a:xfrm>
              <a:off x="1151" y="1191"/>
              <a:ext cx="2835" cy="327"/>
              <a:chOff x="1151" y="1191"/>
              <a:chExt cx="2835" cy="327"/>
            </a:xfrm>
          </p:grpSpPr>
          <p:sp>
            <p:nvSpPr>
              <p:cNvPr id="92173" name="Text Box 52"/>
              <p:cNvSpPr txBox="1">
                <a:spLocks noChangeArrowheads="1"/>
              </p:cNvSpPr>
              <p:nvPr/>
            </p:nvSpPr>
            <p:spPr bwMode="auto">
              <a:xfrm>
                <a:off x="1151" y="1191"/>
                <a:ext cx="2835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=AB</a:t>
                </a: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•</a:t>
                </a: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C+AB</a:t>
                </a: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•</a:t>
                </a: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C+AB</a:t>
                </a: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•</a:t>
                </a: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C+AB</a:t>
                </a: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•</a:t>
                </a: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</a:p>
            </p:txBody>
          </p:sp>
          <p:sp>
            <p:nvSpPr>
              <p:cNvPr id="92174" name="Line 53"/>
              <p:cNvSpPr>
                <a:spLocks noChangeShapeType="1"/>
              </p:cNvSpPr>
              <p:nvPr/>
            </p:nvSpPr>
            <p:spPr bwMode="auto">
              <a:xfrm>
                <a:off x="1343" y="1236"/>
                <a:ext cx="113" cy="0"/>
              </a:xfrm>
              <a:prstGeom prst="line">
                <a:avLst/>
              </a:prstGeom>
              <a:noFill/>
              <a:ln w="38100">
                <a:solidFill>
                  <a:srgbClr val="1F08F8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2175" name="Line 54"/>
              <p:cNvSpPr>
                <a:spLocks noChangeShapeType="1"/>
              </p:cNvSpPr>
              <p:nvPr/>
            </p:nvSpPr>
            <p:spPr bwMode="auto">
              <a:xfrm>
                <a:off x="1490" y="1236"/>
                <a:ext cx="113" cy="0"/>
              </a:xfrm>
              <a:prstGeom prst="line">
                <a:avLst/>
              </a:prstGeom>
              <a:noFill/>
              <a:ln w="38100">
                <a:solidFill>
                  <a:srgbClr val="1F08F8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2176" name="Line 55"/>
              <p:cNvSpPr>
                <a:spLocks noChangeShapeType="1"/>
              </p:cNvSpPr>
              <p:nvPr/>
            </p:nvSpPr>
            <p:spPr bwMode="auto">
              <a:xfrm>
                <a:off x="2046" y="1236"/>
                <a:ext cx="113" cy="0"/>
              </a:xfrm>
              <a:prstGeom prst="line">
                <a:avLst/>
              </a:prstGeom>
              <a:noFill/>
              <a:ln w="38100">
                <a:solidFill>
                  <a:srgbClr val="1F08F8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2177" name="Line 56"/>
              <p:cNvSpPr>
                <a:spLocks noChangeShapeType="1"/>
              </p:cNvSpPr>
              <p:nvPr/>
            </p:nvSpPr>
            <p:spPr bwMode="auto">
              <a:xfrm>
                <a:off x="2863" y="1248"/>
                <a:ext cx="113" cy="0"/>
              </a:xfrm>
              <a:prstGeom prst="line">
                <a:avLst/>
              </a:prstGeom>
              <a:noFill/>
              <a:ln w="38100">
                <a:solidFill>
                  <a:srgbClr val="1F08F8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2178" name="Line 57"/>
              <p:cNvSpPr>
                <a:spLocks noChangeShapeType="1"/>
              </p:cNvSpPr>
              <p:nvPr/>
            </p:nvSpPr>
            <p:spPr bwMode="auto">
              <a:xfrm>
                <a:off x="2438" y="1248"/>
                <a:ext cx="113" cy="0"/>
              </a:xfrm>
              <a:prstGeom prst="line">
                <a:avLst/>
              </a:prstGeom>
              <a:noFill/>
              <a:ln w="38100">
                <a:solidFill>
                  <a:srgbClr val="1F08F8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92172" name="Line 58"/>
            <p:cNvSpPr>
              <a:spLocks noChangeShapeType="1"/>
            </p:cNvSpPr>
            <p:nvPr/>
          </p:nvSpPr>
          <p:spPr bwMode="auto">
            <a:xfrm>
              <a:off x="3097" y="1239"/>
              <a:ext cx="153" cy="11"/>
            </a:xfrm>
            <a:prstGeom prst="line">
              <a:avLst/>
            </a:prstGeom>
            <a:noFill/>
            <a:ln w="38100">
              <a:solidFill>
                <a:srgbClr val="1F08F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>
          <a:xfrm>
            <a:off x="344488" y="252413"/>
            <a:ext cx="2339975" cy="461962"/>
          </a:xfrm>
        </p:spPr>
        <p:txBody>
          <a:bodyPr/>
          <a:lstStyle/>
          <a:p>
            <a:pPr algn="l" eaLnBrk="1" hangingPunct="1"/>
            <a:r>
              <a:rPr lang="zh-CN" altLang="en-US" sz="2800" b="1" dirty="0">
                <a:solidFill>
                  <a:srgbClr val="1F08F8"/>
                </a:solidFill>
              </a:rPr>
              <a:t>选择器扩展</a:t>
            </a:r>
          </a:p>
        </p:txBody>
      </p:sp>
      <p:sp>
        <p:nvSpPr>
          <p:cNvPr id="291843" name="Text Box 3"/>
          <p:cNvSpPr txBox="1">
            <a:spLocks noChangeArrowheads="1"/>
          </p:cNvSpPr>
          <p:nvPr/>
        </p:nvSpPr>
        <p:spPr bwMode="auto">
          <a:xfrm>
            <a:off x="323850" y="862013"/>
            <a:ext cx="1633538" cy="519112"/>
          </a:xfrm>
          <a:prstGeom prst="rect">
            <a:avLst/>
          </a:prstGeom>
          <a:noFill/>
          <a:ln w="38100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【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例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1】</a:t>
            </a:r>
          </a:p>
        </p:txBody>
      </p:sp>
      <p:sp>
        <p:nvSpPr>
          <p:cNvPr id="291844" name="Text Box 4"/>
          <p:cNvSpPr txBox="1">
            <a:spLocks noChangeArrowheads="1"/>
          </p:cNvSpPr>
          <p:nvPr/>
        </p:nvSpPr>
        <p:spPr bwMode="auto">
          <a:xfrm>
            <a:off x="1685925" y="892175"/>
            <a:ext cx="7224713" cy="519113"/>
          </a:xfrm>
          <a:prstGeom prst="rect">
            <a:avLst/>
          </a:prstGeom>
          <a:noFill/>
          <a:ln w="38100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利用一片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74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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153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构成一个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8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选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数据选择器。</a:t>
            </a:r>
          </a:p>
        </p:txBody>
      </p:sp>
      <p:grpSp>
        <p:nvGrpSpPr>
          <p:cNvPr id="291845" name="Group 5"/>
          <p:cNvGrpSpPr/>
          <p:nvPr/>
        </p:nvGrpSpPr>
        <p:grpSpPr bwMode="auto">
          <a:xfrm>
            <a:off x="3914775" y="4256088"/>
            <a:ext cx="2684463" cy="1296987"/>
            <a:chOff x="2466" y="2681"/>
            <a:chExt cx="1691" cy="817"/>
          </a:xfrm>
        </p:grpSpPr>
        <p:grpSp>
          <p:nvGrpSpPr>
            <p:cNvPr id="86062" name="Group 6"/>
            <p:cNvGrpSpPr/>
            <p:nvPr/>
          </p:nvGrpSpPr>
          <p:grpSpPr bwMode="auto">
            <a:xfrm>
              <a:off x="2466" y="2681"/>
              <a:ext cx="1440" cy="480"/>
              <a:chOff x="2477" y="2682"/>
              <a:chExt cx="1440" cy="480"/>
            </a:xfrm>
          </p:grpSpPr>
          <p:sp>
            <p:nvSpPr>
              <p:cNvPr id="86066" name="Line 7"/>
              <p:cNvSpPr>
                <a:spLocks noChangeShapeType="1"/>
              </p:cNvSpPr>
              <p:nvPr/>
            </p:nvSpPr>
            <p:spPr bwMode="auto">
              <a:xfrm>
                <a:off x="2500" y="2725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6067" name="Oval 8"/>
              <p:cNvSpPr>
                <a:spLocks noChangeArrowheads="1"/>
              </p:cNvSpPr>
              <p:nvPr/>
            </p:nvSpPr>
            <p:spPr bwMode="auto">
              <a:xfrm>
                <a:off x="3869" y="2682"/>
                <a:ext cx="48" cy="4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6068" name="Oval 9"/>
              <p:cNvSpPr>
                <a:spLocks noChangeArrowheads="1"/>
              </p:cNvSpPr>
              <p:nvPr/>
            </p:nvSpPr>
            <p:spPr bwMode="auto">
              <a:xfrm>
                <a:off x="2477" y="2682"/>
                <a:ext cx="48" cy="4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6069" name="Rectangle 10"/>
              <p:cNvSpPr>
                <a:spLocks noChangeArrowheads="1"/>
              </p:cNvSpPr>
              <p:nvPr/>
            </p:nvSpPr>
            <p:spPr bwMode="auto">
              <a:xfrm>
                <a:off x="2606" y="2826"/>
                <a:ext cx="192" cy="3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6070" name="Line 11"/>
              <p:cNvSpPr>
                <a:spLocks noChangeShapeType="1"/>
              </p:cNvSpPr>
              <p:nvPr/>
            </p:nvSpPr>
            <p:spPr bwMode="auto">
              <a:xfrm>
                <a:off x="2798" y="3018"/>
                <a:ext cx="11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6071" name="Line 12"/>
              <p:cNvSpPr>
                <a:spLocks noChangeShapeType="1"/>
              </p:cNvSpPr>
              <p:nvPr/>
            </p:nvSpPr>
            <p:spPr bwMode="auto">
              <a:xfrm>
                <a:off x="2505" y="3000"/>
                <a:ext cx="4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6072" name="Oval 13"/>
              <p:cNvSpPr>
                <a:spLocks noChangeArrowheads="1"/>
              </p:cNvSpPr>
              <p:nvPr/>
            </p:nvSpPr>
            <p:spPr bwMode="auto">
              <a:xfrm>
                <a:off x="2558" y="2975"/>
                <a:ext cx="48" cy="4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6073" name="Oval 14"/>
              <p:cNvSpPr>
                <a:spLocks noChangeArrowheads="1"/>
              </p:cNvSpPr>
              <p:nvPr/>
            </p:nvSpPr>
            <p:spPr bwMode="auto">
              <a:xfrm>
                <a:off x="3869" y="29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grpSp>
          <p:nvGrpSpPr>
            <p:cNvPr id="86063" name="Group 15"/>
            <p:cNvGrpSpPr/>
            <p:nvPr/>
          </p:nvGrpSpPr>
          <p:grpSpPr bwMode="auto">
            <a:xfrm>
              <a:off x="3795" y="2730"/>
              <a:ext cx="362" cy="768"/>
              <a:chOff x="3806" y="2730"/>
              <a:chExt cx="362" cy="768"/>
            </a:xfrm>
          </p:grpSpPr>
          <p:sp>
            <p:nvSpPr>
              <p:cNvPr id="86064" name="Line 16"/>
              <p:cNvSpPr>
                <a:spLocks noChangeShapeType="1"/>
              </p:cNvSpPr>
              <p:nvPr/>
            </p:nvSpPr>
            <p:spPr bwMode="auto">
              <a:xfrm>
                <a:off x="3902" y="2730"/>
                <a:ext cx="0" cy="5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6065" name="Rectangle 17"/>
              <p:cNvSpPr>
                <a:spLocks noChangeArrowheads="1"/>
              </p:cNvSpPr>
              <p:nvPr/>
            </p:nvSpPr>
            <p:spPr bwMode="auto">
              <a:xfrm>
                <a:off x="3806" y="3210"/>
                <a:ext cx="362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</a:t>
                </a:r>
              </a:p>
            </p:txBody>
          </p:sp>
        </p:grpSp>
      </p:grpSp>
      <p:grpSp>
        <p:nvGrpSpPr>
          <p:cNvPr id="291858" name="Group 18"/>
          <p:cNvGrpSpPr/>
          <p:nvPr/>
        </p:nvGrpSpPr>
        <p:grpSpPr bwMode="auto">
          <a:xfrm>
            <a:off x="2232025" y="4257675"/>
            <a:ext cx="3886200" cy="1981200"/>
            <a:chOff x="1406" y="2682"/>
            <a:chExt cx="2448" cy="1248"/>
          </a:xfrm>
        </p:grpSpPr>
        <p:sp>
          <p:nvSpPr>
            <p:cNvPr id="86050" name="Line 19"/>
            <p:cNvSpPr>
              <a:spLocks noChangeShapeType="1"/>
            </p:cNvSpPr>
            <p:nvPr/>
          </p:nvSpPr>
          <p:spPr bwMode="auto">
            <a:xfrm>
              <a:off x="1550" y="2682"/>
              <a:ext cx="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51" name="Line 20"/>
            <p:cNvSpPr>
              <a:spLocks noChangeShapeType="1"/>
            </p:cNvSpPr>
            <p:nvPr/>
          </p:nvSpPr>
          <p:spPr bwMode="auto">
            <a:xfrm>
              <a:off x="1790" y="2682"/>
              <a:ext cx="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52" name="Line 21"/>
            <p:cNvSpPr>
              <a:spLocks noChangeShapeType="1"/>
            </p:cNvSpPr>
            <p:nvPr/>
          </p:nvSpPr>
          <p:spPr bwMode="auto">
            <a:xfrm>
              <a:off x="2030" y="2682"/>
              <a:ext cx="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53" name="Line 22"/>
            <p:cNvSpPr>
              <a:spLocks noChangeShapeType="1"/>
            </p:cNvSpPr>
            <p:nvPr/>
          </p:nvSpPr>
          <p:spPr bwMode="auto">
            <a:xfrm>
              <a:off x="2270" y="2682"/>
              <a:ext cx="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54" name="Line 23"/>
            <p:cNvSpPr>
              <a:spLocks noChangeShapeType="1"/>
            </p:cNvSpPr>
            <p:nvPr/>
          </p:nvSpPr>
          <p:spPr bwMode="auto">
            <a:xfrm>
              <a:off x="3182" y="2682"/>
              <a:ext cx="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55" name="Line 24"/>
            <p:cNvSpPr>
              <a:spLocks noChangeShapeType="1"/>
            </p:cNvSpPr>
            <p:nvPr/>
          </p:nvSpPr>
          <p:spPr bwMode="auto">
            <a:xfrm>
              <a:off x="3422" y="2682"/>
              <a:ext cx="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56" name="Line 25"/>
            <p:cNvSpPr>
              <a:spLocks noChangeShapeType="1"/>
            </p:cNvSpPr>
            <p:nvPr/>
          </p:nvSpPr>
          <p:spPr bwMode="auto">
            <a:xfrm>
              <a:off x="3662" y="2682"/>
              <a:ext cx="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57" name="Line 26"/>
            <p:cNvSpPr>
              <a:spLocks noChangeShapeType="1"/>
            </p:cNvSpPr>
            <p:nvPr/>
          </p:nvSpPr>
          <p:spPr bwMode="auto">
            <a:xfrm>
              <a:off x="2942" y="2682"/>
              <a:ext cx="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58" name="Rectangle 27"/>
            <p:cNvSpPr>
              <a:spLocks noChangeArrowheads="1"/>
            </p:cNvSpPr>
            <p:nvPr/>
          </p:nvSpPr>
          <p:spPr bwMode="auto">
            <a:xfrm>
              <a:off x="1406" y="3227"/>
              <a:ext cx="1056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 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6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5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59" name="Rectangle 28"/>
            <p:cNvSpPr>
              <a:spLocks noChangeArrowheads="1"/>
            </p:cNvSpPr>
            <p:nvPr/>
          </p:nvSpPr>
          <p:spPr bwMode="auto">
            <a:xfrm>
              <a:off x="2798" y="3210"/>
              <a:ext cx="1056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 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86060" name="AutoShape 29"/>
            <p:cNvSpPr/>
            <p:nvPr/>
          </p:nvSpPr>
          <p:spPr bwMode="auto">
            <a:xfrm rot="-5400000">
              <a:off x="2510" y="2538"/>
              <a:ext cx="192" cy="2112"/>
            </a:xfrm>
            <a:prstGeom prst="leftBrace">
              <a:avLst>
                <a:gd name="adj1" fmla="val 91667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61" name="Rectangle 30"/>
            <p:cNvSpPr>
              <a:spLocks noChangeArrowheads="1"/>
            </p:cNvSpPr>
            <p:nvPr/>
          </p:nvSpPr>
          <p:spPr bwMode="auto">
            <a:xfrm>
              <a:off x="2174" y="3642"/>
              <a:ext cx="934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输         入</a:t>
              </a:r>
            </a:p>
          </p:txBody>
        </p:sp>
      </p:grpSp>
      <p:grpSp>
        <p:nvGrpSpPr>
          <p:cNvPr id="291871" name="Group 31"/>
          <p:cNvGrpSpPr/>
          <p:nvPr/>
        </p:nvGrpSpPr>
        <p:grpSpPr bwMode="auto">
          <a:xfrm>
            <a:off x="2066925" y="3114675"/>
            <a:ext cx="4430713" cy="1143000"/>
            <a:chOff x="1302" y="1962"/>
            <a:chExt cx="2791" cy="720"/>
          </a:xfrm>
        </p:grpSpPr>
        <p:sp>
          <p:nvSpPr>
            <p:cNvPr id="86041" name="Rectangle 32"/>
            <p:cNvSpPr>
              <a:spLocks noChangeArrowheads="1"/>
            </p:cNvSpPr>
            <p:nvPr/>
          </p:nvSpPr>
          <p:spPr bwMode="auto">
            <a:xfrm>
              <a:off x="1375" y="2010"/>
              <a:ext cx="2623" cy="6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42" name="Rectangle 33"/>
            <p:cNvSpPr>
              <a:spLocks noChangeArrowheads="1"/>
            </p:cNvSpPr>
            <p:nvPr/>
          </p:nvSpPr>
          <p:spPr bwMode="auto">
            <a:xfrm>
              <a:off x="2708" y="2394"/>
              <a:ext cx="1385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 1D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1D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1D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1D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 </a:t>
              </a:r>
            </a:p>
          </p:txBody>
        </p:sp>
        <p:sp>
          <p:nvSpPr>
            <p:cNvPr id="86043" name="Rectangle 34"/>
            <p:cNvSpPr>
              <a:spLocks noChangeArrowheads="1"/>
            </p:cNvSpPr>
            <p:nvPr/>
          </p:nvSpPr>
          <p:spPr bwMode="auto">
            <a:xfrm>
              <a:off x="3710" y="1962"/>
              <a:ext cx="310" cy="44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86044" name="Rectangle 35"/>
            <p:cNvSpPr>
              <a:spLocks noChangeArrowheads="1"/>
            </p:cNvSpPr>
            <p:nvPr/>
          </p:nvSpPr>
          <p:spPr bwMode="auto">
            <a:xfrm>
              <a:off x="2270" y="2102"/>
              <a:ext cx="806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Symbol" panose="05050102010706020507" pitchFamily="18" charset="2"/>
                </a:rPr>
                <a:t>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153</a:t>
              </a:r>
            </a:p>
          </p:txBody>
        </p:sp>
        <p:sp>
          <p:nvSpPr>
            <p:cNvPr id="86045" name="Line 36"/>
            <p:cNvSpPr>
              <a:spLocks noChangeShapeType="1"/>
            </p:cNvSpPr>
            <p:nvPr/>
          </p:nvSpPr>
          <p:spPr bwMode="auto">
            <a:xfrm>
              <a:off x="2436" y="2453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46" name="Line 37"/>
            <p:cNvSpPr>
              <a:spLocks noChangeShapeType="1"/>
            </p:cNvSpPr>
            <p:nvPr/>
          </p:nvSpPr>
          <p:spPr bwMode="auto">
            <a:xfrm>
              <a:off x="3846" y="244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47" name="Rectangle 38"/>
            <p:cNvSpPr>
              <a:spLocks noChangeArrowheads="1"/>
            </p:cNvSpPr>
            <p:nvPr/>
          </p:nvSpPr>
          <p:spPr bwMode="auto">
            <a:xfrm>
              <a:off x="1886" y="1962"/>
              <a:ext cx="319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</a:p>
          </p:txBody>
        </p:sp>
        <p:sp>
          <p:nvSpPr>
            <p:cNvPr id="86048" name="Rectangle 39"/>
            <p:cNvSpPr>
              <a:spLocks noChangeArrowheads="1"/>
            </p:cNvSpPr>
            <p:nvPr/>
          </p:nvSpPr>
          <p:spPr bwMode="auto">
            <a:xfrm>
              <a:off x="3278" y="1962"/>
              <a:ext cx="319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86049" name="Rectangle 40"/>
            <p:cNvSpPr>
              <a:spLocks noChangeArrowheads="1"/>
            </p:cNvSpPr>
            <p:nvPr/>
          </p:nvSpPr>
          <p:spPr bwMode="auto">
            <a:xfrm>
              <a:off x="1302" y="2406"/>
              <a:ext cx="1385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 2D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2D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2D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2D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 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 </a:t>
              </a:r>
            </a:p>
          </p:txBody>
        </p:sp>
      </p:grpSp>
      <p:grpSp>
        <p:nvGrpSpPr>
          <p:cNvPr id="291881" name="Group 41"/>
          <p:cNvGrpSpPr/>
          <p:nvPr/>
        </p:nvGrpSpPr>
        <p:grpSpPr bwMode="auto">
          <a:xfrm>
            <a:off x="6346825" y="3071813"/>
            <a:ext cx="788988" cy="868362"/>
            <a:chOff x="3998" y="1935"/>
            <a:chExt cx="497" cy="547"/>
          </a:xfrm>
        </p:grpSpPr>
        <p:sp>
          <p:nvSpPr>
            <p:cNvPr id="86037" name="Line 42"/>
            <p:cNvSpPr>
              <a:spLocks noChangeShapeType="1"/>
            </p:cNvSpPr>
            <p:nvPr/>
          </p:nvSpPr>
          <p:spPr bwMode="auto">
            <a:xfrm>
              <a:off x="3998" y="2346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38" name="Line 43"/>
            <p:cNvSpPr>
              <a:spLocks noChangeShapeType="1"/>
            </p:cNvSpPr>
            <p:nvPr/>
          </p:nvSpPr>
          <p:spPr bwMode="auto">
            <a:xfrm>
              <a:off x="3998" y="2106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39" name="Rectangle 44"/>
            <p:cNvSpPr>
              <a:spLocks noChangeArrowheads="1"/>
            </p:cNvSpPr>
            <p:nvPr/>
          </p:nvSpPr>
          <p:spPr bwMode="auto">
            <a:xfrm>
              <a:off x="4133" y="2194"/>
              <a:ext cx="362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86040" name="Rectangle 45"/>
            <p:cNvSpPr>
              <a:spLocks noChangeArrowheads="1"/>
            </p:cNvSpPr>
            <p:nvPr/>
          </p:nvSpPr>
          <p:spPr bwMode="auto">
            <a:xfrm>
              <a:off x="4133" y="1935"/>
              <a:ext cx="362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</p:grpSp>
      <p:grpSp>
        <p:nvGrpSpPr>
          <p:cNvPr id="291886" name="Group 46"/>
          <p:cNvGrpSpPr/>
          <p:nvPr/>
        </p:nvGrpSpPr>
        <p:grpSpPr bwMode="auto">
          <a:xfrm>
            <a:off x="3222625" y="1743075"/>
            <a:ext cx="2209800" cy="1447800"/>
            <a:chOff x="2030" y="1098"/>
            <a:chExt cx="1392" cy="912"/>
          </a:xfrm>
        </p:grpSpPr>
        <p:sp>
          <p:nvSpPr>
            <p:cNvPr id="86026" name="Rectangle 47"/>
            <p:cNvSpPr>
              <a:spLocks noChangeArrowheads="1"/>
            </p:cNvSpPr>
            <p:nvPr/>
          </p:nvSpPr>
          <p:spPr bwMode="auto">
            <a:xfrm>
              <a:off x="2750" y="1098"/>
              <a:ext cx="255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</a:p>
          </p:txBody>
        </p:sp>
        <p:sp>
          <p:nvSpPr>
            <p:cNvPr id="86027" name="Rectangle 48"/>
            <p:cNvSpPr>
              <a:spLocks noChangeArrowheads="1"/>
            </p:cNvSpPr>
            <p:nvPr/>
          </p:nvSpPr>
          <p:spPr bwMode="auto">
            <a:xfrm>
              <a:off x="2414" y="1386"/>
              <a:ext cx="624" cy="28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28" name="Line 49"/>
            <p:cNvSpPr>
              <a:spLocks noChangeShapeType="1"/>
            </p:cNvSpPr>
            <p:nvPr/>
          </p:nvSpPr>
          <p:spPr bwMode="auto">
            <a:xfrm>
              <a:off x="2030" y="1818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29" name="Line 50"/>
            <p:cNvSpPr>
              <a:spLocks noChangeShapeType="1"/>
            </p:cNvSpPr>
            <p:nvPr/>
          </p:nvSpPr>
          <p:spPr bwMode="auto">
            <a:xfrm>
              <a:off x="3422" y="1818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30" name="Line 51"/>
            <p:cNvSpPr>
              <a:spLocks noChangeShapeType="1"/>
            </p:cNvSpPr>
            <p:nvPr/>
          </p:nvSpPr>
          <p:spPr bwMode="auto">
            <a:xfrm>
              <a:off x="2030" y="1818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31" name="Line 52"/>
            <p:cNvSpPr>
              <a:spLocks noChangeShapeType="1"/>
            </p:cNvSpPr>
            <p:nvPr/>
          </p:nvSpPr>
          <p:spPr bwMode="auto">
            <a:xfrm>
              <a:off x="2894" y="1818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32" name="Line 53"/>
            <p:cNvSpPr>
              <a:spLocks noChangeShapeType="1"/>
            </p:cNvSpPr>
            <p:nvPr/>
          </p:nvSpPr>
          <p:spPr bwMode="auto">
            <a:xfrm>
              <a:off x="2558" y="1674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33" name="Line 54"/>
            <p:cNvSpPr>
              <a:spLocks noChangeShapeType="1"/>
            </p:cNvSpPr>
            <p:nvPr/>
          </p:nvSpPr>
          <p:spPr bwMode="auto">
            <a:xfrm>
              <a:off x="2894" y="1674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34" name="Line 55"/>
            <p:cNvSpPr>
              <a:spLocks noChangeShapeType="1"/>
            </p:cNvSpPr>
            <p:nvPr/>
          </p:nvSpPr>
          <p:spPr bwMode="auto">
            <a:xfrm>
              <a:off x="2750" y="1194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6035" name="Rectangle 56"/>
            <p:cNvSpPr>
              <a:spLocks noChangeArrowheads="1"/>
            </p:cNvSpPr>
            <p:nvPr/>
          </p:nvSpPr>
          <p:spPr bwMode="auto">
            <a:xfrm>
              <a:off x="2637" y="1379"/>
              <a:ext cx="297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Symbol" panose="05050102010706020507" pitchFamily="18" charset="2"/>
                </a:rPr>
                <a:t>&gt;</a:t>
              </a: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Symbol" panose="05050102010706020507" pitchFamily="18" charset="2"/>
                </a:rPr>
                <a:t>1</a:t>
              </a:r>
            </a:p>
          </p:txBody>
        </p:sp>
        <p:sp>
          <p:nvSpPr>
            <p:cNvPr id="86036" name="Line 57"/>
            <p:cNvSpPr>
              <a:spLocks noChangeShapeType="1"/>
            </p:cNvSpPr>
            <p:nvPr/>
          </p:nvSpPr>
          <p:spPr bwMode="auto">
            <a:xfrm flipH="1">
              <a:off x="2706" y="1565"/>
              <a:ext cx="109" cy="5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58" name="Text Box 4"/>
          <p:cNvSpPr txBox="1">
            <a:spLocks noChangeArrowheads="1"/>
          </p:cNvSpPr>
          <p:nvPr/>
        </p:nvSpPr>
        <p:spPr bwMode="auto">
          <a:xfrm>
            <a:off x="5813425" y="2137568"/>
            <a:ext cx="2334894" cy="519113"/>
          </a:xfrm>
          <a:prstGeom prst="rect">
            <a:avLst/>
          </a:prstGeom>
          <a:noFill/>
          <a:ln w="38100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无效输出为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0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735013"/>
            <a:ext cx="1644650" cy="425450"/>
          </a:xfrm>
          <a:ln>
            <a:noFill/>
          </a:ln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FF0000"/>
                </a:solidFill>
              </a:rPr>
              <a:t>【</a:t>
            </a:r>
            <a:r>
              <a:rPr lang="zh-CN" altLang="en-US" sz="2800" b="1" dirty="0">
                <a:solidFill>
                  <a:srgbClr val="FF0000"/>
                </a:solidFill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</a:rPr>
              <a:t>2】</a:t>
            </a:r>
          </a:p>
        </p:txBody>
      </p:sp>
      <p:sp>
        <p:nvSpPr>
          <p:cNvPr id="292867" name="Text Box 3"/>
          <p:cNvSpPr txBox="1">
            <a:spLocks noChangeArrowheads="1"/>
          </p:cNvSpPr>
          <p:nvPr/>
        </p:nvSpPr>
        <p:spPr bwMode="auto">
          <a:xfrm>
            <a:off x="1525588" y="698500"/>
            <a:ext cx="3530600" cy="1160463"/>
          </a:xfrm>
          <a:prstGeom prst="rect">
            <a:avLst/>
          </a:prstGeom>
          <a:noFill/>
          <a:ln w="38100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用双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4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选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选择器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扩展成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16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选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选择器</a:t>
            </a:r>
          </a:p>
        </p:txBody>
      </p:sp>
      <p:graphicFrame>
        <p:nvGraphicFramePr>
          <p:cNvPr id="292868" name="Group 4"/>
          <p:cNvGraphicFramePr>
            <a:graphicFrameLocks noGrp="1"/>
          </p:cNvGraphicFramePr>
          <p:nvPr/>
        </p:nvGraphicFramePr>
        <p:xfrm>
          <a:off x="5337175" y="317500"/>
          <a:ext cx="2670493" cy="6218243"/>
        </p:xfrm>
        <a:graphic>
          <a:graphicData uri="http://schemas.openxmlformats.org/drawingml/2006/table">
            <a:tbl>
              <a:tblPr/>
              <a:tblGrid>
                <a:gridCol w="533400"/>
                <a:gridCol w="533400"/>
                <a:gridCol w="531813"/>
                <a:gridCol w="533400"/>
                <a:gridCol w="538480"/>
              </a:tblGrid>
              <a:tr h="3657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1F08F8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Y</a:t>
                      </a:r>
                      <a:endParaRPr kumimoji="1" lang="en-US" altLang="zh-CN" sz="1800" b="1" i="0" u="none" strike="noStrike" cap="none" normalizeH="0" baseline="-30000" dirty="0">
                        <a:ln>
                          <a:noFill/>
                        </a:ln>
                        <a:solidFill>
                          <a:srgbClr val="1F08F8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79">
                <a:tc rowSpan="4"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1F08F8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1F08F8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0 0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79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79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79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79">
                <a:tc rowSpan="4"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1F08F8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1F08F8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0 1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79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79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79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79">
                <a:tc rowSpan="4"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1F08F8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1F08F8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 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79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79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79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79">
                <a:tc rowSpan="4"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1F08F8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1F08F8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1 1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79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79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79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1" lang="en-US" altLang="zh-CN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1F08F8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92952" name="Text Box 88"/>
          <p:cNvSpPr txBox="1">
            <a:spLocks noChangeArrowheads="1"/>
          </p:cNvSpPr>
          <p:nvPr/>
        </p:nvSpPr>
        <p:spPr bwMode="auto">
          <a:xfrm>
            <a:off x="581025" y="3175000"/>
            <a:ext cx="4008438" cy="2443163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ahoma" panose="020B0604030504040204" pitchFamily="34" charset="0"/>
                <a:ea typeface="黑体" panose="02010609060101010101" pitchFamily="49" charset="-122"/>
                <a:cs typeface="+mn-cs"/>
              </a:rPr>
              <a:t>    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ahoma" panose="020B0604030504040204" pitchFamily="34" charset="0"/>
                <a:ea typeface="黑体" panose="02010609060101010101" pitchFamily="49" charset="-122"/>
                <a:cs typeface="+mn-cs"/>
              </a:rPr>
              <a:t>两种不同的扩展方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ahoma" panose="020B0604030504040204" pitchFamily="34" charset="0"/>
                <a:ea typeface="黑体" panose="02010609060101010101" pitchFamily="49" charset="-122"/>
                <a:cs typeface="+mn-cs"/>
              </a:rPr>
              <a:t>案，从功能表上分析，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ahoma" panose="020B0604030504040204" pitchFamily="34" charset="0"/>
                <a:ea typeface="黑体" panose="02010609060101010101" pitchFamily="49" charset="-122"/>
                <a:cs typeface="+mn-cs"/>
              </a:rPr>
              <a:t>可以先选低两位，也可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ahoma" panose="020B0604030504040204" pitchFamily="34" charset="0"/>
                <a:ea typeface="黑体" panose="02010609060101010101" pitchFamily="49" charset="-122"/>
                <a:cs typeface="+mn-cs"/>
              </a:rPr>
              <a:t>以先选高两位。</a:t>
            </a:r>
          </a:p>
        </p:txBody>
      </p:sp>
      <p:sp>
        <p:nvSpPr>
          <p:cNvPr id="292953" name="Text Box 89"/>
          <p:cNvSpPr txBox="1">
            <a:spLocks noChangeArrowheads="1"/>
          </p:cNvSpPr>
          <p:nvPr/>
        </p:nvSpPr>
        <p:spPr bwMode="auto">
          <a:xfrm>
            <a:off x="1347788" y="2239963"/>
            <a:ext cx="2374900" cy="519112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选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功能表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2250" y="285750"/>
            <a:ext cx="1704975" cy="442913"/>
          </a:xfrm>
          <a:ln>
            <a:noFill/>
          </a:ln>
        </p:spPr>
        <p:txBody>
          <a:bodyPr/>
          <a:lstStyle/>
          <a:p>
            <a:pPr algn="l" eaLnBrk="1" hangingPunct="1"/>
            <a:r>
              <a:rPr lang="zh-CN" altLang="en-US" sz="2800" b="1" dirty="0">
                <a:solidFill>
                  <a:srgbClr val="FF0000"/>
                </a:solidFill>
              </a:rPr>
              <a:t>方案一：</a:t>
            </a:r>
          </a:p>
        </p:txBody>
      </p:sp>
      <p:sp>
        <p:nvSpPr>
          <p:cNvPr id="293891" name="Text Box 3"/>
          <p:cNvSpPr txBox="1">
            <a:spLocks noChangeArrowheads="1"/>
          </p:cNvSpPr>
          <p:nvPr/>
        </p:nvSpPr>
        <p:spPr bwMode="auto">
          <a:xfrm>
            <a:off x="1487488" y="285750"/>
            <a:ext cx="7423150" cy="519113"/>
          </a:xfrm>
          <a:prstGeom prst="rect">
            <a:avLst/>
          </a:prstGeom>
          <a:noFill/>
          <a:ln w="38100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用双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4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选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选择器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(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无使能端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扩展成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16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选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选择器</a:t>
            </a:r>
          </a:p>
        </p:txBody>
      </p:sp>
      <p:sp>
        <p:nvSpPr>
          <p:cNvPr id="293892" name="Text Box 4"/>
          <p:cNvSpPr txBox="1">
            <a:spLocks noChangeArrowheads="1"/>
          </p:cNvSpPr>
          <p:nvPr/>
        </p:nvSpPr>
        <p:spPr bwMode="auto">
          <a:xfrm>
            <a:off x="1668463" y="5395913"/>
            <a:ext cx="5891212" cy="103187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逻辑结构：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0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控制第一层选择，</a:t>
            </a: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              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3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控制第二层选择。</a:t>
            </a:r>
          </a:p>
        </p:txBody>
      </p:sp>
      <p:grpSp>
        <p:nvGrpSpPr>
          <p:cNvPr id="293893" name="Group 5"/>
          <p:cNvGrpSpPr/>
          <p:nvPr/>
        </p:nvGrpSpPr>
        <p:grpSpPr bwMode="auto">
          <a:xfrm>
            <a:off x="784225" y="1257300"/>
            <a:ext cx="7573963" cy="3924299"/>
            <a:chOff x="494" y="792"/>
            <a:chExt cx="4771" cy="2472"/>
          </a:xfrm>
        </p:grpSpPr>
        <p:grpSp>
          <p:nvGrpSpPr>
            <p:cNvPr id="88070" name="Group 6"/>
            <p:cNvGrpSpPr/>
            <p:nvPr/>
          </p:nvGrpSpPr>
          <p:grpSpPr bwMode="auto">
            <a:xfrm>
              <a:off x="494" y="792"/>
              <a:ext cx="4771" cy="2472"/>
              <a:chOff x="494" y="792"/>
              <a:chExt cx="4771" cy="2472"/>
            </a:xfrm>
          </p:grpSpPr>
          <p:sp>
            <p:nvSpPr>
              <p:cNvPr id="88073" name="Rectangle 7"/>
              <p:cNvSpPr>
                <a:spLocks noChangeArrowheads="1"/>
              </p:cNvSpPr>
              <p:nvPr/>
            </p:nvSpPr>
            <p:spPr bwMode="auto">
              <a:xfrm>
                <a:off x="1492" y="1178"/>
                <a:ext cx="1360" cy="49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74" name="Line 8"/>
              <p:cNvSpPr>
                <a:spLocks noChangeShapeType="1"/>
              </p:cNvSpPr>
              <p:nvPr/>
            </p:nvSpPr>
            <p:spPr bwMode="auto">
              <a:xfrm>
                <a:off x="2172" y="1178"/>
                <a:ext cx="0" cy="4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75" name="Line 9"/>
              <p:cNvSpPr>
                <a:spLocks noChangeShapeType="1"/>
              </p:cNvSpPr>
              <p:nvPr/>
            </p:nvSpPr>
            <p:spPr bwMode="auto">
              <a:xfrm flipV="1">
                <a:off x="1627" y="1042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76" name="Line 10"/>
              <p:cNvSpPr>
                <a:spLocks noChangeShapeType="1"/>
              </p:cNvSpPr>
              <p:nvPr/>
            </p:nvSpPr>
            <p:spPr bwMode="auto">
              <a:xfrm flipV="1">
                <a:off x="2082" y="1042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77" name="Line 11"/>
              <p:cNvSpPr>
                <a:spLocks noChangeShapeType="1"/>
              </p:cNvSpPr>
              <p:nvPr/>
            </p:nvSpPr>
            <p:spPr bwMode="auto">
              <a:xfrm flipV="1">
                <a:off x="2284" y="1042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78" name="Line 12"/>
              <p:cNvSpPr>
                <a:spLocks noChangeShapeType="1"/>
              </p:cNvSpPr>
              <p:nvPr/>
            </p:nvSpPr>
            <p:spPr bwMode="auto">
              <a:xfrm flipV="1">
                <a:off x="2717" y="1042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79" name="Line 13"/>
              <p:cNvSpPr>
                <a:spLocks noChangeShapeType="1"/>
              </p:cNvSpPr>
              <p:nvPr/>
            </p:nvSpPr>
            <p:spPr bwMode="auto">
              <a:xfrm flipH="1" flipV="1">
                <a:off x="721" y="1377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80" name="Line 14"/>
              <p:cNvSpPr>
                <a:spLocks noChangeShapeType="1"/>
              </p:cNvSpPr>
              <p:nvPr/>
            </p:nvSpPr>
            <p:spPr bwMode="auto">
              <a:xfrm flipH="1">
                <a:off x="721" y="1586"/>
                <a:ext cx="77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81" name="Rectangle 15"/>
              <p:cNvSpPr>
                <a:spLocks noChangeArrowheads="1"/>
              </p:cNvSpPr>
              <p:nvPr/>
            </p:nvSpPr>
            <p:spPr bwMode="auto">
              <a:xfrm>
                <a:off x="3805" y="1178"/>
                <a:ext cx="1406" cy="49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82" name="Line 16"/>
              <p:cNvSpPr>
                <a:spLocks noChangeShapeType="1"/>
              </p:cNvSpPr>
              <p:nvPr/>
            </p:nvSpPr>
            <p:spPr bwMode="auto">
              <a:xfrm>
                <a:off x="4485" y="1178"/>
                <a:ext cx="0" cy="4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83" name="Line 17"/>
              <p:cNvSpPr>
                <a:spLocks noChangeShapeType="1"/>
              </p:cNvSpPr>
              <p:nvPr/>
            </p:nvSpPr>
            <p:spPr bwMode="auto">
              <a:xfrm flipV="1">
                <a:off x="3951" y="1042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84" name="Line 18"/>
              <p:cNvSpPr>
                <a:spLocks noChangeShapeType="1"/>
              </p:cNvSpPr>
              <p:nvPr/>
            </p:nvSpPr>
            <p:spPr bwMode="auto">
              <a:xfrm flipV="1">
                <a:off x="4395" y="1042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85" name="Line 19"/>
              <p:cNvSpPr>
                <a:spLocks noChangeShapeType="1"/>
              </p:cNvSpPr>
              <p:nvPr/>
            </p:nvSpPr>
            <p:spPr bwMode="auto">
              <a:xfrm flipV="1">
                <a:off x="4575" y="1042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86" name="Line 20"/>
              <p:cNvSpPr>
                <a:spLocks noChangeShapeType="1"/>
              </p:cNvSpPr>
              <p:nvPr/>
            </p:nvSpPr>
            <p:spPr bwMode="auto">
              <a:xfrm flipV="1">
                <a:off x="5030" y="1042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87" name="Line 21"/>
              <p:cNvSpPr>
                <a:spLocks noChangeShapeType="1"/>
              </p:cNvSpPr>
              <p:nvPr/>
            </p:nvSpPr>
            <p:spPr bwMode="auto">
              <a:xfrm flipH="1">
                <a:off x="3487" y="1375"/>
                <a:ext cx="312" cy="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88" name="Line 22"/>
              <p:cNvSpPr>
                <a:spLocks noChangeShapeType="1"/>
              </p:cNvSpPr>
              <p:nvPr/>
            </p:nvSpPr>
            <p:spPr bwMode="auto">
              <a:xfrm flipH="1">
                <a:off x="3669" y="1586"/>
                <a:ext cx="1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89" name="Rectangle 23"/>
              <p:cNvSpPr>
                <a:spLocks noChangeArrowheads="1"/>
              </p:cNvSpPr>
              <p:nvPr/>
            </p:nvSpPr>
            <p:spPr bwMode="auto">
              <a:xfrm>
                <a:off x="2036" y="2402"/>
                <a:ext cx="1315" cy="49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90" name="Line 24"/>
              <p:cNvSpPr>
                <a:spLocks noChangeShapeType="1"/>
              </p:cNvSpPr>
              <p:nvPr/>
            </p:nvSpPr>
            <p:spPr bwMode="auto">
              <a:xfrm>
                <a:off x="2716" y="2402"/>
                <a:ext cx="0" cy="4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91" name="Line 25"/>
              <p:cNvSpPr>
                <a:spLocks noChangeShapeType="1"/>
              </p:cNvSpPr>
              <p:nvPr/>
            </p:nvSpPr>
            <p:spPr bwMode="auto">
              <a:xfrm flipV="1">
                <a:off x="2127" y="2266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92" name="Line 26"/>
              <p:cNvSpPr>
                <a:spLocks noChangeShapeType="1"/>
              </p:cNvSpPr>
              <p:nvPr/>
            </p:nvSpPr>
            <p:spPr bwMode="auto">
              <a:xfrm flipV="1">
                <a:off x="2626" y="1994"/>
                <a:ext cx="0" cy="40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93" name="Line 27"/>
              <p:cNvSpPr>
                <a:spLocks noChangeShapeType="1"/>
              </p:cNvSpPr>
              <p:nvPr/>
            </p:nvSpPr>
            <p:spPr bwMode="auto">
              <a:xfrm flipH="1">
                <a:off x="1401" y="2493"/>
                <a:ext cx="63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94" name="Line 28"/>
              <p:cNvSpPr>
                <a:spLocks noChangeShapeType="1"/>
              </p:cNvSpPr>
              <p:nvPr/>
            </p:nvSpPr>
            <p:spPr bwMode="auto">
              <a:xfrm flipH="1">
                <a:off x="1401" y="2810"/>
                <a:ext cx="63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95" name="Line 29"/>
              <p:cNvSpPr>
                <a:spLocks noChangeShapeType="1"/>
              </p:cNvSpPr>
              <p:nvPr/>
            </p:nvSpPr>
            <p:spPr bwMode="auto">
              <a:xfrm>
                <a:off x="2308" y="1676"/>
                <a:ext cx="0" cy="72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96" name="Line 30"/>
              <p:cNvSpPr>
                <a:spLocks noChangeShapeType="1"/>
              </p:cNvSpPr>
              <p:nvPr/>
            </p:nvSpPr>
            <p:spPr bwMode="auto">
              <a:xfrm flipV="1">
                <a:off x="2490" y="1812"/>
                <a:ext cx="0" cy="59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097" name="Rectangle 31"/>
              <p:cNvSpPr>
                <a:spLocks noChangeArrowheads="1"/>
              </p:cNvSpPr>
              <p:nvPr/>
            </p:nvSpPr>
            <p:spPr bwMode="auto">
              <a:xfrm>
                <a:off x="1457" y="1425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098" name="Rectangle 32"/>
              <p:cNvSpPr>
                <a:spLocks noChangeArrowheads="1"/>
              </p:cNvSpPr>
              <p:nvPr/>
            </p:nvSpPr>
            <p:spPr bwMode="auto">
              <a:xfrm>
                <a:off x="1446" y="1244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099" name="Rectangle 33"/>
              <p:cNvSpPr>
                <a:spLocks noChangeArrowheads="1"/>
              </p:cNvSpPr>
              <p:nvPr/>
            </p:nvSpPr>
            <p:spPr bwMode="auto">
              <a:xfrm>
                <a:off x="1536" y="1131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00" name="Rectangle 34"/>
              <p:cNvSpPr>
                <a:spLocks noChangeArrowheads="1"/>
              </p:cNvSpPr>
              <p:nvPr/>
            </p:nvSpPr>
            <p:spPr bwMode="auto">
              <a:xfrm>
                <a:off x="1929" y="1131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01" name="Rectangle 35"/>
              <p:cNvSpPr>
                <a:spLocks noChangeArrowheads="1"/>
              </p:cNvSpPr>
              <p:nvPr/>
            </p:nvSpPr>
            <p:spPr bwMode="auto">
              <a:xfrm>
                <a:off x="1718" y="1450"/>
                <a:ext cx="279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02" name="Rectangle 36"/>
              <p:cNvSpPr>
                <a:spLocks noChangeArrowheads="1"/>
              </p:cNvSpPr>
              <p:nvPr/>
            </p:nvSpPr>
            <p:spPr bwMode="auto">
              <a:xfrm>
                <a:off x="2194" y="1131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03" name="Rectangle 37"/>
              <p:cNvSpPr>
                <a:spLocks noChangeArrowheads="1"/>
              </p:cNvSpPr>
              <p:nvPr/>
            </p:nvSpPr>
            <p:spPr bwMode="auto">
              <a:xfrm>
                <a:off x="2609" y="1131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04" name="Rectangle 38"/>
              <p:cNvSpPr>
                <a:spLocks noChangeArrowheads="1"/>
              </p:cNvSpPr>
              <p:nvPr/>
            </p:nvSpPr>
            <p:spPr bwMode="auto">
              <a:xfrm>
                <a:off x="2172" y="1450"/>
                <a:ext cx="279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05" name="Rectangle 39"/>
              <p:cNvSpPr>
                <a:spLocks noChangeArrowheads="1"/>
              </p:cNvSpPr>
              <p:nvPr/>
            </p:nvSpPr>
            <p:spPr bwMode="auto">
              <a:xfrm>
                <a:off x="3771" y="1425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06" name="Rectangle 40"/>
              <p:cNvSpPr>
                <a:spLocks noChangeArrowheads="1"/>
              </p:cNvSpPr>
              <p:nvPr/>
            </p:nvSpPr>
            <p:spPr bwMode="auto">
              <a:xfrm>
                <a:off x="3760" y="1244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07" name="Rectangle 41"/>
              <p:cNvSpPr>
                <a:spLocks noChangeArrowheads="1"/>
              </p:cNvSpPr>
              <p:nvPr/>
            </p:nvSpPr>
            <p:spPr bwMode="auto">
              <a:xfrm>
                <a:off x="3861" y="1131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08" name="Rectangle 42"/>
              <p:cNvSpPr>
                <a:spLocks noChangeArrowheads="1"/>
              </p:cNvSpPr>
              <p:nvPr/>
            </p:nvSpPr>
            <p:spPr bwMode="auto">
              <a:xfrm>
                <a:off x="4243" y="1131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09" name="Rectangle 43"/>
              <p:cNvSpPr>
                <a:spLocks noChangeArrowheads="1"/>
              </p:cNvSpPr>
              <p:nvPr/>
            </p:nvSpPr>
            <p:spPr bwMode="auto">
              <a:xfrm>
                <a:off x="4032" y="1450"/>
                <a:ext cx="279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10" name="Rectangle 44"/>
              <p:cNvSpPr>
                <a:spLocks noChangeArrowheads="1"/>
              </p:cNvSpPr>
              <p:nvPr/>
            </p:nvSpPr>
            <p:spPr bwMode="auto">
              <a:xfrm>
                <a:off x="4486" y="1131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11" name="Rectangle 45"/>
              <p:cNvSpPr>
                <a:spLocks noChangeArrowheads="1"/>
              </p:cNvSpPr>
              <p:nvPr/>
            </p:nvSpPr>
            <p:spPr bwMode="auto">
              <a:xfrm>
                <a:off x="4923" y="1131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12" name="Rectangle 46"/>
              <p:cNvSpPr>
                <a:spLocks noChangeArrowheads="1"/>
              </p:cNvSpPr>
              <p:nvPr/>
            </p:nvSpPr>
            <p:spPr bwMode="auto">
              <a:xfrm>
                <a:off x="4712" y="1450"/>
                <a:ext cx="279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13" name="Rectangle 47"/>
              <p:cNvSpPr>
                <a:spLocks noChangeArrowheads="1"/>
              </p:cNvSpPr>
              <p:nvPr/>
            </p:nvSpPr>
            <p:spPr bwMode="auto">
              <a:xfrm>
                <a:off x="2002" y="2650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14" name="Rectangle 48"/>
              <p:cNvSpPr>
                <a:spLocks noChangeArrowheads="1"/>
              </p:cNvSpPr>
              <p:nvPr/>
            </p:nvSpPr>
            <p:spPr bwMode="auto">
              <a:xfrm>
                <a:off x="1991" y="2469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15" name="Rectangle 49"/>
              <p:cNvSpPr>
                <a:spLocks noChangeArrowheads="1"/>
              </p:cNvSpPr>
              <p:nvPr/>
            </p:nvSpPr>
            <p:spPr bwMode="auto">
              <a:xfrm>
                <a:off x="2037" y="2356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16" name="Rectangle 50"/>
              <p:cNvSpPr>
                <a:spLocks noChangeArrowheads="1"/>
              </p:cNvSpPr>
              <p:nvPr/>
            </p:nvSpPr>
            <p:spPr bwMode="auto">
              <a:xfrm>
                <a:off x="2474" y="2356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17" name="Rectangle 51"/>
              <p:cNvSpPr>
                <a:spLocks noChangeArrowheads="1"/>
              </p:cNvSpPr>
              <p:nvPr/>
            </p:nvSpPr>
            <p:spPr bwMode="auto">
              <a:xfrm>
                <a:off x="2263" y="2675"/>
                <a:ext cx="279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18" name="Line 52"/>
              <p:cNvSpPr>
                <a:spLocks noChangeShapeType="1"/>
              </p:cNvSpPr>
              <p:nvPr/>
            </p:nvSpPr>
            <p:spPr bwMode="auto">
              <a:xfrm flipH="1">
                <a:off x="1855" y="2266"/>
                <a:ext cx="27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119" name="Line 53"/>
              <p:cNvSpPr>
                <a:spLocks noChangeShapeType="1"/>
              </p:cNvSpPr>
              <p:nvPr/>
            </p:nvSpPr>
            <p:spPr bwMode="auto">
              <a:xfrm>
                <a:off x="1855" y="1676"/>
                <a:ext cx="0" cy="59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120" name="Line 54"/>
              <p:cNvSpPr>
                <a:spLocks noChangeShapeType="1"/>
              </p:cNvSpPr>
              <p:nvPr/>
            </p:nvSpPr>
            <p:spPr bwMode="auto">
              <a:xfrm>
                <a:off x="4168" y="1676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121" name="Line 55"/>
              <p:cNvSpPr>
                <a:spLocks noChangeShapeType="1"/>
              </p:cNvSpPr>
              <p:nvPr/>
            </p:nvSpPr>
            <p:spPr bwMode="auto">
              <a:xfrm flipH="1">
                <a:off x="2490" y="1812"/>
                <a:ext cx="167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122" name="Line 56"/>
              <p:cNvSpPr>
                <a:spLocks noChangeShapeType="1"/>
              </p:cNvSpPr>
              <p:nvPr/>
            </p:nvSpPr>
            <p:spPr bwMode="auto">
              <a:xfrm>
                <a:off x="4848" y="1676"/>
                <a:ext cx="0" cy="31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123" name="Line 57"/>
              <p:cNvSpPr>
                <a:spLocks noChangeShapeType="1"/>
              </p:cNvSpPr>
              <p:nvPr/>
            </p:nvSpPr>
            <p:spPr bwMode="auto">
              <a:xfrm>
                <a:off x="2626" y="1994"/>
                <a:ext cx="222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124" name="Line 58"/>
              <p:cNvSpPr>
                <a:spLocks noChangeShapeType="1"/>
              </p:cNvSpPr>
              <p:nvPr/>
            </p:nvSpPr>
            <p:spPr bwMode="auto">
              <a:xfrm>
                <a:off x="2399" y="2901"/>
                <a:ext cx="0" cy="36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125" name="Line 59"/>
              <p:cNvSpPr>
                <a:spLocks noChangeShapeType="1"/>
              </p:cNvSpPr>
              <p:nvPr/>
            </p:nvSpPr>
            <p:spPr bwMode="auto">
              <a:xfrm>
                <a:off x="1219" y="1586"/>
                <a:ext cx="0" cy="5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126" name="Line 60"/>
              <p:cNvSpPr>
                <a:spLocks noChangeShapeType="1"/>
              </p:cNvSpPr>
              <p:nvPr/>
            </p:nvSpPr>
            <p:spPr bwMode="auto">
              <a:xfrm>
                <a:off x="1219" y="2130"/>
                <a:ext cx="24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127" name="Line 61"/>
              <p:cNvSpPr>
                <a:spLocks noChangeShapeType="1"/>
              </p:cNvSpPr>
              <p:nvPr/>
            </p:nvSpPr>
            <p:spPr bwMode="auto">
              <a:xfrm>
                <a:off x="3669" y="1586"/>
                <a:ext cx="0" cy="5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128" name="Line 62"/>
              <p:cNvSpPr>
                <a:spLocks noChangeShapeType="1"/>
              </p:cNvSpPr>
              <p:nvPr/>
            </p:nvSpPr>
            <p:spPr bwMode="auto">
              <a:xfrm>
                <a:off x="947" y="1393"/>
                <a:ext cx="0" cy="51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129" name="Line 63"/>
              <p:cNvSpPr>
                <a:spLocks noChangeShapeType="1"/>
              </p:cNvSpPr>
              <p:nvPr/>
            </p:nvSpPr>
            <p:spPr bwMode="auto">
              <a:xfrm>
                <a:off x="947" y="1903"/>
                <a:ext cx="25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130" name="Line 64"/>
              <p:cNvSpPr>
                <a:spLocks noChangeShapeType="1"/>
              </p:cNvSpPr>
              <p:nvPr/>
            </p:nvSpPr>
            <p:spPr bwMode="auto">
              <a:xfrm flipV="1">
                <a:off x="3487" y="1381"/>
                <a:ext cx="0" cy="52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8131" name="Rectangle 65"/>
              <p:cNvSpPr>
                <a:spLocks noChangeArrowheads="1"/>
              </p:cNvSpPr>
              <p:nvPr/>
            </p:nvSpPr>
            <p:spPr bwMode="auto">
              <a:xfrm>
                <a:off x="504" y="1230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32" name="Rectangle 66"/>
              <p:cNvSpPr>
                <a:spLocks noChangeArrowheads="1"/>
              </p:cNvSpPr>
              <p:nvPr/>
            </p:nvSpPr>
            <p:spPr bwMode="auto">
              <a:xfrm>
                <a:off x="494" y="1449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33" name="Rectangle 67"/>
              <p:cNvSpPr>
                <a:spLocks noChangeArrowheads="1"/>
              </p:cNvSpPr>
              <p:nvPr/>
            </p:nvSpPr>
            <p:spPr bwMode="auto">
              <a:xfrm>
                <a:off x="1185" y="2310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34" name="Rectangle 68"/>
              <p:cNvSpPr>
                <a:spLocks noChangeArrowheads="1"/>
              </p:cNvSpPr>
              <p:nvPr/>
            </p:nvSpPr>
            <p:spPr bwMode="auto">
              <a:xfrm>
                <a:off x="1175" y="2628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35" name="Rectangle 69"/>
              <p:cNvSpPr>
                <a:spLocks noChangeArrowheads="1"/>
              </p:cNvSpPr>
              <p:nvPr/>
            </p:nvSpPr>
            <p:spPr bwMode="auto">
              <a:xfrm>
                <a:off x="1512" y="803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36" name="Rectangle 70"/>
              <p:cNvSpPr>
                <a:spLocks noChangeArrowheads="1"/>
              </p:cNvSpPr>
              <p:nvPr/>
            </p:nvSpPr>
            <p:spPr bwMode="auto">
              <a:xfrm>
                <a:off x="1927" y="792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37" name="Rectangle 71"/>
              <p:cNvSpPr>
                <a:spLocks noChangeArrowheads="1"/>
              </p:cNvSpPr>
              <p:nvPr/>
            </p:nvSpPr>
            <p:spPr bwMode="auto">
              <a:xfrm>
                <a:off x="2169" y="803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38" name="Rectangle 72"/>
              <p:cNvSpPr>
                <a:spLocks noChangeArrowheads="1"/>
              </p:cNvSpPr>
              <p:nvPr/>
            </p:nvSpPr>
            <p:spPr bwMode="auto">
              <a:xfrm>
                <a:off x="2584" y="803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7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39" name="Rectangle 73"/>
              <p:cNvSpPr>
                <a:spLocks noChangeArrowheads="1"/>
              </p:cNvSpPr>
              <p:nvPr/>
            </p:nvSpPr>
            <p:spPr bwMode="auto">
              <a:xfrm>
                <a:off x="3838" y="792"/>
                <a:ext cx="334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8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40" name="Rectangle 74"/>
              <p:cNvSpPr>
                <a:spLocks noChangeArrowheads="1"/>
              </p:cNvSpPr>
              <p:nvPr/>
            </p:nvSpPr>
            <p:spPr bwMode="auto">
              <a:xfrm>
                <a:off x="4242" y="804"/>
                <a:ext cx="383" cy="250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11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41" name="Rectangle 75"/>
              <p:cNvSpPr>
                <a:spLocks noChangeArrowheads="1"/>
              </p:cNvSpPr>
              <p:nvPr/>
            </p:nvSpPr>
            <p:spPr bwMode="auto">
              <a:xfrm>
                <a:off x="4462" y="803"/>
                <a:ext cx="388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12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  <p:sp>
            <p:nvSpPr>
              <p:cNvPr id="88142" name="Rectangle 76"/>
              <p:cNvSpPr>
                <a:spLocks noChangeArrowheads="1"/>
              </p:cNvSpPr>
              <p:nvPr/>
            </p:nvSpPr>
            <p:spPr bwMode="auto">
              <a:xfrm>
                <a:off x="4877" y="792"/>
                <a:ext cx="388" cy="252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CN" sz="2000" b="1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15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</p:grpSp>
        <p:sp>
          <p:nvSpPr>
            <p:cNvPr id="88071" name="Text Box 77"/>
            <p:cNvSpPr txBox="1">
              <a:spLocks noChangeArrowheads="1"/>
            </p:cNvSpPr>
            <p:nvPr/>
          </p:nvSpPr>
          <p:spPr bwMode="auto">
            <a:xfrm>
              <a:off x="840" y="1017"/>
              <a:ext cx="466" cy="519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.</a:t>
              </a:r>
            </a:p>
          </p:txBody>
        </p:sp>
        <p:sp>
          <p:nvSpPr>
            <p:cNvPr id="88072" name="Text Box 78"/>
            <p:cNvSpPr txBox="1">
              <a:spLocks noChangeArrowheads="1"/>
            </p:cNvSpPr>
            <p:nvPr/>
          </p:nvSpPr>
          <p:spPr bwMode="auto">
            <a:xfrm>
              <a:off x="1118" y="1211"/>
              <a:ext cx="466" cy="519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.</a:t>
              </a: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38125" y="233363"/>
            <a:ext cx="1676400" cy="514350"/>
          </a:xfrm>
          <a:ln>
            <a:noFill/>
          </a:ln>
        </p:spPr>
        <p:txBody>
          <a:bodyPr/>
          <a:lstStyle/>
          <a:p>
            <a:pPr algn="l" eaLnBrk="1" hangingPunct="1"/>
            <a:r>
              <a:rPr lang="zh-CN" altLang="en-US" sz="2800" b="1" dirty="0">
                <a:solidFill>
                  <a:srgbClr val="1F08F8"/>
                </a:solidFill>
              </a:rPr>
              <a:t>方案二：</a:t>
            </a:r>
          </a:p>
        </p:txBody>
      </p:sp>
      <p:sp>
        <p:nvSpPr>
          <p:cNvPr id="294915" name="Text Box 3"/>
          <p:cNvSpPr txBox="1">
            <a:spLocks noChangeArrowheads="1"/>
          </p:cNvSpPr>
          <p:nvPr/>
        </p:nvSpPr>
        <p:spPr bwMode="auto">
          <a:xfrm>
            <a:off x="1487488" y="285750"/>
            <a:ext cx="7423150" cy="519113"/>
          </a:xfrm>
          <a:prstGeom prst="rect">
            <a:avLst/>
          </a:prstGeom>
          <a:noFill/>
          <a:ln w="38100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用双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4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选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选择器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(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无使能端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扩展成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16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选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选择器</a:t>
            </a:r>
          </a:p>
        </p:txBody>
      </p:sp>
      <p:grpSp>
        <p:nvGrpSpPr>
          <p:cNvPr id="294916" name="Group 4"/>
          <p:cNvGrpSpPr/>
          <p:nvPr/>
        </p:nvGrpSpPr>
        <p:grpSpPr bwMode="auto">
          <a:xfrm>
            <a:off x="784225" y="1239838"/>
            <a:ext cx="7654925" cy="3941762"/>
            <a:chOff x="494" y="781"/>
            <a:chExt cx="4822" cy="2483"/>
          </a:xfrm>
        </p:grpSpPr>
        <p:sp>
          <p:nvSpPr>
            <p:cNvPr id="89094" name="Rectangle 5"/>
            <p:cNvSpPr>
              <a:spLocks noChangeArrowheads="1"/>
            </p:cNvSpPr>
            <p:nvPr/>
          </p:nvSpPr>
          <p:spPr bwMode="auto">
            <a:xfrm>
              <a:off x="1492" y="1178"/>
              <a:ext cx="1360" cy="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095" name="Line 6"/>
            <p:cNvSpPr>
              <a:spLocks noChangeShapeType="1"/>
            </p:cNvSpPr>
            <p:nvPr/>
          </p:nvSpPr>
          <p:spPr bwMode="auto">
            <a:xfrm>
              <a:off x="2172" y="1178"/>
              <a:ext cx="0" cy="4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096" name="Line 7"/>
            <p:cNvSpPr>
              <a:spLocks noChangeShapeType="1"/>
            </p:cNvSpPr>
            <p:nvPr/>
          </p:nvSpPr>
          <p:spPr bwMode="auto">
            <a:xfrm flipH="1" flipV="1">
              <a:off x="721" y="1377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097" name="Line 8"/>
            <p:cNvSpPr>
              <a:spLocks noChangeShapeType="1"/>
            </p:cNvSpPr>
            <p:nvPr/>
          </p:nvSpPr>
          <p:spPr bwMode="auto">
            <a:xfrm flipH="1">
              <a:off x="721" y="1586"/>
              <a:ext cx="7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098" name="Rectangle 9"/>
            <p:cNvSpPr>
              <a:spLocks noChangeArrowheads="1"/>
            </p:cNvSpPr>
            <p:nvPr/>
          </p:nvSpPr>
          <p:spPr bwMode="auto">
            <a:xfrm>
              <a:off x="3805" y="1178"/>
              <a:ext cx="1428" cy="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099" name="Line 10"/>
            <p:cNvSpPr>
              <a:spLocks noChangeShapeType="1"/>
            </p:cNvSpPr>
            <p:nvPr/>
          </p:nvSpPr>
          <p:spPr bwMode="auto">
            <a:xfrm>
              <a:off x="4485" y="1178"/>
              <a:ext cx="0" cy="4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00" name="Line 11"/>
            <p:cNvSpPr>
              <a:spLocks noChangeShapeType="1"/>
            </p:cNvSpPr>
            <p:nvPr/>
          </p:nvSpPr>
          <p:spPr bwMode="auto">
            <a:xfrm flipH="1">
              <a:off x="3487" y="1375"/>
              <a:ext cx="318" cy="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01" name="Line 12"/>
            <p:cNvSpPr>
              <a:spLocks noChangeShapeType="1"/>
            </p:cNvSpPr>
            <p:nvPr/>
          </p:nvSpPr>
          <p:spPr bwMode="auto">
            <a:xfrm flipH="1">
              <a:off x="3669" y="1586"/>
              <a:ext cx="1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02" name="Rectangle 13"/>
            <p:cNvSpPr>
              <a:spLocks noChangeArrowheads="1"/>
            </p:cNvSpPr>
            <p:nvPr/>
          </p:nvSpPr>
          <p:spPr bwMode="auto">
            <a:xfrm>
              <a:off x="2036" y="2402"/>
              <a:ext cx="1315" cy="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03" name="Line 14"/>
            <p:cNvSpPr>
              <a:spLocks noChangeShapeType="1"/>
            </p:cNvSpPr>
            <p:nvPr/>
          </p:nvSpPr>
          <p:spPr bwMode="auto">
            <a:xfrm>
              <a:off x="2716" y="2402"/>
              <a:ext cx="0" cy="4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04" name="Line 15"/>
            <p:cNvSpPr>
              <a:spLocks noChangeShapeType="1"/>
            </p:cNvSpPr>
            <p:nvPr/>
          </p:nvSpPr>
          <p:spPr bwMode="auto">
            <a:xfrm flipV="1">
              <a:off x="2127" y="2266"/>
              <a:ext cx="0" cy="1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05" name="Line 16"/>
            <p:cNvSpPr>
              <a:spLocks noChangeShapeType="1"/>
            </p:cNvSpPr>
            <p:nvPr/>
          </p:nvSpPr>
          <p:spPr bwMode="auto">
            <a:xfrm flipV="1">
              <a:off x="2626" y="1994"/>
              <a:ext cx="0" cy="4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06" name="Line 17"/>
            <p:cNvSpPr>
              <a:spLocks noChangeShapeType="1"/>
            </p:cNvSpPr>
            <p:nvPr/>
          </p:nvSpPr>
          <p:spPr bwMode="auto">
            <a:xfrm flipH="1">
              <a:off x="1401" y="2493"/>
              <a:ext cx="63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07" name="Line 18"/>
            <p:cNvSpPr>
              <a:spLocks noChangeShapeType="1"/>
            </p:cNvSpPr>
            <p:nvPr/>
          </p:nvSpPr>
          <p:spPr bwMode="auto">
            <a:xfrm flipH="1">
              <a:off x="1401" y="2810"/>
              <a:ext cx="63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08" name="Line 19"/>
            <p:cNvSpPr>
              <a:spLocks noChangeShapeType="1"/>
            </p:cNvSpPr>
            <p:nvPr/>
          </p:nvSpPr>
          <p:spPr bwMode="auto">
            <a:xfrm>
              <a:off x="2308" y="1676"/>
              <a:ext cx="0" cy="7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09" name="Line 20"/>
            <p:cNvSpPr>
              <a:spLocks noChangeShapeType="1"/>
            </p:cNvSpPr>
            <p:nvPr/>
          </p:nvSpPr>
          <p:spPr bwMode="auto">
            <a:xfrm flipV="1">
              <a:off x="2490" y="1812"/>
              <a:ext cx="0" cy="59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10" name="Rectangle 21"/>
            <p:cNvSpPr>
              <a:spLocks noChangeArrowheads="1"/>
            </p:cNvSpPr>
            <p:nvPr/>
          </p:nvSpPr>
          <p:spPr bwMode="auto">
            <a:xfrm>
              <a:off x="1457" y="1425"/>
              <a:ext cx="334" cy="25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kumimoji="0" lang="en-US" altLang="zh-CN" sz="20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11" name="Rectangle 22"/>
            <p:cNvSpPr>
              <a:spLocks noChangeArrowheads="1"/>
            </p:cNvSpPr>
            <p:nvPr/>
          </p:nvSpPr>
          <p:spPr bwMode="auto">
            <a:xfrm>
              <a:off x="1446" y="1244"/>
              <a:ext cx="334" cy="25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kumimoji="0" lang="en-US" altLang="zh-CN" sz="20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12" name="Rectangle 23"/>
            <p:cNvSpPr>
              <a:spLocks noChangeArrowheads="1"/>
            </p:cNvSpPr>
            <p:nvPr/>
          </p:nvSpPr>
          <p:spPr bwMode="auto">
            <a:xfrm>
              <a:off x="1536" y="1131"/>
              <a:ext cx="334" cy="25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13" name="Rectangle 24"/>
            <p:cNvSpPr>
              <a:spLocks noChangeArrowheads="1"/>
            </p:cNvSpPr>
            <p:nvPr/>
          </p:nvSpPr>
          <p:spPr bwMode="auto">
            <a:xfrm>
              <a:off x="1929" y="1131"/>
              <a:ext cx="334" cy="25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14" name="Rectangle 25"/>
            <p:cNvSpPr>
              <a:spLocks noChangeArrowheads="1"/>
            </p:cNvSpPr>
            <p:nvPr/>
          </p:nvSpPr>
          <p:spPr bwMode="auto">
            <a:xfrm>
              <a:off x="1718" y="1450"/>
              <a:ext cx="279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15" name="Rectangle 26"/>
            <p:cNvSpPr>
              <a:spLocks noChangeArrowheads="1"/>
            </p:cNvSpPr>
            <p:nvPr/>
          </p:nvSpPr>
          <p:spPr bwMode="auto">
            <a:xfrm>
              <a:off x="2194" y="1131"/>
              <a:ext cx="334" cy="25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16" name="Rectangle 27"/>
            <p:cNvSpPr>
              <a:spLocks noChangeArrowheads="1"/>
            </p:cNvSpPr>
            <p:nvPr/>
          </p:nvSpPr>
          <p:spPr bwMode="auto">
            <a:xfrm>
              <a:off x="2609" y="1131"/>
              <a:ext cx="334" cy="25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17" name="Rectangle 28"/>
            <p:cNvSpPr>
              <a:spLocks noChangeArrowheads="1"/>
            </p:cNvSpPr>
            <p:nvPr/>
          </p:nvSpPr>
          <p:spPr bwMode="auto">
            <a:xfrm>
              <a:off x="2172" y="1450"/>
              <a:ext cx="279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18" name="Rectangle 29"/>
            <p:cNvSpPr>
              <a:spLocks noChangeArrowheads="1"/>
            </p:cNvSpPr>
            <p:nvPr/>
          </p:nvSpPr>
          <p:spPr bwMode="auto">
            <a:xfrm>
              <a:off x="3771" y="1425"/>
              <a:ext cx="334" cy="25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kumimoji="0" lang="en-US" altLang="zh-CN" sz="20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19" name="Rectangle 30"/>
            <p:cNvSpPr>
              <a:spLocks noChangeArrowheads="1"/>
            </p:cNvSpPr>
            <p:nvPr/>
          </p:nvSpPr>
          <p:spPr bwMode="auto">
            <a:xfrm>
              <a:off x="3760" y="1244"/>
              <a:ext cx="334" cy="25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kumimoji="0" lang="en-US" altLang="zh-CN" sz="20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20" name="Rectangle 31"/>
            <p:cNvSpPr>
              <a:spLocks noChangeArrowheads="1"/>
            </p:cNvSpPr>
            <p:nvPr/>
          </p:nvSpPr>
          <p:spPr bwMode="auto">
            <a:xfrm>
              <a:off x="3861" y="1131"/>
              <a:ext cx="334" cy="25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21" name="Rectangle 32"/>
            <p:cNvSpPr>
              <a:spLocks noChangeArrowheads="1"/>
            </p:cNvSpPr>
            <p:nvPr/>
          </p:nvSpPr>
          <p:spPr bwMode="auto">
            <a:xfrm>
              <a:off x="4243" y="1131"/>
              <a:ext cx="334" cy="25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22" name="Rectangle 33"/>
            <p:cNvSpPr>
              <a:spLocks noChangeArrowheads="1"/>
            </p:cNvSpPr>
            <p:nvPr/>
          </p:nvSpPr>
          <p:spPr bwMode="auto">
            <a:xfrm>
              <a:off x="4032" y="1450"/>
              <a:ext cx="279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23" name="Rectangle 34"/>
            <p:cNvSpPr>
              <a:spLocks noChangeArrowheads="1"/>
            </p:cNvSpPr>
            <p:nvPr/>
          </p:nvSpPr>
          <p:spPr bwMode="auto">
            <a:xfrm>
              <a:off x="4486" y="1131"/>
              <a:ext cx="334" cy="25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24" name="Rectangle 35"/>
            <p:cNvSpPr>
              <a:spLocks noChangeArrowheads="1"/>
            </p:cNvSpPr>
            <p:nvPr/>
          </p:nvSpPr>
          <p:spPr bwMode="auto">
            <a:xfrm>
              <a:off x="4923" y="1131"/>
              <a:ext cx="334" cy="25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25" name="Rectangle 36"/>
            <p:cNvSpPr>
              <a:spLocks noChangeArrowheads="1"/>
            </p:cNvSpPr>
            <p:nvPr/>
          </p:nvSpPr>
          <p:spPr bwMode="auto">
            <a:xfrm>
              <a:off x="4712" y="1450"/>
              <a:ext cx="279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26" name="Rectangle 37"/>
            <p:cNvSpPr>
              <a:spLocks noChangeArrowheads="1"/>
            </p:cNvSpPr>
            <p:nvPr/>
          </p:nvSpPr>
          <p:spPr bwMode="auto">
            <a:xfrm>
              <a:off x="2002" y="2650"/>
              <a:ext cx="334" cy="25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kumimoji="0" lang="en-US" altLang="zh-CN" sz="20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27" name="Rectangle 38"/>
            <p:cNvSpPr>
              <a:spLocks noChangeArrowheads="1"/>
            </p:cNvSpPr>
            <p:nvPr/>
          </p:nvSpPr>
          <p:spPr bwMode="auto">
            <a:xfrm>
              <a:off x="1991" y="2469"/>
              <a:ext cx="334" cy="25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kumimoji="0" lang="en-US" altLang="zh-CN" sz="20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28" name="Rectangle 39"/>
            <p:cNvSpPr>
              <a:spLocks noChangeArrowheads="1"/>
            </p:cNvSpPr>
            <p:nvPr/>
          </p:nvSpPr>
          <p:spPr bwMode="auto">
            <a:xfrm>
              <a:off x="2037" y="2356"/>
              <a:ext cx="334" cy="25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29" name="Rectangle 40"/>
            <p:cNvSpPr>
              <a:spLocks noChangeArrowheads="1"/>
            </p:cNvSpPr>
            <p:nvPr/>
          </p:nvSpPr>
          <p:spPr bwMode="auto">
            <a:xfrm>
              <a:off x="2474" y="2356"/>
              <a:ext cx="334" cy="25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30" name="Rectangle 41"/>
            <p:cNvSpPr>
              <a:spLocks noChangeArrowheads="1"/>
            </p:cNvSpPr>
            <p:nvPr/>
          </p:nvSpPr>
          <p:spPr bwMode="auto">
            <a:xfrm>
              <a:off x="2263" y="2675"/>
              <a:ext cx="279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Y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31" name="Line 42"/>
            <p:cNvSpPr>
              <a:spLocks noChangeShapeType="1"/>
            </p:cNvSpPr>
            <p:nvPr/>
          </p:nvSpPr>
          <p:spPr bwMode="auto">
            <a:xfrm flipH="1">
              <a:off x="1855" y="2266"/>
              <a:ext cx="2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32" name="Line 43"/>
            <p:cNvSpPr>
              <a:spLocks noChangeShapeType="1"/>
            </p:cNvSpPr>
            <p:nvPr/>
          </p:nvSpPr>
          <p:spPr bwMode="auto">
            <a:xfrm>
              <a:off x="1855" y="1676"/>
              <a:ext cx="0" cy="59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33" name="Line 44"/>
            <p:cNvSpPr>
              <a:spLocks noChangeShapeType="1"/>
            </p:cNvSpPr>
            <p:nvPr/>
          </p:nvSpPr>
          <p:spPr bwMode="auto">
            <a:xfrm>
              <a:off x="4168" y="1676"/>
              <a:ext cx="0" cy="1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34" name="Line 45"/>
            <p:cNvSpPr>
              <a:spLocks noChangeShapeType="1"/>
            </p:cNvSpPr>
            <p:nvPr/>
          </p:nvSpPr>
          <p:spPr bwMode="auto">
            <a:xfrm flipH="1">
              <a:off x="2490" y="1812"/>
              <a:ext cx="167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35" name="Line 46"/>
            <p:cNvSpPr>
              <a:spLocks noChangeShapeType="1"/>
            </p:cNvSpPr>
            <p:nvPr/>
          </p:nvSpPr>
          <p:spPr bwMode="auto">
            <a:xfrm>
              <a:off x="4848" y="1676"/>
              <a:ext cx="0" cy="3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36" name="Line 47"/>
            <p:cNvSpPr>
              <a:spLocks noChangeShapeType="1"/>
            </p:cNvSpPr>
            <p:nvPr/>
          </p:nvSpPr>
          <p:spPr bwMode="auto">
            <a:xfrm>
              <a:off x="2626" y="1994"/>
              <a:ext cx="222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37" name="Line 48"/>
            <p:cNvSpPr>
              <a:spLocks noChangeShapeType="1"/>
            </p:cNvSpPr>
            <p:nvPr/>
          </p:nvSpPr>
          <p:spPr bwMode="auto">
            <a:xfrm>
              <a:off x="2399" y="2901"/>
              <a:ext cx="0" cy="3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38" name="Line 49"/>
            <p:cNvSpPr>
              <a:spLocks noChangeShapeType="1"/>
            </p:cNvSpPr>
            <p:nvPr/>
          </p:nvSpPr>
          <p:spPr bwMode="auto">
            <a:xfrm>
              <a:off x="1219" y="1586"/>
              <a:ext cx="0" cy="5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39" name="Line 50"/>
            <p:cNvSpPr>
              <a:spLocks noChangeShapeType="1"/>
            </p:cNvSpPr>
            <p:nvPr/>
          </p:nvSpPr>
          <p:spPr bwMode="auto">
            <a:xfrm>
              <a:off x="1219" y="2130"/>
              <a:ext cx="24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40" name="Line 51"/>
            <p:cNvSpPr>
              <a:spLocks noChangeShapeType="1"/>
            </p:cNvSpPr>
            <p:nvPr/>
          </p:nvSpPr>
          <p:spPr bwMode="auto">
            <a:xfrm>
              <a:off x="3669" y="1586"/>
              <a:ext cx="0" cy="5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41" name="Line 52"/>
            <p:cNvSpPr>
              <a:spLocks noChangeShapeType="1"/>
            </p:cNvSpPr>
            <p:nvPr/>
          </p:nvSpPr>
          <p:spPr bwMode="auto">
            <a:xfrm>
              <a:off x="947" y="1393"/>
              <a:ext cx="0" cy="5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42" name="Line 53"/>
            <p:cNvSpPr>
              <a:spLocks noChangeShapeType="1"/>
            </p:cNvSpPr>
            <p:nvPr/>
          </p:nvSpPr>
          <p:spPr bwMode="auto">
            <a:xfrm>
              <a:off x="947" y="1903"/>
              <a:ext cx="25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43" name="Line 54"/>
            <p:cNvSpPr>
              <a:spLocks noChangeShapeType="1"/>
            </p:cNvSpPr>
            <p:nvPr/>
          </p:nvSpPr>
          <p:spPr bwMode="auto">
            <a:xfrm flipV="1">
              <a:off x="3487" y="1381"/>
              <a:ext cx="0" cy="52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144" name="Rectangle 55"/>
            <p:cNvSpPr>
              <a:spLocks noChangeArrowheads="1"/>
            </p:cNvSpPr>
            <p:nvPr/>
          </p:nvSpPr>
          <p:spPr bwMode="auto">
            <a:xfrm>
              <a:off x="504" y="1230"/>
              <a:ext cx="334" cy="25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kumimoji="0" lang="en-US" altLang="zh-CN" sz="20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45" name="Rectangle 56"/>
            <p:cNvSpPr>
              <a:spLocks noChangeArrowheads="1"/>
            </p:cNvSpPr>
            <p:nvPr/>
          </p:nvSpPr>
          <p:spPr bwMode="auto">
            <a:xfrm>
              <a:off x="494" y="1449"/>
              <a:ext cx="334" cy="25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kumimoji="0" lang="en-US" altLang="zh-CN" sz="20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46" name="Rectangle 57"/>
            <p:cNvSpPr>
              <a:spLocks noChangeArrowheads="1"/>
            </p:cNvSpPr>
            <p:nvPr/>
          </p:nvSpPr>
          <p:spPr bwMode="auto">
            <a:xfrm>
              <a:off x="1185" y="2310"/>
              <a:ext cx="334" cy="25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kumimoji="0" lang="en-US" altLang="zh-CN" sz="20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sp>
          <p:nvSpPr>
            <p:cNvPr id="89147" name="Rectangle 58"/>
            <p:cNvSpPr>
              <a:spLocks noChangeArrowheads="1"/>
            </p:cNvSpPr>
            <p:nvPr/>
          </p:nvSpPr>
          <p:spPr bwMode="auto">
            <a:xfrm>
              <a:off x="1175" y="2657"/>
              <a:ext cx="333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kumimoji="0" lang="en-US" altLang="zh-CN" sz="2000" b="1" i="0" u="none" strike="noStrike" kern="1200" cap="none" spc="0" normalizeH="0" baseline="-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黑体" panose="02010609060101010101" pitchFamily="49" charset="-122"/>
              </a:endParaRPr>
            </a:p>
          </p:txBody>
        </p:sp>
        <p:grpSp>
          <p:nvGrpSpPr>
            <p:cNvPr id="89148" name="Group 59"/>
            <p:cNvGrpSpPr/>
            <p:nvPr/>
          </p:nvGrpSpPr>
          <p:grpSpPr bwMode="auto">
            <a:xfrm>
              <a:off x="1627" y="1041"/>
              <a:ext cx="455" cy="137"/>
              <a:chOff x="1627" y="1041"/>
              <a:chExt cx="455" cy="137"/>
            </a:xfrm>
          </p:grpSpPr>
          <p:sp>
            <p:nvSpPr>
              <p:cNvPr id="89168" name="Line 60"/>
              <p:cNvSpPr>
                <a:spLocks noChangeShapeType="1"/>
              </p:cNvSpPr>
              <p:nvPr/>
            </p:nvSpPr>
            <p:spPr bwMode="auto">
              <a:xfrm flipV="1">
                <a:off x="1627" y="1042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9169" name="Line 61"/>
              <p:cNvSpPr>
                <a:spLocks noChangeShapeType="1"/>
              </p:cNvSpPr>
              <p:nvPr/>
            </p:nvSpPr>
            <p:spPr bwMode="auto">
              <a:xfrm flipV="1">
                <a:off x="2082" y="1042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9170" name="Line 62"/>
              <p:cNvSpPr>
                <a:spLocks noChangeShapeType="1"/>
              </p:cNvSpPr>
              <p:nvPr/>
            </p:nvSpPr>
            <p:spPr bwMode="auto">
              <a:xfrm flipV="1">
                <a:off x="1772" y="1042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9171" name="Line 63"/>
              <p:cNvSpPr>
                <a:spLocks noChangeShapeType="1"/>
              </p:cNvSpPr>
              <p:nvPr/>
            </p:nvSpPr>
            <p:spPr bwMode="auto">
              <a:xfrm flipV="1">
                <a:off x="1919" y="1041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grpSp>
          <p:nvGrpSpPr>
            <p:cNvPr id="89149" name="Group 64"/>
            <p:cNvGrpSpPr/>
            <p:nvPr/>
          </p:nvGrpSpPr>
          <p:grpSpPr bwMode="auto">
            <a:xfrm>
              <a:off x="2282" y="1030"/>
              <a:ext cx="455" cy="137"/>
              <a:chOff x="1627" y="1041"/>
              <a:chExt cx="455" cy="137"/>
            </a:xfrm>
          </p:grpSpPr>
          <p:sp>
            <p:nvSpPr>
              <p:cNvPr id="89164" name="Line 65"/>
              <p:cNvSpPr>
                <a:spLocks noChangeShapeType="1"/>
              </p:cNvSpPr>
              <p:nvPr/>
            </p:nvSpPr>
            <p:spPr bwMode="auto">
              <a:xfrm flipV="1">
                <a:off x="1627" y="1042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9165" name="Line 66"/>
              <p:cNvSpPr>
                <a:spLocks noChangeShapeType="1"/>
              </p:cNvSpPr>
              <p:nvPr/>
            </p:nvSpPr>
            <p:spPr bwMode="auto">
              <a:xfrm flipV="1">
                <a:off x="2082" y="1042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9166" name="Line 67"/>
              <p:cNvSpPr>
                <a:spLocks noChangeShapeType="1"/>
              </p:cNvSpPr>
              <p:nvPr/>
            </p:nvSpPr>
            <p:spPr bwMode="auto">
              <a:xfrm flipV="1">
                <a:off x="1772" y="1042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9167" name="Line 68"/>
              <p:cNvSpPr>
                <a:spLocks noChangeShapeType="1"/>
              </p:cNvSpPr>
              <p:nvPr/>
            </p:nvSpPr>
            <p:spPr bwMode="auto">
              <a:xfrm flipV="1">
                <a:off x="1919" y="1041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grpSp>
          <p:nvGrpSpPr>
            <p:cNvPr id="89150" name="Group 69"/>
            <p:cNvGrpSpPr/>
            <p:nvPr/>
          </p:nvGrpSpPr>
          <p:grpSpPr bwMode="auto">
            <a:xfrm>
              <a:off x="3931" y="1040"/>
              <a:ext cx="455" cy="137"/>
              <a:chOff x="1627" y="1041"/>
              <a:chExt cx="455" cy="137"/>
            </a:xfrm>
          </p:grpSpPr>
          <p:sp>
            <p:nvSpPr>
              <p:cNvPr id="89160" name="Line 70"/>
              <p:cNvSpPr>
                <a:spLocks noChangeShapeType="1"/>
              </p:cNvSpPr>
              <p:nvPr/>
            </p:nvSpPr>
            <p:spPr bwMode="auto">
              <a:xfrm flipV="1">
                <a:off x="1627" y="1042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9161" name="Line 71"/>
              <p:cNvSpPr>
                <a:spLocks noChangeShapeType="1"/>
              </p:cNvSpPr>
              <p:nvPr/>
            </p:nvSpPr>
            <p:spPr bwMode="auto">
              <a:xfrm flipV="1">
                <a:off x="2082" y="1042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9162" name="Line 72"/>
              <p:cNvSpPr>
                <a:spLocks noChangeShapeType="1"/>
              </p:cNvSpPr>
              <p:nvPr/>
            </p:nvSpPr>
            <p:spPr bwMode="auto">
              <a:xfrm flipV="1">
                <a:off x="1772" y="1042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9163" name="Line 73"/>
              <p:cNvSpPr>
                <a:spLocks noChangeShapeType="1"/>
              </p:cNvSpPr>
              <p:nvPr/>
            </p:nvSpPr>
            <p:spPr bwMode="auto">
              <a:xfrm flipV="1">
                <a:off x="1919" y="1041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grpSp>
          <p:nvGrpSpPr>
            <p:cNvPr id="89151" name="Group 74"/>
            <p:cNvGrpSpPr/>
            <p:nvPr/>
          </p:nvGrpSpPr>
          <p:grpSpPr bwMode="auto">
            <a:xfrm>
              <a:off x="4575" y="1028"/>
              <a:ext cx="557" cy="137"/>
              <a:chOff x="1627" y="1041"/>
              <a:chExt cx="455" cy="137"/>
            </a:xfrm>
          </p:grpSpPr>
          <p:sp>
            <p:nvSpPr>
              <p:cNvPr id="89156" name="Line 75"/>
              <p:cNvSpPr>
                <a:spLocks noChangeShapeType="1"/>
              </p:cNvSpPr>
              <p:nvPr/>
            </p:nvSpPr>
            <p:spPr bwMode="auto">
              <a:xfrm flipV="1">
                <a:off x="1627" y="1042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9157" name="Line 76"/>
              <p:cNvSpPr>
                <a:spLocks noChangeShapeType="1"/>
              </p:cNvSpPr>
              <p:nvPr/>
            </p:nvSpPr>
            <p:spPr bwMode="auto">
              <a:xfrm flipV="1">
                <a:off x="2082" y="1042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9158" name="Line 77"/>
              <p:cNvSpPr>
                <a:spLocks noChangeShapeType="1"/>
              </p:cNvSpPr>
              <p:nvPr/>
            </p:nvSpPr>
            <p:spPr bwMode="auto">
              <a:xfrm flipV="1">
                <a:off x="1772" y="1042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9159" name="Line 78"/>
              <p:cNvSpPr>
                <a:spLocks noChangeShapeType="1"/>
              </p:cNvSpPr>
              <p:nvPr/>
            </p:nvSpPr>
            <p:spPr bwMode="auto">
              <a:xfrm flipV="1">
                <a:off x="1919" y="1041"/>
                <a:ext cx="0" cy="1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89152" name="Text Box 79"/>
            <p:cNvSpPr txBox="1">
              <a:spLocks noChangeArrowheads="1"/>
            </p:cNvSpPr>
            <p:nvPr/>
          </p:nvSpPr>
          <p:spPr bwMode="auto">
            <a:xfrm>
              <a:off x="1478" y="815"/>
              <a:ext cx="858" cy="231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8</a:t>
              </a: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12</a:t>
              </a:r>
            </a:p>
          </p:txBody>
        </p:sp>
        <p:sp>
          <p:nvSpPr>
            <p:cNvPr id="89153" name="Text Box 80"/>
            <p:cNvSpPr txBox="1">
              <a:spLocks noChangeArrowheads="1"/>
            </p:cNvSpPr>
            <p:nvPr/>
          </p:nvSpPr>
          <p:spPr bwMode="auto">
            <a:xfrm>
              <a:off x="2144" y="826"/>
              <a:ext cx="858" cy="231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5</a:t>
              </a: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9</a:t>
              </a: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13</a:t>
              </a:r>
            </a:p>
          </p:txBody>
        </p:sp>
        <p:sp>
          <p:nvSpPr>
            <p:cNvPr id="89154" name="Text Box 81"/>
            <p:cNvSpPr txBox="1">
              <a:spLocks noChangeArrowheads="1"/>
            </p:cNvSpPr>
            <p:nvPr/>
          </p:nvSpPr>
          <p:spPr bwMode="auto">
            <a:xfrm>
              <a:off x="3737" y="781"/>
              <a:ext cx="858" cy="231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6</a:t>
              </a: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10</a:t>
              </a: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14</a:t>
              </a:r>
            </a:p>
          </p:txBody>
        </p:sp>
        <p:sp>
          <p:nvSpPr>
            <p:cNvPr id="89155" name="Text Box 82"/>
            <p:cNvSpPr txBox="1">
              <a:spLocks noChangeArrowheads="1"/>
            </p:cNvSpPr>
            <p:nvPr/>
          </p:nvSpPr>
          <p:spPr bwMode="auto">
            <a:xfrm>
              <a:off x="4458" y="792"/>
              <a:ext cx="858" cy="231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</a:t>
              </a: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11</a:t>
              </a: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  <a:r>
                <a:rPr kumimoji="1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15</a:t>
              </a:r>
            </a:p>
          </p:txBody>
        </p:sp>
      </p:grpSp>
      <p:sp>
        <p:nvSpPr>
          <p:cNvPr id="294995" name="Text Box 83"/>
          <p:cNvSpPr txBox="1">
            <a:spLocks noChangeArrowheads="1"/>
          </p:cNvSpPr>
          <p:nvPr/>
        </p:nvSpPr>
        <p:spPr bwMode="auto">
          <a:xfrm>
            <a:off x="1668463" y="5395913"/>
            <a:ext cx="5903912" cy="103187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逻辑结构：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3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控制第一层选择，</a:t>
            </a: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              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0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控制第二层选择。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297765" y="541423"/>
            <a:ext cx="8159114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anchor="ctr">
            <a:spAutoFit/>
          </a:bodyPr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000" dirty="0"/>
              <a:t>7.3  (1)</a:t>
            </a:r>
            <a:r>
              <a:rPr lang="zh-CN" altLang="zh-CN" sz="2000" dirty="0"/>
              <a:t>若被检测电压</a:t>
            </a:r>
            <a:r>
              <a:rPr lang="en-US" altLang="zh-CN" sz="2000" i="1" dirty="0" err="1"/>
              <a:t>u</a:t>
            </a:r>
            <a:r>
              <a:rPr lang="en-US" altLang="zh-CN" sz="2000" baseline="-25000" dirty="0" err="1"/>
              <a:t>i</a:t>
            </a:r>
            <a:r>
              <a:rPr lang="zh-CN" altLang="zh-CN" sz="2000" baseline="-25000" dirty="0"/>
              <a:t>，</a:t>
            </a:r>
            <a:r>
              <a:rPr lang="en-US" altLang="zh-CN" sz="2000" baseline="-25000" dirty="0"/>
              <a:t>max</a:t>
            </a:r>
            <a:r>
              <a:rPr lang="en-US" altLang="zh-CN" sz="2000" dirty="0"/>
              <a:t>=2V</a:t>
            </a:r>
            <a:r>
              <a:rPr lang="zh-CN" altLang="zh-CN" sz="2000" dirty="0"/>
              <a:t>，要求能分辨的最小电压为</a:t>
            </a:r>
            <a:r>
              <a:rPr lang="en-US" altLang="zh-CN" sz="2000" dirty="0"/>
              <a:t>0.1mV</a:t>
            </a:r>
            <a:r>
              <a:rPr lang="zh-CN" altLang="zh-CN" sz="2000" dirty="0"/>
              <a:t>，则二进制计数器的容量应大于多少？需用多少位二进制计数器？</a:t>
            </a:r>
          </a:p>
          <a:p>
            <a:pPr algn="l"/>
            <a:r>
              <a:rPr lang="en-US" altLang="zh-CN" sz="2000" dirty="0"/>
              <a:t>  (2)</a:t>
            </a:r>
            <a:r>
              <a:rPr lang="zh-CN" altLang="zh-CN" sz="2000" dirty="0"/>
              <a:t>若时钟频率</a:t>
            </a:r>
            <a:r>
              <a:rPr lang="en-US" altLang="zh-CN" sz="2000" i="1" dirty="0" err="1"/>
              <a:t>f</a:t>
            </a:r>
            <a:r>
              <a:rPr lang="en-US" altLang="zh-CN" sz="2000" baseline="-25000" dirty="0" err="1"/>
              <a:t>CP</a:t>
            </a:r>
            <a:r>
              <a:rPr lang="en-US" altLang="zh-CN" sz="2000" dirty="0"/>
              <a:t>=200kH</a:t>
            </a:r>
            <a:r>
              <a:rPr lang="en-US" altLang="zh-CN" sz="2000" baseline="-25000" dirty="0"/>
              <a:t>Z</a:t>
            </a:r>
            <a:r>
              <a:rPr lang="zh-CN" altLang="zh-CN" sz="2000" dirty="0"/>
              <a:t>，则采样时间</a:t>
            </a:r>
            <a:r>
              <a:rPr lang="en-US" altLang="zh-CN" sz="2000" i="1" dirty="0"/>
              <a:t>T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=?</a:t>
            </a:r>
            <a:endParaRPr lang="zh-CN" altLang="zh-CN" sz="2000" dirty="0"/>
          </a:p>
          <a:p>
            <a:pPr algn="l"/>
            <a:r>
              <a:rPr lang="en-US" altLang="zh-CN" sz="2000" dirty="0"/>
              <a:t>  (3)</a:t>
            </a:r>
            <a:r>
              <a:rPr lang="zh-CN" altLang="zh-CN" sz="2000" dirty="0"/>
              <a:t>若</a:t>
            </a:r>
            <a:r>
              <a:rPr lang="en-US" altLang="zh-CN" sz="2000" i="1" dirty="0" err="1"/>
              <a:t>f</a:t>
            </a:r>
            <a:r>
              <a:rPr lang="en-US" altLang="zh-CN" sz="2000" baseline="-25000" dirty="0" err="1"/>
              <a:t>CP</a:t>
            </a:r>
            <a:r>
              <a:rPr lang="en-US" altLang="zh-CN" sz="2000" dirty="0"/>
              <a:t>=200kH</a:t>
            </a:r>
            <a:r>
              <a:rPr lang="en-US" altLang="zh-CN" sz="2000" baseline="-25000" dirty="0"/>
              <a:t>Z</a:t>
            </a:r>
            <a:r>
              <a:rPr lang="zh-CN" altLang="zh-CN" sz="2000" dirty="0"/>
              <a:t>，</a:t>
            </a:r>
            <a:r>
              <a:rPr lang="en-US" altLang="zh-CN" sz="2000" i="1" dirty="0" err="1"/>
              <a:t>u</a:t>
            </a:r>
            <a:r>
              <a:rPr lang="en-US" altLang="zh-CN" sz="2000" baseline="-25000" dirty="0" err="1"/>
              <a:t>i</a:t>
            </a:r>
            <a:r>
              <a:rPr lang="en-US" altLang="zh-CN" sz="2000" dirty="0"/>
              <a:t>&lt;V</a:t>
            </a:r>
            <a:r>
              <a:rPr lang="en-US" altLang="zh-CN" sz="2000" baseline="-25000" dirty="0"/>
              <a:t>REF</a:t>
            </a:r>
            <a:r>
              <a:rPr lang="en-US" altLang="zh-CN" sz="2000" dirty="0"/>
              <a:t>=2V</a:t>
            </a:r>
            <a:r>
              <a:rPr lang="zh-CN" altLang="zh-CN" sz="2000" dirty="0"/>
              <a:t>，欲使积分器输出电压</a:t>
            </a:r>
            <a:r>
              <a:rPr lang="en-US" altLang="zh-CN" sz="2000" i="1" dirty="0" err="1"/>
              <a:t>u</a:t>
            </a:r>
            <a:r>
              <a:rPr lang="en-US" altLang="zh-CN" sz="2000" baseline="-25000" dirty="0" err="1"/>
              <a:t>O</a:t>
            </a:r>
            <a:r>
              <a:rPr lang="zh-CN" altLang="zh-CN" sz="2000" dirty="0"/>
              <a:t>的最大值为</a:t>
            </a:r>
            <a:r>
              <a:rPr lang="en-US" altLang="zh-CN" sz="2000" dirty="0"/>
              <a:t>5V</a:t>
            </a:r>
            <a:r>
              <a:rPr lang="zh-CN" altLang="zh-CN" sz="2000" dirty="0"/>
              <a:t>，积分时间常数</a:t>
            </a:r>
            <a:r>
              <a:rPr lang="en-US" altLang="zh-CN" sz="2000" i="1" dirty="0"/>
              <a:t>RC</a:t>
            </a:r>
            <a:r>
              <a:rPr lang="zh-CN" altLang="zh-CN" sz="2000" dirty="0"/>
              <a:t>应为多少。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34708" y="2294850"/>
          <a:ext cx="3540880" cy="29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69" name="Visio" r:id="rId4" imgW="1877060" imgH="1801495" progId="Visio.Drawing.11">
                  <p:embed/>
                </p:oleObj>
              </mc:Choice>
              <mc:Fallback>
                <p:oleObj name="Visio" r:id="rId4" imgW="1877060" imgH="180149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708" y="2294850"/>
                        <a:ext cx="3540880" cy="29049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4137025" y="2341563"/>
                <a:ext cx="5175250" cy="16497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解：</a:t>
                </a:r>
                <a:r>
                  <a:rPr kumimoji="0" lang="zh-CN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0.1=-K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2000=-K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kumimoji="0" lang="en-US" altLang="zh-CN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kumimoji="0" lang="en-US" altLang="zh-CN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kumimoji="0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kumimoji="0"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kumimoji="0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20001</a:t>
                </a:r>
              </a:p>
              <a:p>
                <a:pPr lvl="0"/>
                <a:r>
                  <a:rPr kumimoji="0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20000&lt;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kumimoji="0"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15</m:t>
                        </m:r>
                      </m:sup>
                    </m:sSup>
                  </m:oMath>
                </a14:m>
                <a:r>
                  <a:rPr kumimoji="0" lang="zh-CN" alt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；需用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位二进制计数器。</a:t>
                </a:r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（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）若时钟频率</a:t>
                </a:r>
                <a:r>
                  <a:rPr kumimoji="0" lang="en-US" altLang="zh-CN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kumimoji="0" lang="en-US" altLang="zh-CN" sz="2000" b="0" i="0" u="none" strike="noStrike" cap="none" normalizeH="0" baseline="-3000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=200kH</a:t>
                </a:r>
                <a:r>
                  <a:rPr kumimoji="0" lang="en-US" altLang="zh-CN" sz="2000" b="0" i="0" u="none" strike="noStrike" cap="none" normalizeH="0" baseline="-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，则第一次积分时间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sz="2000" b="0" i="0" u="none" strike="noStrike" cap="none" normalizeH="0" baseline="-3000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kumimoji="0" lang="en-US" altLang="zh-CN" sz="20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×1/200=</a:t>
                </a:r>
                <a:r>
                  <a:rPr kumimoji="0" lang="en-US" altLang="zh-CN" sz="2000" b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2</a:t>
                </a:r>
                <a:r>
                  <a:rPr kumimoji="0" lang="en-US" altLang="zh-CN" sz="2000" b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15</a:t>
                </a:r>
                <a:r>
                  <a:rPr kumimoji="0" lang="en-US" altLang="zh-CN" sz="2000" b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×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kumimoji="0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l-GR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</a:t>
                </a:r>
                <a:r>
                  <a:rPr kumimoji="0" lang="en-US" altLang="zh-CN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s=163.84ms</a:t>
                </a:r>
                <a:r>
                  <a:rPr kumimoji="0"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37025" y="2341563"/>
                <a:ext cx="5175250" cy="1649730"/>
              </a:xfrm>
              <a:prstGeom prst="rect">
                <a:avLst/>
              </a:prstGeom>
              <a:blipFill rotWithShape="1">
                <a:blip r:embed="rId6"/>
                <a:stretch>
                  <a:fillRect t="-19" b="1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137169" y="3789705"/>
            <a:ext cx="440091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采样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保持时间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=163.84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72000" y="5020945"/>
            <a:ext cx="3610610" cy="1223010"/>
            <a:chOff x="7200" y="7907"/>
            <a:chExt cx="5686" cy="1926"/>
          </a:xfrm>
        </p:grpSpPr>
        <p:graphicFrame>
          <p:nvGraphicFramePr>
            <p:cNvPr id="6" name="对象 5"/>
            <p:cNvGraphicFramePr>
              <a:graphicFrameLocks noChangeAspect="1"/>
            </p:cNvGraphicFramePr>
            <p:nvPr/>
          </p:nvGraphicFramePr>
          <p:xfrm>
            <a:off x="8138" y="7907"/>
            <a:ext cx="3057" cy="1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970" r:id="rId7" imgW="926465" imgH="355600" progId="Equation.2">
                    <p:embed/>
                  </p:oleObj>
                </mc:Choice>
                <mc:Fallback>
                  <p:oleObj r:id="rId7" imgW="926465" imgH="355600" progId="Equation.2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38" y="7907"/>
                          <a:ext cx="3057" cy="117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7200" y="9203"/>
              <a:ext cx="5686" cy="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N=2</a:t>
              </a:r>
              <a:r>
                <a:rPr kumimoji="0" lang="en-US" altLang="zh-CN" sz="20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∴RC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=65.53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6s</a:t>
              </a:r>
              <a:endPara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98120" y="5403215"/>
            <a:ext cx="3014980" cy="1348105"/>
            <a:chOff x="312" y="8509"/>
            <a:chExt cx="4748" cy="2123"/>
          </a:xfrm>
        </p:grpSpPr>
        <p:graphicFrame>
          <p:nvGraphicFramePr>
            <p:cNvPr id="17" name="Object 3"/>
            <p:cNvGraphicFramePr>
              <a:graphicFrameLocks noChangeAspect="1"/>
            </p:cNvGraphicFramePr>
            <p:nvPr/>
          </p:nvGraphicFramePr>
          <p:xfrm>
            <a:off x="571" y="8509"/>
            <a:ext cx="4382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971" name="Equation" r:id="rId9" imgW="17373600" imgH="5486400" progId="Equation.DSMT4">
                    <p:embed/>
                  </p:oleObj>
                </mc:Choice>
                <mc:Fallback>
                  <p:oleObj name="Equation" r:id="rId9" imgW="17373600" imgH="54864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1" y="8509"/>
                          <a:ext cx="4382" cy="8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33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4"/>
            <p:cNvGraphicFramePr>
              <a:graphicFrameLocks noChangeAspect="1"/>
            </p:cNvGraphicFramePr>
            <p:nvPr/>
          </p:nvGraphicFramePr>
          <p:xfrm>
            <a:off x="312" y="9532"/>
            <a:ext cx="4748" cy="1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972" name="Equation" r:id="rId11" imgW="42062400" imgH="9753600" progId="Equation.DSMT4">
                    <p:embed/>
                  </p:oleObj>
                </mc:Choice>
                <mc:Fallback>
                  <p:oleObj name="Equation" r:id="rId11" imgW="42062400" imgH="9753600" progId="Equation.DSMT4">
                    <p:embed/>
                    <p:pic>
                      <p:nvPicPr>
                        <p:cNvPr id="0" name="Object 14"/>
                        <p:cNvPicPr>
                          <a:picLocks noGrp="1"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" y="9532"/>
                          <a:ext cx="4748" cy="1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4329430" y="1845945"/>
          <a:ext cx="4015740" cy="448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73" name="Equation" r:id="rId13" imgW="90525600" imgH="9753600" progId="Equation.DSMT4">
                  <p:embed/>
                </p:oleObj>
              </mc:Choice>
              <mc:Fallback>
                <p:oleObj name="Equation" r:id="rId13" imgW="90525600" imgH="9753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9430" y="1845945"/>
                        <a:ext cx="4015740" cy="4489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19075" y="76200"/>
            <a:ext cx="1641475" cy="498475"/>
          </a:xfrm>
        </p:spPr>
        <p:txBody>
          <a:bodyPr/>
          <a:lstStyle/>
          <a:p>
            <a:pPr algn="l" eaLnBrk="1" hangingPunct="1"/>
            <a:r>
              <a:rPr lang="zh-CN" altLang="en-US" sz="2800" b="1">
                <a:solidFill>
                  <a:srgbClr val="1F08F8"/>
                </a:solidFill>
              </a:rPr>
              <a:t>方案三：</a:t>
            </a:r>
          </a:p>
        </p:txBody>
      </p:sp>
      <p:sp>
        <p:nvSpPr>
          <p:cNvPr id="306179" name="Text Box 3"/>
          <p:cNvSpPr txBox="1">
            <a:spLocks noChangeArrowheads="1"/>
          </p:cNvSpPr>
          <p:nvPr/>
        </p:nvSpPr>
        <p:spPr bwMode="auto">
          <a:xfrm>
            <a:off x="1487488" y="128588"/>
            <a:ext cx="7423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用双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4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选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选择器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(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有使能端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扩展成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16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选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选择器</a:t>
            </a:r>
          </a:p>
        </p:txBody>
      </p:sp>
      <p:sp>
        <p:nvSpPr>
          <p:cNvPr id="306180" name="Text Box 4"/>
          <p:cNvSpPr txBox="1">
            <a:spLocks noChangeArrowheads="1"/>
          </p:cNvSpPr>
          <p:nvPr/>
        </p:nvSpPr>
        <p:spPr bwMode="auto">
          <a:xfrm>
            <a:off x="1062038" y="701675"/>
            <a:ext cx="73453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ahoma" panose="020B0604030504040204" pitchFamily="34" charset="0"/>
                <a:ea typeface="黑体" panose="02010609060101010101" pitchFamily="49" charset="-122"/>
                <a:cs typeface="+mn-cs"/>
              </a:rPr>
              <a:t>用译码器＋数据选择器，一级选择就可以。</a:t>
            </a:r>
          </a:p>
        </p:txBody>
      </p:sp>
      <p:grpSp>
        <p:nvGrpSpPr>
          <p:cNvPr id="306246" name="Group 70"/>
          <p:cNvGrpSpPr/>
          <p:nvPr/>
        </p:nvGrpSpPr>
        <p:grpSpPr bwMode="auto">
          <a:xfrm>
            <a:off x="119064" y="5492753"/>
            <a:ext cx="9024936" cy="954088"/>
            <a:chOff x="75" y="3460"/>
            <a:chExt cx="5685" cy="601"/>
          </a:xfrm>
        </p:grpSpPr>
        <p:sp>
          <p:nvSpPr>
            <p:cNvPr id="90180" name="Text Box 6"/>
            <p:cNvSpPr txBox="1">
              <a:spLocks noChangeArrowheads="1"/>
            </p:cNvSpPr>
            <p:nvPr/>
          </p:nvSpPr>
          <p:spPr bwMode="auto">
            <a:xfrm>
              <a:off x="75" y="3460"/>
              <a:ext cx="5685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   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高两位控制端经译码后分别控制数据选择器的使能端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E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，以实现扩展。输出级是三态，因此可以“线与”。</a:t>
              </a:r>
            </a:p>
          </p:txBody>
        </p:sp>
        <p:sp>
          <p:nvSpPr>
            <p:cNvPr id="90181" name="Line 7"/>
            <p:cNvSpPr>
              <a:spLocks noChangeShapeType="1"/>
            </p:cNvSpPr>
            <p:nvPr/>
          </p:nvSpPr>
          <p:spPr bwMode="auto">
            <a:xfrm>
              <a:off x="590" y="3776"/>
              <a:ext cx="13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306184" name="Group 8"/>
          <p:cNvGrpSpPr/>
          <p:nvPr/>
        </p:nvGrpSpPr>
        <p:grpSpPr bwMode="auto">
          <a:xfrm>
            <a:off x="463550" y="1352550"/>
            <a:ext cx="8285163" cy="3854450"/>
            <a:chOff x="292" y="852"/>
            <a:chExt cx="5219" cy="2428"/>
          </a:xfrm>
        </p:grpSpPr>
        <p:grpSp>
          <p:nvGrpSpPr>
            <p:cNvPr id="90119" name="Group 9"/>
            <p:cNvGrpSpPr/>
            <p:nvPr/>
          </p:nvGrpSpPr>
          <p:grpSpPr bwMode="auto">
            <a:xfrm>
              <a:off x="292" y="852"/>
              <a:ext cx="5219" cy="2428"/>
              <a:chOff x="292" y="852"/>
              <a:chExt cx="5219" cy="2428"/>
            </a:xfrm>
          </p:grpSpPr>
          <p:sp>
            <p:nvSpPr>
              <p:cNvPr id="90124" name="Rectangle 10"/>
              <p:cNvSpPr>
                <a:spLocks noChangeArrowheads="1"/>
              </p:cNvSpPr>
              <p:nvPr/>
            </p:nvSpPr>
            <p:spPr bwMode="auto">
              <a:xfrm>
                <a:off x="293" y="3054"/>
                <a:ext cx="5218" cy="2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graphicFrame>
            <p:nvGraphicFramePr>
              <p:cNvPr id="90125" name="Object 11"/>
              <p:cNvGraphicFramePr>
                <a:graphicFrameLocks noChangeAspect="1"/>
              </p:cNvGraphicFramePr>
              <p:nvPr/>
            </p:nvGraphicFramePr>
            <p:xfrm>
              <a:off x="454" y="853"/>
              <a:ext cx="4763" cy="2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4949" name="Bitmap Image" r:id="rId4" imgW="6096000" imgH="2619375" progId="Paint.Picture">
                      <p:embed/>
                    </p:oleObj>
                  </mc:Choice>
                  <mc:Fallback>
                    <p:oleObj name="Bitmap Image" r:id="rId4" imgW="6096000" imgH="2619375" progId="Paint.Picture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4" y="853"/>
                            <a:ext cx="4763" cy="22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0126" name="Rectangle 12"/>
              <p:cNvSpPr>
                <a:spLocks noChangeArrowheads="1"/>
              </p:cNvSpPr>
              <p:nvPr/>
            </p:nvSpPr>
            <p:spPr bwMode="auto">
              <a:xfrm>
                <a:off x="1807" y="1744"/>
                <a:ext cx="1445" cy="4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27" name="Rectangle 13"/>
              <p:cNvSpPr>
                <a:spLocks noChangeArrowheads="1"/>
              </p:cNvSpPr>
              <p:nvPr/>
            </p:nvSpPr>
            <p:spPr bwMode="auto">
              <a:xfrm>
                <a:off x="3682" y="1743"/>
                <a:ext cx="1457" cy="4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28" name="Rectangle 14"/>
              <p:cNvSpPr>
                <a:spLocks noChangeArrowheads="1"/>
              </p:cNvSpPr>
              <p:nvPr/>
            </p:nvSpPr>
            <p:spPr bwMode="auto">
              <a:xfrm>
                <a:off x="292" y="863"/>
                <a:ext cx="283" cy="220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29" name="Rectangle 15"/>
              <p:cNvSpPr>
                <a:spLocks noChangeArrowheads="1"/>
              </p:cNvSpPr>
              <p:nvPr/>
            </p:nvSpPr>
            <p:spPr bwMode="auto">
              <a:xfrm>
                <a:off x="474" y="999"/>
                <a:ext cx="192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30" name="Text Box 16"/>
              <p:cNvSpPr txBox="1">
                <a:spLocks noChangeArrowheads="1"/>
              </p:cNvSpPr>
              <p:nvPr/>
            </p:nvSpPr>
            <p:spPr bwMode="auto">
              <a:xfrm>
                <a:off x="292" y="2242"/>
                <a:ext cx="36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</a:p>
            </p:txBody>
          </p:sp>
          <p:sp>
            <p:nvSpPr>
              <p:cNvPr id="90131" name="Text Box 17"/>
              <p:cNvSpPr txBox="1">
                <a:spLocks noChangeArrowheads="1"/>
              </p:cNvSpPr>
              <p:nvPr/>
            </p:nvSpPr>
            <p:spPr bwMode="auto">
              <a:xfrm>
                <a:off x="292" y="2377"/>
                <a:ext cx="36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</a:t>
                </a:r>
              </a:p>
            </p:txBody>
          </p:sp>
          <p:sp>
            <p:nvSpPr>
              <p:cNvPr id="90132" name="Text Box 18"/>
              <p:cNvSpPr txBox="1">
                <a:spLocks noChangeArrowheads="1"/>
              </p:cNvSpPr>
              <p:nvPr/>
            </p:nvSpPr>
            <p:spPr bwMode="auto">
              <a:xfrm>
                <a:off x="293" y="2524"/>
                <a:ext cx="36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</a:p>
            </p:txBody>
          </p:sp>
          <p:sp>
            <p:nvSpPr>
              <p:cNvPr id="90133" name="Text Box 19"/>
              <p:cNvSpPr txBox="1">
                <a:spLocks noChangeArrowheads="1"/>
              </p:cNvSpPr>
              <p:nvPr/>
            </p:nvSpPr>
            <p:spPr bwMode="auto">
              <a:xfrm>
                <a:off x="292" y="2660"/>
                <a:ext cx="36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</a:t>
                </a:r>
              </a:p>
            </p:txBody>
          </p:sp>
          <p:sp>
            <p:nvSpPr>
              <p:cNvPr id="90134" name="Text Box 20"/>
              <p:cNvSpPr txBox="1">
                <a:spLocks noChangeArrowheads="1"/>
              </p:cNvSpPr>
              <p:nvPr/>
            </p:nvSpPr>
            <p:spPr bwMode="auto">
              <a:xfrm>
                <a:off x="509" y="1022"/>
                <a:ext cx="28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E</a:t>
                </a:r>
                <a:endPara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35" name="Line 21"/>
              <p:cNvSpPr>
                <a:spLocks noChangeShapeType="1"/>
              </p:cNvSpPr>
              <p:nvPr/>
            </p:nvSpPr>
            <p:spPr bwMode="auto">
              <a:xfrm>
                <a:off x="553" y="1078"/>
                <a:ext cx="113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36" name="Rectangle 22"/>
              <p:cNvSpPr>
                <a:spLocks noChangeArrowheads="1"/>
              </p:cNvSpPr>
              <p:nvPr/>
            </p:nvSpPr>
            <p:spPr bwMode="auto">
              <a:xfrm>
                <a:off x="1999" y="886"/>
                <a:ext cx="3106" cy="18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37" name="Text Box 23"/>
              <p:cNvSpPr txBox="1">
                <a:spLocks noChangeArrowheads="1"/>
              </p:cNvSpPr>
              <p:nvPr/>
            </p:nvSpPr>
            <p:spPr bwMode="auto">
              <a:xfrm>
                <a:off x="1965" y="863"/>
                <a:ext cx="325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D</a:t>
                </a:r>
                <a:r>
                  <a:rPr kumimoji="1" lang="en-US" altLang="zh-CN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         </a:t>
                </a: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D</a:t>
                </a:r>
                <a:r>
                  <a:rPr kumimoji="1" lang="en-US" altLang="zh-CN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      </a:t>
                </a: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D</a:t>
                </a:r>
                <a:r>
                  <a:rPr kumimoji="1" lang="en-US" altLang="zh-CN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4        </a:t>
                </a: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D</a:t>
                </a:r>
                <a:r>
                  <a:rPr kumimoji="1" lang="en-US" altLang="zh-CN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7                            </a:t>
                </a: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D</a:t>
                </a:r>
                <a:r>
                  <a:rPr kumimoji="1" lang="en-US" altLang="zh-CN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8         </a:t>
                </a: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D</a:t>
                </a:r>
                <a:r>
                  <a:rPr kumimoji="1" lang="en-US" altLang="zh-CN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11      </a:t>
                </a: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D</a:t>
                </a:r>
                <a:r>
                  <a:rPr kumimoji="1" lang="en-US" altLang="zh-CN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12      </a:t>
                </a: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D</a:t>
                </a:r>
                <a:r>
                  <a:rPr kumimoji="1" lang="en-US" altLang="zh-CN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15</a:t>
                </a:r>
              </a:p>
            </p:txBody>
          </p:sp>
          <p:sp>
            <p:nvSpPr>
              <p:cNvPr id="90138" name="Rectangle 24"/>
              <p:cNvSpPr>
                <a:spLocks noChangeArrowheads="1"/>
              </p:cNvSpPr>
              <p:nvPr/>
            </p:nvSpPr>
            <p:spPr bwMode="auto">
              <a:xfrm>
                <a:off x="2089" y="2049"/>
                <a:ext cx="1005" cy="12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39" name="Text Box 25"/>
              <p:cNvSpPr txBox="1">
                <a:spLocks noChangeArrowheads="1"/>
              </p:cNvSpPr>
              <p:nvPr/>
            </p:nvSpPr>
            <p:spPr bwMode="auto">
              <a:xfrm>
                <a:off x="2055" y="2015"/>
                <a:ext cx="88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1W       2W</a:t>
                </a:r>
              </a:p>
            </p:txBody>
          </p:sp>
          <p:sp>
            <p:nvSpPr>
              <p:cNvPr id="90140" name="Rectangle 26"/>
              <p:cNvSpPr>
                <a:spLocks noChangeArrowheads="1"/>
              </p:cNvSpPr>
              <p:nvPr/>
            </p:nvSpPr>
            <p:spPr bwMode="auto">
              <a:xfrm>
                <a:off x="3851" y="2049"/>
                <a:ext cx="1005" cy="12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41" name="Text Box 27"/>
              <p:cNvSpPr txBox="1">
                <a:spLocks noChangeArrowheads="1"/>
              </p:cNvSpPr>
              <p:nvPr/>
            </p:nvSpPr>
            <p:spPr bwMode="auto">
              <a:xfrm>
                <a:off x="3919" y="2026"/>
                <a:ext cx="88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1W       2W</a:t>
                </a:r>
              </a:p>
            </p:txBody>
          </p:sp>
          <p:sp>
            <p:nvSpPr>
              <p:cNvPr id="90142" name="Rectangle 28"/>
              <p:cNvSpPr>
                <a:spLocks noChangeArrowheads="1"/>
              </p:cNvSpPr>
              <p:nvPr/>
            </p:nvSpPr>
            <p:spPr bwMode="auto">
              <a:xfrm>
                <a:off x="4845" y="2806"/>
                <a:ext cx="147" cy="13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44" name="Rectangle 30"/>
              <p:cNvSpPr>
                <a:spLocks noChangeArrowheads="1"/>
              </p:cNvSpPr>
              <p:nvPr/>
            </p:nvSpPr>
            <p:spPr bwMode="auto">
              <a:xfrm>
                <a:off x="5195" y="852"/>
                <a:ext cx="316" cy="221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48" name="Rectangle 34"/>
              <p:cNvSpPr>
                <a:spLocks noChangeArrowheads="1"/>
              </p:cNvSpPr>
              <p:nvPr/>
            </p:nvSpPr>
            <p:spPr bwMode="auto">
              <a:xfrm>
                <a:off x="293" y="3054"/>
                <a:ext cx="5218" cy="2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49" name="Line 35"/>
              <p:cNvSpPr>
                <a:spLocks noChangeShapeType="1"/>
              </p:cNvSpPr>
              <p:nvPr/>
            </p:nvSpPr>
            <p:spPr bwMode="auto">
              <a:xfrm>
                <a:off x="3286" y="2952"/>
                <a:ext cx="0" cy="22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50" name="Text Box 36"/>
              <p:cNvSpPr txBox="1">
                <a:spLocks noChangeArrowheads="1"/>
              </p:cNvSpPr>
              <p:nvPr/>
            </p:nvSpPr>
            <p:spPr bwMode="auto">
              <a:xfrm>
                <a:off x="3286" y="3009"/>
                <a:ext cx="27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</a:p>
            </p:txBody>
          </p:sp>
          <p:sp>
            <p:nvSpPr>
              <p:cNvPr id="90151" name="Rectangle 37"/>
              <p:cNvSpPr>
                <a:spLocks noChangeArrowheads="1"/>
              </p:cNvSpPr>
              <p:nvPr/>
            </p:nvSpPr>
            <p:spPr bwMode="auto">
              <a:xfrm>
                <a:off x="982" y="1067"/>
                <a:ext cx="102" cy="55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52" name="Text Box 38"/>
              <p:cNvSpPr txBox="1">
                <a:spLocks noChangeArrowheads="1"/>
              </p:cNvSpPr>
              <p:nvPr/>
            </p:nvSpPr>
            <p:spPr bwMode="auto">
              <a:xfrm>
                <a:off x="915" y="1270"/>
                <a:ext cx="38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</a:p>
            </p:txBody>
          </p:sp>
          <p:sp>
            <p:nvSpPr>
              <p:cNvPr id="90153" name="Text Box 39"/>
              <p:cNvSpPr txBox="1">
                <a:spLocks noChangeArrowheads="1"/>
              </p:cNvSpPr>
              <p:nvPr/>
            </p:nvSpPr>
            <p:spPr bwMode="auto">
              <a:xfrm>
                <a:off x="927" y="1428"/>
                <a:ext cx="349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</a:t>
                </a:r>
              </a:p>
            </p:txBody>
          </p:sp>
          <p:sp>
            <p:nvSpPr>
              <p:cNvPr id="90154" name="Text Box 40"/>
              <p:cNvSpPr txBox="1">
                <a:spLocks noChangeArrowheads="1"/>
              </p:cNvSpPr>
              <p:nvPr/>
            </p:nvSpPr>
            <p:spPr bwMode="auto">
              <a:xfrm>
                <a:off x="927" y="1033"/>
                <a:ext cx="28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E</a:t>
                </a:r>
                <a:endParaRPr kumimoji="1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55" name="Line 41"/>
              <p:cNvSpPr>
                <a:spLocks noChangeShapeType="1"/>
              </p:cNvSpPr>
              <p:nvPr/>
            </p:nvSpPr>
            <p:spPr bwMode="auto">
              <a:xfrm>
                <a:off x="982" y="1078"/>
                <a:ext cx="79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56" name="Rectangle 42"/>
              <p:cNvSpPr>
                <a:spLocks noChangeArrowheads="1"/>
              </p:cNvSpPr>
              <p:nvPr/>
            </p:nvSpPr>
            <p:spPr bwMode="auto">
              <a:xfrm>
                <a:off x="1152" y="1112"/>
                <a:ext cx="124" cy="51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57" name="Text Box 43"/>
              <p:cNvSpPr txBox="1">
                <a:spLocks noChangeArrowheads="1"/>
              </p:cNvSpPr>
              <p:nvPr/>
            </p:nvSpPr>
            <p:spPr bwMode="auto">
              <a:xfrm>
                <a:off x="1084" y="1033"/>
                <a:ext cx="28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</a:t>
                </a:r>
              </a:p>
            </p:txBody>
          </p:sp>
          <p:sp>
            <p:nvSpPr>
              <p:cNvPr id="90158" name="Text Box 44"/>
              <p:cNvSpPr txBox="1">
                <a:spLocks noChangeArrowheads="1"/>
              </p:cNvSpPr>
              <p:nvPr/>
            </p:nvSpPr>
            <p:spPr bwMode="auto">
              <a:xfrm>
                <a:off x="1084" y="1157"/>
                <a:ext cx="28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</a:p>
            </p:txBody>
          </p:sp>
          <p:sp>
            <p:nvSpPr>
              <p:cNvPr id="90159" name="Text Box 45"/>
              <p:cNvSpPr txBox="1">
                <a:spLocks noChangeArrowheads="1"/>
              </p:cNvSpPr>
              <p:nvPr/>
            </p:nvSpPr>
            <p:spPr bwMode="auto">
              <a:xfrm>
                <a:off x="1095" y="1293"/>
                <a:ext cx="28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</a:t>
                </a:r>
              </a:p>
            </p:txBody>
          </p:sp>
          <p:sp>
            <p:nvSpPr>
              <p:cNvPr id="90160" name="Text Box 46"/>
              <p:cNvSpPr txBox="1">
                <a:spLocks noChangeArrowheads="1"/>
              </p:cNvSpPr>
              <p:nvPr/>
            </p:nvSpPr>
            <p:spPr bwMode="auto">
              <a:xfrm>
                <a:off x="1096" y="1417"/>
                <a:ext cx="28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</a:p>
            </p:txBody>
          </p:sp>
          <p:sp>
            <p:nvSpPr>
              <p:cNvPr id="90161" name="Rectangle 47"/>
              <p:cNvSpPr>
                <a:spLocks noChangeArrowheads="1"/>
              </p:cNvSpPr>
              <p:nvPr/>
            </p:nvSpPr>
            <p:spPr bwMode="auto">
              <a:xfrm>
                <a:off x="1841" y="1880"/>
                <a:ext cx="101" cy="30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62" name="Text Box 48"/>
              <p:cNvSpPr txBox="1">
                <a:spLocks noChangeArrowheads="1"/>
              </p:cNvSpPr>
              <p:nvPr/>
            </p:nvSpPr>
            <p:spPr bwMode="auto">
              <a:xfrm>
                <a:off x="1774" y="2004"/>
                <a:ext cx="28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</a:p>
            </p:txBody>
          </p:sp>
          <p:sp>
            <p:nvSpPr>
              <p:cNvPr id="90163" name="Text Box 49"/>
              <p:cNvSpPr txBox="1">
                <a:spLocks noChangeArrowheads="1"/>
              </p:cNvSpPr>
              <p:nvPr/>
            </p:nvSpPr>
            <p:spPr bwMode="auto">
              <a:xfrm>
                <a:off x="3638" y="2015"/>
                <a:ext cx="28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</a:p>
            </p:txBody>
          </p:sp>
          <p:sp>
            <p:nvSpPr>
              <p:cNvPr id="90164" name="Rectangle 50"/>
              <p:cNvSpPr>
                <a:spLocks noChangeArrowheads="1"/>
              </p:cNvSpPr>
              <p:nvPr/>
            </p:nvSpPr>
            <p:spPr bwMode="auto">
              <a:xfrm>
                <a:off x="1875" y="1767"/>
                <a:ext cx="1310" cy="18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65" name="Rectangle 51"/>
              <p:cNvSpPr>
                <a:spLocks noChangeArrowheads="1"/>
              </p:cNvSpPr>
              <p:nvPr/>
            </p:nvSpPr>
            <p:spPr bwMode="auto">
              <a:xfrm>
                <a:off x="3705" y="1778"/>
                <a:ext cx="1367" cy="18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66" name="Text Box 52"/>
              <p:cNvSpPr txBox="1">
                <a:spLocks noChangeArrowheads="1"/>
              </p:cNvSpPr>
              <p:nvPr/>
            </p:nvSpPr>
            <p:spPr bwMode="auto">
              <a:xfrm>
                <a:off x="1774" y="1835"/>
                <a:ext cx="28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</a:t>
                </a:r>
              </a:p>
            </p:txBody>
          </p:sp>
          <p:sp>
            <p:nvSpPr>
              <p:cNvPr id="90167" name="Text Box 53"/>
              <p:cNvSpPr txBox="1">
                <a:spLocks noChangeArrowheads="1"/>
              </p:cNvSpPr>
              <p:nvPr/>
            </p:nvSpPr>
            <p:spPr bwMode="auto">
              <a:xfrm>
                <a:off x="3649" y="1880"/>
                <a:ext cx="28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</a:t>
                </a:r>
              </a:p>
            </p:txBody>
          </p:sp>
          <p:sp>
            <p:nvSpPr>
              <p:cNvPr id="90168" name="Text Box 54"/>
              <p:cNvSpPr txBox="1">
                <a:spLocks noChangeArrowheads="1"/>
              </p:cNvSpPr>
              <p:nvPr/>
            </p:nvSpPr>
            <p:spPr bwMode="auto">
              <a:xfrm>
                <a:off x="1850" y="1734"/>
                <a:ext cx="149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E 1D</a:t>
                </a:r>
                <a:r>
                  <a:rPr kumimoji="1" lang="en-US" altLang="zh-CN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   </a:t>
                </a: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1D</a:t>
                </a:r>
                <a:r>
                  <a:rPr kumimoji="1" lang="en-US" altLang="zh-CN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E 2D</a:t>
                </a:r>
                <a:r>
                  <a:rPr kumimoji="1" lang="en-US" altLang="zh-CN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    </a:t>
                </a: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2D</a:t>
                </a:r>
                <a:r>
                  <a:rPr kumimoji="1" lang="en-US" altLang="zh-CN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</a:p>
            </p:txBody>
          </p:sp>
          <p:sp>
            <p:nvSpPr>
              <p:cNvPr id="90169" name="Text Box 55"/>
              <p:cNvSpPr txBox="1">
                <a:spLocks noChangeArrowheads="1"/>
              </p:cNvSpPr>
              <p:nvPr/>
            </p:nvSpPr>
            <p:spPr bwMode="auto">
              <a:xfrm>
                <a:off x="3679" y="1734"/>
                <a:ext cx="155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E 1D</a:t>
                </a:r>
                <a:r>
                  <a:rPr kumimoji="1" lang="en-US" altLang="zh-CN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   </a:t>
                </a: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1D</a:t>
                </a:r>
                <a:r>
                  <a:rPr kumimoji="1" lang="en-US" altLang="zh-CN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 </a:t>
                </a: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E 2D</a:t>
                </a:r>
                <a:r>
                  <a:rPr kumimoji="1" lang="en-US" altLang="zh-CN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     </a:t>
                </a: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2D</a:t>
                </a:r>
                <a:r>
                  <a:rPr kumimoji="1" lang="en-US" altLang="zh-CN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</a:p>
            </p:txBody>
          </p:sp>
          <p:sp>
            <p:nvSpPr>
              <p:cNvPr id="90170" name="Line 56"/>
              <p:cNvSpPr>
                <a:spLocks noChangeShapeType="1"/>
              </p:cNvSpPr>
              <p:nvPr/>
            </p:nvSpPr>
            <p:spPr bwMode="auto">
              <a:xfrm>
                <a:off x="1919" y="1778"/>
                <a:ext cx="68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71" name="Line 57"/>
              <p:cNvSpPr>
                <a:spLocks noChangeShapeType="1"/>
              </p:cNvSpPr>
              <p:nvPr/>
            </p:nvSpPr>
            <p:spPr bwMode="auto">
              <a:xfrm>
                <a:off x="3749" y="1778"/>
                <a:ext cx="68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72" name="Text Box 58"/>
              <p:cNvSpPr txBox="1">
                <a:spLocks noChangeArrowheads="1"/>
              </p:cNvSpPr>
              <p:nvPr/>
            </p:nvSpPr>
            <p:spPr bwMode="auto">
              <a:xfrm>
                <a:off x="1558" y="2400"/>
                <a:ext cx="249" cy="5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.</a:t>
                </a:r>
              </a:p>
            </p:txBody>
          </p:sp>
          <p:sp>
            <p:nvSpPr>
              <p:cNvPr id="90173" name="Text Box 59"/>
              <p:cNvSpPr txBox="1">
                <a:spLocks noChangeArrowheads="1"/>
              </p:cNvSpPr>
              <p:nvPr/>
            </p:nvSpPr>
            <p:spPr bwMode="auto">
              <a:xfrm>
                <a:off x="1434" y="2263"/>
                <a:ext cx="249" cy="5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.</a:t>
                </a:r>
              </a:p>
            </p:txBody>
          </p:sp>
          <p:sp>
            <p:nvSpPr>
              <p:cNvPr id="90174" name="Text Box 60"/>
              <p:cNvSpPr txBox="1">
                <a:spLocks noChangeArrowheads="1"/>
              </p:cNvSpPr>
              <p:nvPr/>
            </p:nvSpPr>
            <p:spPr bwMode="auto">
              <a:xfrm>
                <a:off x="3191" y="2523"/>
                <a:ext cx="249" cy="5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.</a:t>
                </a:r>
              </a:p>
            </p:txBody>
          </p:sp>
          <p:sp>
            <p:nvSpPr>
              <p:cNvPr id="90175" name="Text Box 61"/>
              <p:cNvSpPr txBox="1">
                <a:spLocks noChangeArrowheads="1"/>
              </p:cNvSpPr>
              <p:nvPr/>
            </p:nvSpPr>
            <p:spPr bwMode="auto">
              <a:xfrm>
                <a:off x="3959" y="2523"/>
                <a:ext cx="249" cy="5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.</a:t>
                </a:r>
              </a:p>
            </p:txBody>
          </p:sp>
          <p:sp>
            <p:nvSpPr>
              <p:cNvPr id="90176" name="Text Box 62"/>
              <p:cNvSpPr txBox="1">
                <a:spLocks noChangeArrowheads="1"/>
              </p:cNvSpPr>
              <p:nvPr/>
            </p:nvSpPr>
            <p:spPr bwMode="auto">
              <a:xfrm>
                <a:off x="4489" y="2524"/>
                <a:ext cx="249" cy="5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.</a:t>
                </a:r>
              </a:p>
            </p:txBody>
          </p:sp>
          <p:sp>
            <p:nvSpPr>
              <p:cNvPr id="90177" name="Text Box 63"/>
              <p:cNvSpPr txBox="1">
                <a:spLocks noChangeArrowheads="1"/>
              </p:cNvSpPr>
              <p:nvPr/>
            </p:nvSpPr>
            <p:spPr bwMode="auto">
              <a:xfrm>
                <a:off x="2602" y="2534"/>
                <a:ext cx="249" cy="5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.</a:t>
                </a:r>
              </a:p>
            </p:txBody>
          </p:sp>
          <p:sp>
            <p:nvSpPr>
              <p:cNvPr id="90178" name="Line 64"/>
              <p:cNvSpPr>
                <a:spLocks noChangeShapeType="1"/>
              </p:cNvSpPr>
              <p:nvPr/>
            </p:nvSpPr>
            <p:spPr bwMode="auto">
              <a:xfrm>
                <a:off x="2575" y="1773"/>
                <a:ext cx="79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0179" name="Line 65"/>
              <p:cNvSpPr>
                <a:spLocks noChangeShapeType="1"/>
              </p:cNvSpPr>
              <p:nvPr/>
            </p:nvSpPr>
            <p:spPr bwMode="auto">
              <a:xfrm>
                <a:off x="4427" y="1773"/>
                <a:ext cx="79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90120" name="Oval 66"/>
            <p:cNvSpPr>
              <a:spLocks noChangeArrowheads="1"/>
            </p:cNvSpPr>
            <p:nvPr/>
          </p:nvSpPr>
          <p:spPr bwMode="auto">
            <a:xfrm>
              <a:off x="1280" y="1128"/>
              <a:ext cx="56" cy="5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99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0121" name="Oval 67"/>
            <p:cNvSpPr>
              <a:spLocks noChangeArrowheads="1"/>
            </p:cNvSpPr>
            <p:nvPr/>
          </p:nvSpPr>
          <p:spPr bwMode="auto">
            <a:xfrm>
              <a:off x="1288" y="1248"/>
              <a:ext cx="56" cy="5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99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0122" name="Oval 68"/>
            <p:cNvSpPr>
              <a:spLocks noChangeArrowheads="1"/>
            </p:cNvSpPr>
            <p:nvPr/>
          </p:nvSpPr>
          <p:spPr bwMode="auto">
            <a:xfrm>
              <a:off x="1296" y="1392"/>
              <a:ext cx="56" cy="5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99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0123" name="Oval 69"/>
            <p:cNvSpPr>
              <a:spLocks noChangeArrowheads="1"/>
            </p:cNvSpPr>
            <p:nvPr/>
          </p:nvSpPr>
          <p:spPr bwMode="auto">
            <a:xfrm>
              <a:off x="1288" y="1520"/>
              <a:ext cx="56" cy="5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99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9" name="Text Box 5"/>
          <p:cNvSpPr txBox="1">
            <a:spLocks noChangeArrowheads="1"/>
          </p:cNvSpPr>
          <p:nvPr/>
        </p:nvSpPr>
        <p:spPr bwMode="auto">
          <a:xfrm>
            <a:off x="650170" y="249099"/>
            <a:ext cx="375603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1: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试用一位全加器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660033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完成二进制乘法功能</a:t>
            </a:r>
          </a:p>
        </p:txBody>
      </p:sp>
      <p:sp>
        <p:nvSpPr>
          <p:cNvPr id="169990" name="Text Box 6"/>
          <p:cNvSpPr txBox="1">
            <a:spLocks noChangeArrowheads="1"/>
          </p:cNvSpPr>
          <p:nvPr/>
        </p:nvSpPr>
        <p:spPr bwMode="auto">
          <a:xfrm>
            <a:off x="1054100" y="1506538"/>
            <a:ext cx="568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以两个两位二进制数相乘为例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:</a:t>
            </a:r>
          </a:p>
        </p:txBody>
      </p:sp>
      <p:sp>
        <p:nvSpPr>
          <p:cNvPr id="169991" name="Text Box 7"/>
          <p:cNvSpPr txBox="1">
            <a:spLocks noChangeArrowheads="1"/>
          </p:cNvSpPr>
          <p:nvPr/>
        </p:nvSpPr>
        <p:spPr bwMode="auto">
          <a:xfrm>
            <a:off x="1211263" y="2058988"/>
            <a:ext cx="381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A = A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1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A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0   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B = B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1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B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0</a:t>
            </a:r>
          </a:p>
        </p:txBody>
      </p:sp>
      <p:sp>
        <p:nvSpPr>
          <p:cNvPr id="169992" name="Text Box 8"/>
          <p:cNvSpPr txBox="1">
            <a:spLocks noChangeArrowheads="1"/>
          </p:cNvSpPr>
          <p:nvPr/>
        </p:nvSpPr>
        <p:spPr bwMode="auto">
          <a:xfrm>
            <a:off x="1222375" y="2581275"/>
            <a:ext cx="3711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P = AB = A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A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0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×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 B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B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0</a:t>
            </a:r>
          </a:p>
        </p:txBody>
      </p:sp>
      <p:sp>
        <p:nvSpPr>
          <p:cNvPr id="169993" name="Text Box 9"/>
          <p:cNvSpPr txBox="1">
            <a:spLocks noChangeArrowheads="1"/>
          </p:cNvSpPr>
          <p:nvPr/>
        </p:nvSpPr>
        <p:spPr bwMode="auto">
          <a:xfrm>
            <a:off x="1222375" y="3286125"/>
            <a:ext cx="1873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P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0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= A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0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B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0</a:t>
            </a:r>
          </a:p>
        </p:txBody>
      </p:sp>
      <p:sp>
        <p:nvSpPr>
          <p:cNvPr id="169994" name="Text Box 10"/>
          <p:cNvSpPr txBox="1">
            <a:spLocks noChangeArrowheads="1"/>
          </p:cNvSpPr>
          <p:nvPr/>
        </p:nvSpPr>
        <p:spPr bwMode="auto">
          <a:xfrm>
            <a:off x="1231900" y="3790950"/>
            <a:ext cx="2520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P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1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= A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1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B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0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+ A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0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B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1</a:t>
            </a:r>
          </a:p>
        </p:txBody>
      </p:sp>
      <p:sp>
        <p:nvSpPr>
          <p:cNvPr id="169995" name="Text Box 11"/>
          <p:cNvSpPr txBox="1">
            <a:spLocks noChangeArrowheads="1"/>
          </p:cNvSpPr>
          <p:nvPr/>
        </p:nvSpPr>
        <p:spPr bwMode="auto">
          <a:xfrm>
            <a:off x="1222375" y="4759325"/>
            <a:ext cx="3311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P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2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= A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1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B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1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+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C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1</a:t>
            </a:r>
          </a:p>
        </p:txBody>
      </p:sp>
      <p:sp>
        <p:nvSpPr>
          <p:cNvPr id="169996" name="Text Box 12"/>
          <p:cNvSpPr txBox="1">
            <a:spLocks noChangeArrowheads="1"/>
          </p:cNvSpPr>
          <p:nvPr/>
        </p:nvSpPr>
        <p:spPr bwMode="auto">
          <a:xfrm>
            <a:off x="1249363" y="5327650"/>
            <a:ext cx="3313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P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3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=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C</a:t>
            </a:r>
            <a:r>
              <a: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2</a:t>
            </a:r>
          </a:p>
        </p:txBody>
      </p:sp>
      <p:sp>
        <p:nvSpPr>
          <p:cNvPr id="169997" name="Text Box 13"/>
          <p:cNvSpPr txBox="1">
            <a:spLocks noChangeArrowheads="1"/>
          </p:cNvSpPr>
          <p:nvPr/>
        </p:nvSpPr>
        <p:spPr bwMode="auto">
          <a:xfrm>
            <a:off x="4328320" y="4483100"/>
            <a:ext cx="4386262" cy="847725"/>
          </a:xfrm>
          <a:prstGeom prst="rect">
            <a:avLst/>
          </a:prstGeom>
          <a:noFill/>
          <a:ln w="25400" algn="ctr">
            <a:solidFill>
              <a:srgbClr val="008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P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不能用与或门实现，与或门不可能产生进位位。</a:t>
            </a:r>
          </a:p>
        </p:txBody>
      </p:sp>
      <p:sp>
        <p:nvSpPr>
          <p:cNvPr id="169998" name="Rectangle 14"/>
          <p:cNvSpPr>
            <a:spLocks noChangeArrowheads="1"/>
          </p:cNvSpPr>
          <p:nvPr/>
        </p:nvSpPr>
        <p:spPr bwMode="auto">
          <a:xfrm>
            <a:off x="4329907" y="5383213"/>
            <a:ext cx="4381500" cy="46166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C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B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0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+ A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0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B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的进位位。</a:t>
            </a:r>
          </a:p>
        </p:txBody>
      </p:sp>
      <p:sp>
        <p:nvSpPr>
          <p:cNvPr id="169999" name="Rectangle 15"/>
          <p:cNvSpPr>
            <a:spLocks noChangeArrowheads="1"/>
          </p:cNvSpPr>
          <p:nvPr/>
        </p:nvSpPr>
        <p:spPr bwMode="auto">
          <a:xfrm>
            <a:off x="4348957" y="6011863"/>
            <a:ext cx="4381500" cy="461665"/>
          </a:xfrm>
          <a:prstGeom prst="rect">
            <a:avLst/>
          </a:prstGeom>
          <a:noFill/>
          <a:ln w="25400" algn="ctr">
            <a:solidFill>
              <a:srgbClr val="80008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C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B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+ C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的进位位。</a:t>
            </a:r>
          </a:p>
        </p:txBody>
      </p:sp>
      <p:grpSp>
        <p:nvGrpSpPr>
          <p:cNvPr id="2" name="Group 67"/>
          <p:cNvGrpSpPr/>
          <p:nvPr/>
        </p:nvGrpSpPr>
        <p:grpSpPr bwMode="auto">
          <a:xfrm>
            <a:off x="5266331" y="2305486"/>
            <a:ext cx="3149600" cy="1935163"/>
            <a:chOff x="3387" y="1132"/>
            <a:chExt cx="1984" cy="1219"/>
          </a:xfrm>
        </p:grpSpPr>
        <p:sp>
          <p:nvSpPr>
            <p:cNvPr id="24590" name="AutoShape 21"/>
            <p:cNvSpPr>
              <a:spLocks noChangeAspect="1" noChangeArrowheads="1" noTextEdit="1"/>
            </p:cNvSpPr>
            <p:nvPr/>
          </p:nvSpPr>
          <p:spPr bwMode="auto">
            <a:xfrm>
              <a:off x="3387" y="1132"/>
              <a:ext cx="1984" cy="1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591" name="Rectangle 23"/>
            <p:cNvSpPr>
              <a:spLocks noChangeArrowheads="1"/>
            </p:cNvSpPr>
            <p:nvPr/>
          </p:nvSpPr>
          <p:spPr bwMode="auto">
            <a:xfrm>
              <a:off x="3387" y="1132"/>
              <a:ext cx="1984" cy="1219"/>
            </a:xfrm>
            <a:prstGeom prst="rect">
              <a:avLst/>
            </a:prstGeom>
            <a:solidFill>
              <a:srgbClr val="FFFFE8"/>
            </a:solidFill>
            <a:ln w="9525">
              <a:solidFill>
                <a:srgbClr val="FF0000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592" name="Line 24"/>
            <p:cNvSpPr>
              <a:spLocks noChangeShapeType="1"/>
            </p:cNvSpPr>
            <p:nvPr/>
          </p:nvSpPr>
          <p:spPr bwMode="auto">
            <a:xfrm>
              <a:off x="4090" y="1601"/>
              <a:ext cx="90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593" name="Rectangle 25"/>
            <p:cNvSpPr>
              <a:spLocks noChangeArrowheads="1"/>
            </p:cNvSpPr>
            <p:nvPr/>
          </p:nvSpPr>
          <p:spPr bwMode="auto">
            <a:xfrm>
              <a:off x="4108" y="1385"/>
              <a:ext cx="184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×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4594" name="Rectangle 26"/>
            <p:cNvSpPr>
              <a:spLocks noChangeArrowheads="1"/>
            </p:cNvSpPr>
            <p:nvPr/>
          </p:nvSpPr>
          <p:spPr bwMode="auto">
            <a:xfrm>
              <a:off x="4433" y="1204"/>
              <a:ext cx="13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595" name="Rectangle 27"/>
            <p:cNvSpPr>
              <a:spLocks noChangeArrowheads="1"/>
            </p:cNvSpPr>
            <p:nvPr/>
          </p:nvSpPr>
          <p:spPr bwMode="auto">
            <a:xfrm>
              <a:off x="4541" y="1240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596" name="Rectangle 28"/>
            <p:cNvSpPr>
              <a:spLocks noChangeArrowheads="1"/>
            </p:cNvSpPr>
            <p:nvPr/>
          </p:nvSpPr>
          <p:spPr bwMode="auto">
            <a:xfrm>
              <a:off x="4632" y="1204"/>
              <a:ext cx="13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597" name="Rectangle 29"/>
            <p:cNvSpPr>
              <a:spLocks noChangeArrowheads="1"/>
            </p:cNvSpPr>
            <p:nvPr/>
          </p:nvSpPr>
          <p:spPr bwMode="auto">
            <a:xfrm>
              <a:off x="4740" y="1240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598" name="Rectangle 30"/>
            <p:cNvSpPr>
              <a:spLocks noChangeArrowheads="1"/>
            </p:cNvSpPr>
            <p:nvPr/>
          </p:nvSpPr>
          <p:spPr bwMode="auto">
            <a:xfrm>
              <a:off x="4433" y="1385"/>
              <a:ext cx="12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599" name="Rectangle 31"/>
            <p:cNvSpPr>
              <a:spLocks noChangeArrowheads="1"/>
            </p:cNvSpPr>
            <p:nvPr/>
          </p:nvSpPr>
          <p:spPr bwMode="auto">
            <a:xfrm>
              <a:off x="4541" y="1421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00" name="Rectangle 32"/>
            <p:cNvSpPr>
              <a:spLocks noChangeArrowheads="1"/>
            </p:cNvSpPr>
            <p:nvPr/>
          </p:nvSpPr>
          <p:spPr bwMode="auto">
            <a:xfrm>
              <a:off x="4650" y="1385"/>
              <a:ext cx="12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01" name="Rectangle 33"/>
            <p:cNvSpPr>
              <a:spLocks noChangeArrowheads="1"/>
            </p:cNvSpPr>
            <p:nvPr/>
          </p:nvSpPr>
          <p:spPr bwMode="auto">
            <a:xfrm>
              <a:off x="4758" y="1421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02" name="Rectangle 34"/>
            <p:cNvSpPr>
              <a:spLocks noChangeArrowheads="1"/>
            </p:cNvSpPr>
            <p:nvPr/>
          </p:nvSpPr>
          <p:spPr bwMode="auto">
            <a:xfrm>
              <a:off x="4433" y="1619"/>
              <a:ext cx="13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03" name="Rectangle 35"/>
            <p:cNvSpPr>
              <a:spLocks noChangeArrowheads="1"/>
            </p:cNvSpPr>
            <p:nvPr/>
          </p:nvSpPr>
          <p:spPr bwMode="auto">
            <a:xfrm>
              <a:off x="4541" y="1655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04" name="Rectangle 36"/>
            <p:cNvSpPr>
              <a:spLocks noChangeArrowheads="1"/>
            </p:cNvSpPr>
            <p:nvPr/>
          </p:nvSpPr>
          <p:spPr bwMode="auto">
            <a:xfrm>
              <a:off x="4632" y="1619"/>
              <a:ext cx="12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05" name="Rectangle 37"/>
            <p:cNvSpPr>
              <a:spLocks noChangeArrowheads="1"/>
            </p:cNvSpPr>
            <p:nvPr/>
          </p:nvSpPr>
          <p:spPr bwMode="auto">
            <a:xfrm>
              <a:off x="4740" y="1655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06" name="Rectangle 38"/>
            <p:cNvSpPr>
              <a:spLocks noChangeArrowheads="1"/>
            </p:cNvSpPr>
            <p:nvPr/>
          </p:nvSpPr>
          <p:spPr bwMode="auto">
            <a:xfrm>
              <a:off x="4884" y="1619"/>
              <a:ext cx="13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07" name="Rectangle 39"/>
            <p:cNvSpPr>
              <a:spLocks noChangeArrowheads="1"/>
            </p:cNvSpPr>
            <p:nvPr/>
          </p:nvSpPr>
          <p:spPr bwMode="auto">
            <a:xfrm>
              <a:off x="4992" y="1655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08" name="Rectangle 40"/>
            <p:cNvSpPr>
              <a:spLocks noChangeArrowheads="1"/>
            </p:cNvSpPr>
            <p:nvPr/>
          </p:nvSpPr>
          <p:spPr bwMode="auto">
            <a:xfrm>
              <a:off x="5082" y="1619"/>
              <a:ext cx="12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09" name="Rectangle 41"/>
            <p:cNvSpPr>
              <a:spLocks noChangeArrowheads="1"/>
            </p:cNvSpPr>
            <p:nvPr/>
          </p:nvSpPr>
          <p:spPr bwMode="auto">
            <a:xfrm>
              <a:off x="5191" y="1655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10" name="Rectangle 42"/>
            <p:cNvSpPr>
              <a:spLocks noChangeArrowheads="1"/>
            </p:cNvSpPr>
            <p:nvPr/>
          </p:nvSpPr>
          <p:spPr bwMode="auto">
            <a:xfrm>
              <a:off x="4451" y="1800"/>
              <a:ext cx="13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11" name="Rectangle 43"/>
            <p:cNvSpPr>
              <a:spLocks noChangeArrowheads="1"/>
            </p:cNvSpPr>
            <p:nvPr/>
          </p:nvSpPr>
          <p:spPr bwMode="auto">
            <a:xfrm>
              <a:off x="4559" y="1836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12" name="Rectangle 44"/>
            <p:cNvSpPr>
              <a:spLocks noChangeArrowheads="1"/>
            </p:cNvSpPr>
            <p:nvPr/>
          </p:nvSpPr>
          <p:spPr bwMode="auto">
            <a:xfrm>
              <a:off x="4650" y="1800"/>
              <a:ext cx="12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13" name="Rectangle 45"/>
            <p:cNvSpPr>
              <a:spLocks noChangeArrowheads="1"/>
            </p:cNvSpPr>
            <p:nvPr/>
          </p:nvSpPr>
          <p:spPr bwMode="auto">
            <a:xfrm>
              <a:off x="4758" y="1836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14" name="Rectangle 46"/>
            <p:cNvSpPr>
              <a:spLocks noChangeArrowheads="1"/>
            </p:cNvSpPr>
            <p:nvPr/>
          </p:nvSpPr>
          <p:spPr bwMode="auto">
            <a:xfrm>
              <a:off x="3820" y="1800"/>
              <a:ext cx="13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15" name="Rectangle 47"/>
            <p:cNvSpPr>
              <a:spLocks noChangeArrowheads="1"/>
            </p:cNvSpPr>
            <p:nvPr/>
          </p:nvSpPr>
          <p:spPr bwMode="auto">
            <a:xfrm>
              <a:off x="3928" y="1836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16" name="Rectangle 48"/>
            <p:cNvSpPr>
              <a:spLocks noChangeArrowheads="1"/>
            </p:cNvSpPr>
            <p:nvPr/>
          </p:nvSpPr>
          <p:spPr bwMode="auto">
            <a:xfrm>
              <a:off x="4018" y="1800"/>
              <a:ext cx="12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17" name="Rectangle 49"/>
            <p:cNvSpPr>
              <a:spLocks noChangeArrowheads="1"/>
            </p:cNvSpPr>
            <p:nvPr/>
          </p:nvSpPr>
          <p:spPr bwMode="auto">
            <a:xfrm>
              <a:off x="4126" y="1836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18" name="Rectangle 50"/>
            <p:cNvSpPr>
              <a:spLocks noChangeArrowheads="1"/>
            </p:cNvSpPr>
            <p:nvPr/>
          </p:nvSpPr>
          <p:spPr bwMode="auto">
            <a:xfrm>
              <a:off x="4235" y="1800"/>
              <a:ext cx="12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C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19" name="Rectangle 51"/>
            <p:cNvSpPr>
              <a:spLocks noChangeArrowheads="1"/>
            </p:cNvSpPr>
            <p:nvPr/>
          </p:nvSpPr>
          <p:spPr bwMode="auto">
            <a:xfrm>
              <a:off x="4343" y="1836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20" name="Rectangle 52"/>
            <p:cNvSpPr>
              <a:spLocks noChangeArrowheads="1"/>
            </p:cNvSpPr>
            <p:nvPr/>
          </p:nvSpPr>
          <p:spPr bwMode="auto">
            <a:xfrm>
              <a:off x="3585" y="1800"/>
              <a:ext cx="12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C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21" name="Rectangle 53"/>
            <p:cNvSpPr>
              <a:spLocks noChangeArrowheads="1"/>
            </p:cNvSpPr>
            <p:nvPr/>
          </p:nvSpPr>
          <p:spPr bwMode="auto">
            <a:xfrm>
              <a:off x="3694" y="1836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22" name="Line 54"/>
            <p:cNvSpPr>
              <a:spLocks noChangeShapeType="1"/>
            </p:cNvSpPr>
            <p:nvPr/>
          </p:nvSpPr>
          <p:spPr bwMode="auto">
            <a:xfrm>
              <a:off x="3423" y="1998"/>
              <a:ext cx="189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23" name="Rectangle 55"/>
            <p:cNvSpPr>
              <a:spLocks noChangeArrowheads="1"/>
            </p:cNvSpPr>
            <p:nvPr/>
          </p:nvSpPr>
          <p:spPr bwMode="auto">
            <a:xfrm>
              <a:off x="3387" y="1746"/>
              <a:ext cx="14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+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24" name="Line 56"/>
            <p:cNvSpPr>
              <a:spLocks noChangeShapeType="1"/>
            </p:cNvSpPr>
            <p:nvPr/>
          </p:nvSpPr>
          <p:spPr bwMode="auto">
            <a:xfrm>
              <a:off x="4848" y="1637"/>
              <a:ext cx="0" cy="329"/>
            </a:xfrm>
            <a:prstGeom prst="line">
              <a:avLst/>
            </a:prstGeom>
            <a:noFill/>
            <a:ln w="31750">
              <a:solidFill>
                <a:srgbClr val="660033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25" name="Line 57"/>
            <p:cNvSpPr>
              <a:spLocks noChangeShapeType="1"/>
            </p:cNvSpPr>
            <p:nvPr/>
          </p:nvSpPr>
          <p:spPr bwMode="auto">
            <a:xfrm>
              <a:off x="4415" y="1637"/>
              <a:ext cx="0" cy="307"/>
            </a:xfrm>
            <a:prstGeom prst="line">
              <a:avLst/>
            </a:prstGeom>
            <a:noFill/>
            <a:ln w="28575">
              <a:solidFill>
                <a:srgbClr val="660033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26" name="Rectangle 58"/>
            <p:cNvSpPr>
              <a:spLocks noChangeArrowheads="1"/>
            </p:cNvSpPr>
            <p:nvPr/>
          </p:nvSpPr>
          <p:spPr bwMode="auto">
            <a:xfrm>
              <a:off x="4920" y="2034"/>
              <a:ext cx="102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P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27" name="Rectangle 59"/>
            <p:cNvSpPr>
              <a:spLocks noChangeArrowheads="1"/>
            </p:cNvSpPr>
            <p:nvPr/>
          </p:nvSpPr>
          <p:spPr bwMode="auto">
            <a:xfrm>
              <a:off x="5028" y="2070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4628" name="Line 60"/>
            <p:cNvSpPr>
              <a:spLocks noChangeShapeType="1"/>
            </p:cNvSpPr>
            <p:nvPr/>
          </p:nvSpPr>
          <p:spPr bwMode="auto">
            <a:xfrm>
              <a:off x="3802" y="1637"/>
              <a:ext cx="0" cy="307"/>
            </a:xfrm>
            <a:prstGeom prst="line">
              <a:avLst/>
            </a:prstGeom>
            <a:noFill/>
            <a:ln w="28575">
              <a:solidFill>
                <a:srgbClr val="660033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29" name="Rectangle 61"/>
            <p:cNvSpPr>
              <a:spLocks noChangeArrowheads="1"/>
            </p:cNvSpPr>
            <p:nvPr/>
          </p:nvSpPr>
          <p:spPr bwMode="auto">
            <a:xfrm>
              <a:off x="4505" y="2034"/>
              <a:ext cx="102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P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30" name="Rectangle 62"/>
            <p:cNvSpPr>
              <a:spLocks noChangeArrowheads="1"/>
            </p:cNvSpPr>
            <p:nvPr/>
          </p:nvSpPr>
          <p:spPr bwMode="auto">
            <a:xfrm>
              <a:off x="4613" y="2070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4631" name="Rectangle 63"/>
            <p:cNvSpPr>
              <a:spLocks noChangeArrowheads="1"/>
            </p:cNvSpPr>
            <p:nvPr/>
          </p:nvSpPr>
          <p:spPr bwMode="auto">
            <a:xfrm>
              <a:off x="3874" y="2034"/>
              <a:ext cx="102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P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32" name="Rectangle 64"/>
            <p:cNvSpPr>
              <a:spLocks noChangeArrowheads="1"/>
            </p:cNvSpPr>
            <p:nvPr/>
          </p:nvSpPr>
          <p:spPr bwMode="auto">
            <a:xfrm>
              <a:off x="3982" y="2070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</a:p>
          </p:txBody>
        </p:sp>
        <p:sp>
          <p:nvSpPr>
            <p:cNvPr id="24633" name="Rectangle 65"/>
            <p:cNvSpPr>
              <a:spLocks noChangeArrowheads="1"/>
            </p:cNvSpPr>
            <p:nvPr/>
          </p:nvSpPr>
          <p:spPr bwMode="auto">
            <a:xfrm>
              <a:off x="3567" y="2034"/>
              <a:ext cx="102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P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634" name="Rectangle 66"/>
            <p:cNvSpPr>
              <a:spLocks noChangeArrowheads="1"/>
            </p:cNvSpPr>
            <p:nvPr/>
          </p:nvSpPr>
          <p:spPr bwMode="auto">
            <a:xfrm>
              <a:off x="3676" y="2070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</a:p>
          </p:txBody>
        </p:sp>
      </p:grpSp>
      <p:grpSp>
        <p:nvGrpSpPr>
          <p:cNvPr id="59" name="Group 67"/>
          <p:cNvGrpSpPr/>
          <p:nvPr/>
        </p:nvGrpSpPr>
        <p:grpSpPr bwMode="auto">
          <a:xfrm>
            <a:off x="5286672" y="108386"/>
            <a:ext cx="3149600" cy="1782763"/>
            <a:chOff x="3387" y="1132"/>
            <a:chExt cx="1984" cy="1123"/>
          </a:xfrm>
        </p:grpSpPr>
        <p:sp>
          <p:nvSpPr>
            <p:cNvPr id="60" name="AutoShape 21"/>
            <p:cNvSpPr>
              <a:spLocks noChangeAspect="1" noChangeArrowheads="1" noTextEdit="1"/>
            </p:cNvSpPr>
            <p:nvPr/>
          </p:nvSpPr>
          <p:spPr bwMode="auto">
            <a:xfrm>
              <a:off x="3387" y="1132"/>
              <a:ext cx="1984" cy="1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2" name="Line 24"/>
            <p:cNvSpPr>
              <a:spLocks noChangeShapeType="1"/>
            </p:cNvSpPr>
            <p:nvPr/>
          </p:nvSpPr>
          <p:spPr bwMode="auto">
            <a:xfrm>
              <a:off x="4090" y="1601"/>
              <a:ext cx="90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3" name="Rectangle 25"/>
            <p:cNvSpPr>
              <a:spLocks noChangeArrowheads="1"/>
            </p:cNvSpPr>
            <p:nvPr/>
          </p:nvSpPr>
          <p:spPr bwMode="auto">
            <a:xfrm>
              <a:off x="4108" y="1385"/>
              <a:ext cx="184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×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Rectangle 26"/>
            <p:cNvSpPr>
              <a:spLocks noChangeArrowheads="1"/>
            </p:cNvSpPr>
            <p:nvPr/>
          </p:nvSpPr>
          <p:spPr bwMode="auto">
            <a:xfrm>
              <a:off x="4433" y="1204"/>
              <a:ext cx="9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5" name="Rectangle 27"/>
            <p:cNvSpPr>
              <a:spLocks noChangeArrowheads="1"/>
            </p:cNvSpPr>
            <p:nvPr/>
          </p:nvSpPr>
          <p:spPr bwMode="auto">
            <a:xfrm>
              <a:off x="4541" y="124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6" name="Rectangle 28"/>
            <p:cNvSpPr>
              <a:spLocks noChangeArrowheads="1"/>
            </p:cNvSpPr>
            <p:nvPr/>
          </p:nvSpPr>
          <p:spPr bwMode="auto">
            <a:xfrm>
              <a:off x="4632" y="1204"/>
              <a:ext cx="9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dirty="0">
                  <a:solidFill>
                    <a:srgbClr val="000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7" name="Rectangle 29"/>
            <p:cNvSpPr>
              <a:spLocks noChangeArrowheads="1"/>
            </p:cNvSpPr>
            <p:nvPr/>
          </p:nvSpPr>
          <p:spPr bwMode="auto">
            <a:xfrm>
              <a:off x="4740" y="124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8" name="Rectangle 30"/>
            <p:cNvSpPr>
              <a:spLocks noChangeArrowheads="1"/>
            </p:cNvSpPr>
            <p:nvPr/>
          </p:nvSpPr>
          <p:spPr bwMode="auto">
            <a:xfrm>
              <a:off x="4433" y="1385"/>
              <a:ext cx="9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9" name="Rectangle 31"/>
            <p:cNvSpPr>
              <a:spLocks noChangeArrowheads="1"/>
            </p:cNvSpPr>
            <p:nvPr/>
          </p:nvSpPr>
          <p:spPr bwMode="auto">
            <a:xfrm flipH="1">
              <a:off x="4451" y="1421"/>
              <a:ext cx="9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0" name="Rectangle 32"/>
            <p:cNvSpPr>
              <a:spLocks noChangeArrowheads="1"/>
            </p:cNvSpPr>
            <p:nvPr/>
          </p:nvSpPr>
          <p:spPr bwMode="auto">
            <a:xfrm>
              <a:off x="4650" y="1385"/>
              <a:ext cx="9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1" name="Rectangle 33"/>
            <p:cNvSpPr>
              <a:spLocks noChangeArrowheads="1"/>
            </p:cNvSpPr>
            <p:nvPr/>
          </p:nvSpPr>
          <p:spPr bwMode="auto">
            <a:xfrm>
              <a:off x="4758" y="1421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2" name="Rectangle 34"/>
            <p:cNvSpPr>
              <a:spLocks noChangeArrowheads="1"/>
            </p:cNvSpPr>
            <p:nvPr/>
          </p:nvSpPr>
          <p:spPr bwMode="auto">
            <a:xfrm>
              <a:off x="4433" y="1619"/>
              <a:ext cx="9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3" name="Rectangle 35"/>
            <p:cNvSpPr>
              <a:spLocks noChangeArrowheads="1"/>
            </p:cNvSpPr>
            <p:nvPr/>
          </p:nvSpPr>
          <p:spPr bwMode="auto">
            <a:xfrm>
              <a:off x="4541" y="1655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5" name="Rectangle 37"/>
            <p:cNvSpPr>
              <a:spLocks noChangeArrowheads="1"/>
            </p:cNvSpPr>
            <p:nvPr/>
          </p:nvSpPr>
          <p:spPr bwMode="auto">
            <a:xfrm>
              <a:off x="4740" y="1655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8" name="Rectangle 40"/>
            <p:cNvSpPr>
              <a:spLocks noChangeArrowheads="1"/>
            </p:cNvSpPr>
            <p:nvPr/>
          </p:nvSpPr>
          <p:spPr bwMode="auto">
            <a:xfrm>
              <a:off x="4989" y="1619"/>
              <a:ext cx="9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0" name="Rectangle 42"/>
            <p:cNvSpPr>
              <a:spLocks noChangeArrowheads="1"/>
            </p:cNvSpPr>
            <p:nvPr/>
          </p:nvSpPr>
          <p:spPr bwMode="auto">
            <a:xfrm>
              <a:off x="4451" y="180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2" name="Rectangle 44"/>
            <p:cNvSpPr>
              <a:spLocks noChangeArrowheads="1"/>
            </p:cNvSpPr>
            <p:nvPr/>
          </p:nvSpPr>
          <p:spPr bwMode="auto">
            <a:xfrm>
              <a:off x="4461" y="1784"/>
              <a:ext cx="9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3" name="Rectangle 45"/>
            <p:cNvSpPr>
              <a:spLocks noChangeArrowheads="1"/>
            </p:cNvSpPr>
            <p:nvPr/>
          </p:nvSpPr>
          <p:spPr bwMode="auto">
            <a:xfrm>
              <a:off x="4758" y="1836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4" name="Rectangle 46"/>
            <p:cNvSpPr>
              <a:spLocks noChangeArrowheads="1"/>
            </p:cNvSpPr>
            <p:nvPr/>
          </p:nvSpPr>
          <p:spPr bwMode="auto">
            <a:xfrm>
              <a:off x="3820" y="1800"/>
              <a:ext cx="9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5" name="Rectangle 47"/>
            <p:cNvSpPr>
              <a:spLocks noChangeArrowheads="1"/>
            </p:cNvSpPr>
            <p:nvPr/>
          </p:nvSpPr>
          <p:spPr bwMode="auto">
            <a:xfrm>
              <a:off x="3928" y="1836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7" name="Rectangle 49"/>
            <p:cNvSpPr>
              <a:spLocks noChangeArrowheads="1"/>
            </p:cNvSpPr>
            <p:nvPr/>
          </p:nvSpPr>
          <p:spPr bwMode="auto">
            <a:xfrm>
              <a:off x="4126" y="1836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8" name="Rectangle 50"/>
            <p:cNvSpPr>
              <a:spLocks noChangeArrowheads="1"/>
            </p:cNvSpPr>
            <p:nvPr/>
          </p:nvSpPr>
          <p:spPr bwMode="auto">
            <a:xfrm>
              <a:off x="4235" y="1800"/>
              <a:ext cx="12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C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" name="Rectangle 51"/>
            <p:cNvSpPr>
              <a:spLocks noChangeArrowheads="1"/>
            </p:cNvSpPr>
            <p:nvPr/>
          </p:nvSpPr>
          <p:spPr bwMode="auto">
            <a:xfrm>
              <a:off x="4343" y="1836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0" name="Rectangle 52"/>
            <p:cNvSpPr>
              <a:spLocks noChangeArrowheads="1"/>
            </p:cNvSpPr>
            <p:nvPr/>
          </p:nvSpPr>
          <p:spPr bwMode="auto">
            <a:xfrm>
              <a:off x="3585" y="1800"/>
              <a:ext cx="12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C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" name="Rectangle 53"/>
            <p:cNvSpPr>
              <a:spLocks noChangeArrowheads="1"/>
            </p:cNvSpPr>
            <p:nvPr/>
          </p:nvSpPr>
          <p:spPr bwMode="auto">
            <a:xfrm>
              <a:off x="3694" y="1836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2" name="Line 54"/>
            <p:cNvSpPr>
              <a:spLocks noChangeShapeType="1"/>
            </p:cNvSpPr>
            <p:nvPr/>
          </p:nvSpPr>
          <p:spPr bwMode="auto">
            <a:xfrm>
              <a:off x="3423" y="1998"/>
              <a:ext cx="189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3" name="Rectangle 55"/>
            <p:cNvSpPr>
              <a:spLocks noChangeArrowheads="1"/>
            </p:cNvSpPr>
            <p:nvPr/>
          </p:nvSpPr>
          <p:spPr bwMode="auto">
            <a:xfrm>
              <a:off x="3387" y="1746"/>
              <a:ext cx="14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+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4" name="Line 56"/>
            <p:cNvSpPr>
              <a:spLocks noChangeShapeType="1"/>
            </p:cNvSpPr>
            <p:nvPr/>
          </p:nvSpPr>
          <p:spPr bwMode="auto">
            <a:xfrm>
              <a:off x="4848" y="1637"/>
              <a:ext cx="0" cy="329"/>
            </a:xfrm>
            <a:prstGeom prst="line">
              <a:avLst/>
            </a:prstGeom>
            <a:noFill/>
            <a:ln w="31750">
              <a:solidFill>
                <a:srgbClr val="660033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5" name="Line 57"/>
            <p:cNvSpPr>
              <a:spLocks noChangeShapeType="1"/>
            </p:cNvSpPr>
            <p:nvPr/>
          </p:nvSpPr>
          <p:spPr bwMode="auto">
            <a:xfrm>
              <a:off x="4415" y="1637"/>
              <a:ext cx="0" cy="307"/>
            </a:xfrm>
            <a:prstGeom prst="line">
              <a:avLst/>
            </a:prstGeom>
            <a:noFill/>
            <a:ln w="28575">
              <a:solidFill>
                <a:srgbClr val="660033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6" name="Rectangle 58"/>
            <p:cNvSpPr>
              <a:spLocks noChangeArrowheads="1"/>
            </p:cNvSpPr>
            <p:nvPr/>
          </p:nvSpPr>
          <p:spPr bwMode="auto">
            <a:xfrm>
              <a:off x="4920" y="2034"/>
              <a:ext cx="102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P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7" name="Rectangle 59"/>
            <p:cNvSpPr>
              <a:spLocks noChangeArrowheads="1"/>
            </p:cNvSpPr>
            <p:nvPr/>
          </p:nvSpPr>
          <p:spPr bwMode="auto">
            <a:xfrm>
              <a:off x="5028" y="2070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98" name="Line 60"/>
            <p:cNvSpPr>
              <a:spLocks noChangeShapeType="1"/>
            </p:cNvSpPr>
            <p:nvPr/>
          </p:nvSpPr>
          <p:spPr bwMode="auto">
            <a:xfrm>
              <a:off x="3802" y="1637"/>
              <a:ext cx="0" cy="307"/>
            </a:xfrm>
            <a:prstGeom prst="line">
              <a:avLst/>
            </a:prstGeom>
            <a:noFill/>
            <a:ln w="28575">
              <a:solidFill>
                <a:srgbClr val="660033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9" name="Rectangle 61"/>
            <p:cNvSpPr>
              <a:spLocks noChangeArrowheads="1"/>
            </p:cNvSpPr>
            <p:nvPr/>
          </p:nvSpPr>
          <p:spPr bwMode="auto">
            <a:xfrm>
              <a:off x="4505" y="2034"/>
              <a:ext cx="102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P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0" name="Rectangle 62"/>
            <p:cNvSpPr>
              <a:spLocks noChangeArrowheads="1"/>
            </p:cNvSpPr>
            <p:nvPr/>
          </p:nvSpPr>
          <p:spPr bwMode="auto">
            <a:xfrm>
              <a:off x="4613" y="2070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101" name="Rectangle 63"/>
            <p:cNvSpPr>
              <a:spLocks noChangeArrowheads="1"/>
            </p:cNvSpPr>
            <p:nvPr/>
          </p:nvSpPr>
          <p:spPr bwMode="auto">
            <a:xfrm>
              <a:off x="3874" y="2034"/>
              <a:ext cx="102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P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2" name="Rectangle 64"/>
            <p:cNvSpPr>
              <a:spLocks noChangeArrowheads="1"/>
            </p:cNvSpPr>
            <p:nvPr/>
          </p:nvSpPr>
          <p:spPr bwMode="auto">
            <a:xfrm>
              <a:off x="3982" y="2070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</a:p>
          </p:txBody>
        </p:sp>
        <p:sp>
          <p:nvSpPr>
            <p:cNvPr id="103" name="Rectangle 65"/>
            <p:cNvSpPr>
              <a:spLocks noChangeArrowheads="1"/>
            </p:cNvSpPr>
            <p:nvPr/>
          </p:nvSpPr>
          <p:spPr bwMode="auto">
            <a:xfrm>
              <a:off x="3567" y="2034"/>
              <a:ext cx="102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P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4" name="Rectangle 66"/>
            <p:cNvSpPr>
              <a:spLocks noChangeArrowheads="1"/>
            </p:cNvSpPr>
            <p:nvPr/>
          </p:nvSpPr>
          <p:spPr bwMode="auto">
            <a:xfrm>
              <a:off x="3676" y="2070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ext Box 2"/>
          <p:cNvSpPr txBox="1">
            <a:spLocks noChangeArrowheads="1"/>
          </p:cNvSpPr>
          <p:nvPr/>
        </p:nvSpPr>
        <p:spPr bwMode="auto">
          <a:xfrm>
            <a:off x="1050925" y="5103813"/>
            <a:ext cx="7508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注意：片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C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、片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B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要接地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11275" name="Group 209"/>
          <p:cNvGrpSpPr/>
          <p:nvPr/>
        </p:nvGrpSpPr>
        <p:grpSpPr bwMode="auto">
          <a:xfrm>
            <a:off x="6613525" y="1614488"/>
            <a:ext cx="2530475" cy="2041525"/>
            <a:chOff x="4318" y="587"/>
            <a:chExt cx="1594" cy="1286"/>
          </a:xfrm>
        </p:grpSpPr>
        <p:sp>
          <p:nvSpPr>
            <p:cNvPr id="11340" name="Text Box 136"/>
            <p:cNvSpPr txBox="1">
              <a:spLocks noChangeArrowheads="1"/>
            </p:cNvSpPr>
            <p:nvPr/>
          </p:nvSpPr>
          <p:spPr bwMode="auto">
            <a:xfrm>
              <a:off x="4318" y="587"/>
              <a:ext cx="11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0 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= A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0 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11341" name="Text Box 137"/>
            <p:cNvSpPr txBox="1">
              <a:spLocks noChangeArrowheads="1"/>
            </p:cNvSpPr>
            <p:nvPr/>
          </p:nvSpPr>
          <p:spPr bwMode="auto">
            <a:xfrm>
              <a:off x="4324" y="905"/>
              <a:ext cx="15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1 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= A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1 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0 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+ A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0 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11342" name="Text Box 138"/>
            <p:cNvSpPr txBox="1">
              <a:spLocks noChangeArrowheads="1"/>
            </p:cNvSpPr>
            <p:nvPr/>
          </p:nvSpPr>
          <p:spPr bwMode="auto">
            <a:xfrm>
              <a:off x="4318" y="1250"/>
              <a:ext cx="14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2 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= A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1 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1 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+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 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C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11343" name="Text Box 139"/>
            <p:cNvSpPr txBox="1">
              <a:spLocks noChangeArrowheads="1"/>
            </p:cNvSpPr>
            <p:nvPr/>
          </p:nvSpPr>
          <p:spPr bwMode="auto">
            <a:xfrm>
              <a:off x="4335" y="1585"/>
              <a:ext cx="12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3 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=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 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C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2</a:t>
              </a:r>
            </a:p>
          </p:txBody>
        </p:sp>
      </p:grpSp>
      <p:grpSp>
        <p:nvGrpSpPr>
          <p:cNvPr id="3" name="Group 159"/>
          <p:cNvGrpSpPr/>
          <p:nvPr/>
        </p:nvGrpSpPr>
        <p:grpSpPr bwMode="auto">
          <a:xfrm>
            <a:off x="185738" y="409575"/>
            <a:ext cx="977900" cy="3875088"/>
            <a:chOff x="3579" y="1547"/>
            <a:chExt cx="616" cy="2441"/>
          </a:xfrm>
          <a:solidFill>
            <a:schemeClr val="bg1"/>
          </a:solidFill>
        </p:grpSpPr>
        <p:graphicFrame>
          <p:nvGraphicFramePr>
            <p:cNvPr id="11271" name="Object 141"/>
            <p:cNvGraphicFramePr>
              <a:graphicFrameLocks noChangeAspect="1"/>
            </p:cNvGraphicFramePr>
            <p:nvPr/>
          </p:nvGraphicFramePr>
          <p:xfrm>
            <a:off x="3776" y="1547"/>
            <a:ext cx="215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92" name="Equation" r:id="rId4" imgW="127635" imgH="173355" progId="Equation.3">
                    <p:embed/>
                  </p:oleObj>
                </mc:Choice>
                <mc:Fallback>
                  <p:oleObj name="Equation" r:id="rId4" imgW="127635" imgH="173355" progId="Equation.3">
                    <p:embed/>
                    <p:pic>
                      <p:nvPicPr>
                        <p:cNvPr id="0" name="Object 1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6" y="1547"/>
                          <a:ext cx="215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2" name="Object 142"/>
            <p:cNvGraphicFramePr>
              <a:graphicFrameLocks noChangeAspect="1"/>
            </p:cNvGraphicFramePr>
            <p:nvPr/>
          </p:nvGraphicFramePr>
          <p:xfrm>
            <a:off x="3579" y="3647"/>
            <a:ext cx="293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93" name="公式" r:id="rId6" imgW="156210" imgH="173355" progId="Equation.3">
                    <p:embed/>
                  </p:oleObj>
                </mc:Choice>
                <mc:Fallback>
                  <p:oleObj name="公式" r:id="rId6" imgW="156210" imgH="173355" progId="Equation.3">
                    <p:embed/>
                    <p:pic>
                      <p:nvPicPr>
                        <p:cNvPr id="0" name="Object 1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9" y="3647"/>
                          <a:ext cx="293" cy="3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3" name="Object 143"/>
            <p:cNvGraphicFramePr>
              <a:graphicFrameLocks noChangeAspect="1"/>
            </p:cNvGraphicFramePr>
            <p:nvPr/>
          </p:nvGraphicFramePr>
          <p:xfrm>
            <a:off x="3902" y="3658"/>
            <a:ext cx="293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94" name="公式" r:id="rId8" imgW="156210" imgH="173355" progId="Equation.3">
                    <p:embed/>
                  </p:oleObj>
                </mc:Choice>
                <mc:Fallback>
                  <p:oleObj name="公式" r:id="rId8" imgW="156210" imgH="173355" progId="Equation.3">
                    <p:embed/>
                    <p:pic>
                      <p:nvPicPr>
                        <p:cNvPr id="0" name="Object 1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2" y="3658"/>
                          <a:ext cx="293" cy="3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36" name="Line 146"/>
            <p:cNvSpPr>
              <a:spLocks noChangeShapeType="1"/>
            </p:cNvSpPr>
            <p:nvPr/>
          </p:nvSpPr>
          <p:spPr bwMode="auto">
            <a:xfrm flipV="1">
              <a:off x="3874" y="1783"/>
              <a:ext cx="0" cy="1059"/>
            </a:xfrm>
            <a:prstGeom prst="line">
              <a:avLst/>
            </a:prstGeom>
            <a:grpFill/>
            <a:ln w="31750">
              <a:solidFill>
                <a:srgbClr val="000000"/>
              </a:solidFill>
              <a:round/>
              <a:tailEnd type="triangle" w="med" len="lg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337" name="Line 147"/>
            <p:cNvSpPr>
              <a:spLocks noChangeShapeType="1"/>
            </p:cNvSpPr>
            <p:nvPr/>
          </p:nvSpPr>
          <p:spPr bwMode="auto">
            <a:xfrm>
              <a:off x="3738" y="3148"/>
              <a:ext cx="1" cy="535"/>
            </a:xfrm>
            <a:prstGeom prst="line">
              <a:avLst/>
            </a:prstGeom>
            <a:grpFill/>
            <a:ln w="31750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338" name="Line 148"/>
            <p:cNvSpPr>
              <a:spLocks noChangeShapeType="1"/>
            </p:cNvSpPr>
            <p:nvPr/>
          </p:nvSpPr>
          <p:spPr bwMode="auto">
            <a:xfrm>
              <a:off x="3999" y="3147"/>
              <a:ext cx="1" cy="535"/>
            </a:xfrm>
            <a:prstGeom prst="line">
              <a:avLst/>
            </a:prstGeom>
            <a:grpFill/>
            <a:ln w="31750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4" name="Group 211"/>
          <p:cNvGrpSpPr/>
          <p:nvPr/>
        </p:nvGrpSpPr>
        <p:grpSpPr bwMode="auto">
          <a:xfrm>
            <a:off x="2370138" y="428625"/>
            <a:ext cx="315912" cy="812800"/>
            <a:chOff x="1621" y="627"/>
            <a:chExt cx="199" cy="512"/>
          </a:xfrm>
        </p:grpSpPr>
        <p:graphicFrame>
          <p:nvGraphicFramePr>
            <p:cNvPr id="11270" name="Object 151"/>
            <p:cNvGraphicFramePr>
              <a:graphicFrameLocks noChangeAspect="1"/>
            </p:cNvGraphicFramePr>
            <p:nvPr/>
          </p:nvGraphicFramePr>
          <p:xfrm>
            <a:off x="1621" y="627"/>
            <a:ext cx="199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95" name="Equation" r:id="rId10" imgW="115570" imgH="161925" progId="Equation.3">
                    <p:embed/>
                  </p:oleObj>
                </mc:Choice>
                <mc:Fallback>
                  <p:oleObj name="Equation" r:id="rId10" imgW="115570" imgH="161925" progId="Equation.3">
                    <p:embed/>
                    <p:pic>
                      <p:nvPicPr>
                        <p:cNvPr id="0" name="Object 1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1" y="627"/>
                          <a:ext cx="199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35" name="Line 152"/>
            <p:cNvSpPr>
              <a:spLocks noChangeShapeType="1"/>
            </p:cNvSpPr>
            <p:nvPr/>
          </p:nvSpPr>
          <p:spPr bwMode="auto">
            <a:xfrm flipV="1">
              <a:off x="1720" y="912"/>
              <a:ext cx="0" cy="227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5" name="Group 210"/>
          <p:cNvGrpSpPr/>
          <p:nvPr/>
        </p:nvGrpSpPr>
        <p:grpSpPr bwMode="auto">
          <a:xfrm>
            <a:off x="1477963" y="1255714"/>
            <a:ext cx="2265362" cy="928688"/>
            <a:chOff x="1059" y="1148"/>
            <a:chExt cx="1427" cy="585"/>
          </a:xfrm>
        </p:grpSpPr>
        <p:sp>
          <p:nvSpPr>
            <p:cNvPr id="11330" name="Rectangle 150"/>
            <p:cNvSpPr>
              <a:spLocks noChangeArrowheads="1"/>
            </p:cNvSpPr>
            <p:nvPr/>
          </p:nvSpPr>
          <p:spPr bwMode="auto">
            <a:xfrm>
              <a:off x="1100" y="1148"/>
              <a:ext cx="1314" cy="56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 algn="ctr">
              <a:solidFill>
                <a:srgbClr val="000000"/>
              </a:solidFill>
              <a:miter lim="800000"/>
            </a:ln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331" name="Rectangle 155"/>
            <p:cNvSpPr>
              <a:spLocks noChangeArrowheads="1"/>
            </p:cNvSpPr>
            <p:nvPr/>
          </p:nvSpPr>
          <p:spPr bwMode="auto">
            <a:xfrm>
              <a:off x="1579" y="1169"/>
              <a:ext cx="262" cy="32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l-GR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Σ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332" name="Text Box 156"/>
            <p:cNvSpPr txBox="1">
              <a:spLocks noChangeArrowheads="1"/>
            </p:cNvSpPr>
            <p:nvPr/>
          </p:nvSpPr>
          <p:spPr bwMode="auto">
            <a:xfrm>
              <a:off x="1288" y="1445"/>
              <a:ext cx="99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A           B</a:t>
              </a:r>
              <a:endPara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endParaRPr>
            </a:p>
          </p:txBody>
        </p:sp>
        <p:sp>
          <p:nvSpPr>
            <p:cNvPr id="11333" name="Text Box 157"/>
            <p:cNvSpPr txBox="1">
              <a:spLocks noChangeArrowheads="1"/>
            </p:cNvSpPr>
            <p:nvPr/>
          </p:nvSpPr>
          <p:spPr bwMode="auto">
            <a:xfrm>
              <a:off x="1059" y="1243"/>
              <a:ext cx="33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C</a:t>
              </a:r>
              <a:r>
                <a:rPr kumimoji="0" lang="en-US" altLang="zh-CN" sz="2400" b="1" i="0" u="none" strike="noStrike" kern="1200" cap="none" spc="0" normalizeH="0" baseline="-2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I</a:t>
              </a:r>
            </a:p>
          </p:txBody>
        </p:sp>
        <p:sp>
          <p:nvSpPr>
            <p:cNvPr id="11334" name="Text Box 158"/>
            <p:cNvSpPr txBox="1">
              <a:spLocks noChangeArrowheads="1"/>
            </p:cNvSpPr>
            <p:nvPr/>
          </p:nvSpPr>
          <p:spPr bwMode="auto">
            <a:xfrm>
              <a:off x="2063" y="1242"/>
              <a:ext cx="4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C</a:t>
              </a:r>
              <a:r>
                <a:rPr kumimoji="0" lang="en-US" altLang="zh-CN" sz="2400" b="1" i="0" u="none" strike="noStrike" kern="1200" cap="none" spc="0" normalizeH="0" baseline="-2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O</a:t>
              </a:r>
            </a:p>
          </p:txBody>
        </p:sp>
      </p:grpSp>
      <p:grpSp>
        <p:nvGrpSpPr>
          <p:cNvPr id="6" name="Group 213"/>
          <p:cNvGrpSpPr/>
          <p:nvPr/>
        </p:nvGrpSpPr>
        <p:grpSpPr bwMode="auto">
          <a:xfrm>
            <a:off x="2089150" y="2970213"/>
            <a:ext cx="420688" cy="1287462"/>
            <a:chOff x="1444" y="2228"/>
            <a:chExt cx="265" cy="811"/>
          </a:xfrm>
        </p:grpSpPr>
        <p:graphicFrame>
          <p:nvGraphicFramePr>
            <p:cNvPr id="11269" name="Object 160"/>
            <p:cNvGraphicFramePr>
              <a:graphicFrameLocks noChangeAspect="1"/>
            </p:cNvGraphicFramePr>
            <p:nvPr/>
          </p:nvGraphicFramePr>
          <p:xfrm>
            <a:off x="1444" y="2758"/>
            <a:ext cx="265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96" name="Equation" r:id="rId12" imgW="156210" imgH="161925" progId="Equation.3">
                    <p:embed/>
                  </p:oleObj>
                </mc:Choice>
                <mc:Fallback>
                  <p:oleObj name="Equation" r:id="rId12" imgW="156210" imgH="161925" progId="Equation.3">
                    <p:embed/>
                    <p:pic>
                      <p:nvPicPr>
                        <p:cNvPr id="0" name="Object 1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4" y="2758"/>
                          <a:ext cx="265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29" name="Line 161"/>
            <p:cNvSpPr>
              <a:spLocks noChangeShapeType="1"/>
            </p:cNvSpPr>
            <p:nvPr/>
          </p:nvSpPr>
          <p:spPr bwMode="auto">
            <a:xfrm flipV="1">
              <a:off x="1545" y="2228"/>
              <a:ext cx="0" cy="521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7" name="Group 214"/>
          <p:cNvGrpSpPr/>
          <p:nvPr/>
        </p:nvGrpSpPr>
        <p:grpSpPr bwMode="auto">
          <a:xfrm>
            <a:off x="804863" y="2968630"/>
            <a:ext cx="1109662" cy="352426"/>
            <a:chOff x="635" y="2227"/>
            <a:chExt cx="699" cy="222"/>
          </a:xfrm>
        </p:grpSpPr>
        <p:grpSp>
          <p:nvGrpSpPr>
            <p:cNvPr id="11325" name="Group 166"/>
            <p:cNvGrpSpPr/>
            <p:nvPr/>
          </p:nvGrpSpPr>
          <p:grpSpPr bwMode="auto">
            <a:xfrm>
              <a:off x="668" y="2227"/>
              <a:ext cx="666" cy="204"/>
              <a:chOff x="3831" y="3159"/>
              <a:chExt cx="666" cy="204"/>
            </a:xfrm>
          </p:grpSpPr>
          <p:sp>
            <p:nvSpPr>
              <p:cNvPr id="11327" name="Line 164"/>
              <p:cNvSpPr>
                <a:spLocks noChangeShapeType="1"/>
              </p:cNvSpPr>
              <p:nvPr/>
            </p:nvSpPr>
            <p:spPr bwMode="auto">
              <a:xfrm>
                <a:off x="3831" y="3355"/>
                <a:ext cx="657" cy="0"/>
              </a:xfrm>
              <a:prstGeom prst="line">
                <a:avLst/>
              </a:prstGeom>
              <a:noFill/>
              <a:ln w="349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1328" name="Line 165"/>
              <p:cNvSpPr>
                <a:spLocks noChangeShapeType="1"/>
              </p:cNvSpPr>
              <p:nvPr/>
            </p:nvSpPr>
            <p:spPr bwMode="auto">
              <a:xfrm flipV="1">
                <a:off x="4497" y="3159"/>
                <a:ext cx="0" cy="204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11326" name="Oval 167"/>
            <p:cNvSpPr>
              <a:spLocks noChangeArrowheads="1"/>
            </p:cNvSpPr>
            <p:nvPr/>
          </p:nvSpPr>
          <p:spPr bwMode="auto">
            <a:xfrm>
              <a:off x="635" y="2381"/>
              <a:ext cx="68" cy="68"/>
            </a:xfrm>
            <a:prstGeom prst="ellipse">
              <a:avLst/>
            </a:prstGeom>
            <a:solidFill>
              <a:srgbClr val="000000"/>
            </a:solidFill>
            <a:ln w="12700" algn="ctr">
              <a:solidFill>
                <a:srgbClr val="000000"/>
              </a:solidFill>
              <a:round/>
            </a:ln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10" name="Group 217"/>
          <p:cNvGrpSpPr/>
          <p:nvPr/>
        </p:nvGrpSpPr>
        <p:grpSpPr bwMode="auto">
          <a:xfrm>
            <a:off x="3116263" y="2943225"/>
            <a:ext cx="368300" cy="1301750"/>
            <a:chOff x="2091" y="2211"/>
            <a:chExt cx="232" cy="820"/>
          </a:xfrm>
        </p:grpSpPr>
        <p:graphicFrame>
          <p:nvGraphicFramePr>
            <p:cNvPr id="11268" name="Object 175"/>
            <p:cNvGraphicFramePr>
              <a:graphicFrameLocks noChangeAspect="1"/>
            </p:cNvGraphicFramePr>
            <p:nvPr/>
          </p:nvGraphicFramePr>
          <p:xfrm>
            <a:off x="2091" y="2750"/>
            <a:ext cx="232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97" name="Equation" r:id="rId14" imgW="133350" imgH="161925" progId="Equation.3">
                    <p:embed/>
                  </p:oleObj>
                </mc:Choice>
                <mc:Fallback>
                  <p:oleObj name="Equation" r:id="rId14" imgW="133350" imgH="161925" progId="Equation.3">
                    <p:embed/>
                    <p:pic>
                      <p:nvPicPr>
                        <p:cNvPr id="0" name="Object 1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1" y="2750"/>
                          <a:ext cx="232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22" name="Line 176"/>
            <p:cNvSpPr>
              <a:spLocks noChangeShapeType="1"/>
            </p:cNvSpPr>
            <p:nvPr/>
          </p:nvSpPr>
          <p:spPr bwMode="auto">
            <a:xfrm flipV="1">
              <a:off x="2176" y="2211"/>
              <a:ext cx="0" cy="567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11" name="Group 219"/>
          <p:cNvGrpSpPr/>
          <p:nvPr/>
        </p:nvGrpSpPr>
        <p:grpSpPr bwMode="auto">
          <a:xfrm>
            <a:off x="4899025" y="428625"/>
            <a:ext cx="342900" cy="812800"/>
            <a:chOff x="3214" y="627"/>
            <a:chExt cx="216" cy="512"/>
          </a:xfrm>
        </p:grpSpPr>
        <p:graphicFrame>
          <p:nvGraphicFramePr>
            <p:cNvPr id="11267" name="Object 178"/>
            <p:cNvGraphicFramePr>
              <a:graphicFrameLocks noChangeAspect="1"/>
            </p:cNvGraphicFramePr>
            <p:nvPr/>
          </p:nvGraphicFramePr>
          <p:xfrm>
            <a:off x="3214" y="627"/>
            <a:ext cx="216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98" name="Equation" r:id="rId16" imgW="127635" imgH="161925" progId="Equation.3">
                    <p:embed/>
                  </p:oleObj>
                </mc:Choice>
                <mc:Fallback>
                  <p:oleObj name="Equation" r:id="rId16" imgW="127635" imgH="161925" progId="Equation.3">
                    <p:embed/>
                    <p:pic>
                      <p:nvPicPr>
                        <p:cNvPr id="0" name="Object 1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4" y="627"/>
                          <a:ext cx="216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21" name="Line 179"/>
            <p:cNvSpPr>
              <a:spLocks noChangeShapeType="1"/>
            </p:cNvSpPr>
            <p:nvPr/>
          </p:nvSpPr>
          <p:spPr bwMode="auto">
            <a:xfrm flipV="1">
              <a:off x="3321" y="912"/>
              <a:ext cx="0" cy="227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12" name="Group 225"/>
          <p:cNvGrpSpPr/>
          <p:nvPr/>
        </p:nvGrpSpPr>
        <p:grpSpPr bwMode="auto">
          <a:xfrm>
            <a:off x="4019550" y="1239839"/>
            <a:ext cx="2265363" cy="944563"/>
            <a:chOff x="2660" y="1138"/>
            <a:chExt cx="1427" cy="595"/>
          </a:xfrm>
        </p:grpSpPr>
        <p:sp>
          <p:nvSpPr>
            <p:cNvPr id="11316" name="Rectangle 177"/>
            <p:cNvSpPr>
              <a:spLocks noChangeArrowheads="1"/>
            </p:cNvSpPr>
            <p:nvPr/>
          </p:nvSpPr>
          <p:spPr bwMode="auto">
            <a:xfrm>
              <a:off x="2693" y="1138"/>
              <a:ext cx="1313" cy="57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 algn="ctr">
              <a:solidFill>
                <a:srgbClr val="000000"/>
              </a:solidFill>
              <a:miter lim="800000"/>
            </a:ln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317" name="Rectangle 180"/>
            <p:cNvSpPr>
              <a:spLocks noChangeArrowheads="1"/>
            </p:cNvSpPr>
            <p:nvPr/>
          </p:nvSpPr>
          <p:spPr bwMode="auto">
            <a:xfrm>
              <a:off x="3180" y="1169"/>
              <a:ext cx="262" cy="32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l-GR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Σ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318" name="Text Box 181"/>
            <p:cNvSpPr txBox="1">
              <a:spLocks noChangeArrowheads="1"/>
            </p:cNvSpPr>
            <p:nvPr/>
          </p:nvSpPr>
          <p:spPr bwMode="auto">
            <a:xfrm>
              <a:off x="2889" y="1445"/>
              <a:ext cx="99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A           B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endParaRPr>
            </a:p>
          </p:txBody>
        </p:sp>
        <p:sp>
          <p:nvSpPr>
            <p:cNvPr id="11319" name="Text Box 182"/>
            <p:cNvSpPr txBox="1">
              <a:spLocks noChangeArrowheads="1"/>
            </p:cNvSpPr>
            <p:nvPr/>
          </p:nvSpPr>
          <p:spPr bwMode="auto">
            <a:xfrm>
              <a:off x="2660" y="1243"/>
              <a:ext cx="33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C</a:t>
              </a:r>
              <a:r>
                <a:rPr kumimoji="0" lang="en-US" altLang="zh-CN" sz="2400" b="1" i="0" u="none" strike="noStrike" kern="1200" cap="none" spc="0" normalizeH="0" baseline="-2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I</a:t>
              </a:r>
            </a:p>
          </p:txBody>
        </p:sp>
        <p:sp>
          <p:nvSpPr>
            <p:cNvPr id="11320" name="Text Box 183"/>
            <p:cNvSpPr txBox="1">
              <a:spLocks noChangeArrowheads="1"/>
            </p:cNvSpPr>
            <p:nvPr/>
          </p:nvSpPr>
          <p:spPr bwMode="auto">
            <a:xfrm>
              <a:off x="3664" y="1242"/>
              <a:ext cx="4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C</a:t>
              </a:r>
              <a:r>
                <a:rPr kumimoji="0" lang="en-US" altLang="zh-CN" sz="2400" b="1" i="0" u="none" strike="noStrike" kern="1200" cap="none" spc="0" normalizeH="0" baseline="-2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幼圆" panose="02010509060101010101" pitchFamily="49" charset="-122"/>
                  <a:cs typeface="+mn-cs"/>
                </a:rPr>
                <a:t>O</a:t>
              </a:r>
            </a:p>
          </p:txBody>
        </p:sp>
      </p:grpSp>
      <p:grpSp>
        <p:nvGrpSpPr>
          <p:cNvPr id="13" name="Group 218"/>
          <p:cNvGrpSpPr/>
          <p:nvPr/>
        </p:nvGrpSpPr>
        <p:grpSpPr bwMode="auto">
          <a:xfrm>
            <a:off x="376238" y="2952765"/>
            <a:ext cx="2536825" cy="652465"/>
            <a:chOff x="365" y="2217"/>
            <a:chExt cx="1598" cy="411"/>
          </a:xfrm>
        </p:grpSpPr>
        <p:sp>
          <p:nvSpPr>
            <p:cNvPr id="11313" name="Line 173"/>
            <p:cNvSpPr>
              <a:spLocks noChangeShapeType="1"/>
            </p:cNvSpPr>
            <p:nvPr/>
          </p:nvSpPr>
          <p:spPr bwMode="auto">
            <a:xfrm>
              <a:off x="401" y="2606"/>
              <a:ext cx="1559" cy="0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314" name="Line 174"/>
            <p:cNvSpPr>
              <a:spLocks noChangeShapeType="1"/>
            </p:cNvSpPr>
            <p:nvPr/>
          </p:nvSpPr>
          <p:spPr bwMode="auto">
            <a:xfrm flipV="1">
              <a:off x="1963" y="2217"/>
              <a:ext cx="0" cy="396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315" name="Oval 191"/>
            <p:cNvSpPr>
              <a:spLocks noChangeArrowheads="1"/>
            </p:cNvSpPr>
            <p:nvPr/>
          </p:nvSpPr>
          <p:spPr bwMode="auto">
            <a:xfrm>
              <a:off x="365" y="2560"/>
              <a:ext cx="68" cy="68"/>
            </a:xfrm>
            <a:prstGeom prst="ellipse">
              <a:avLst/>
            </a:prstGeom>
            <a:solidFill>
              <a:srgbClr val="000000"/>
            </a:solidFill>
            <a:ln w="12700" algn="ctr">
              <a:solidFill>
                <a:srgbClr val="000000"/>
              </a:solidFill>
              <a:round/>
            </a:ln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14" name="Group 221"/>
          <p:cNvGrpSpPr/>
          <p:nvPr/>
        </p:nvGrpSpPr>
        <p:grpSpPr bwMode="auto">
          <a:xfrm>
            <a:off x="2192338" y="2981331"/>
            <a:ext cx="2274888" cy="336551"/>
            <a:chOff x="1509" y="2235"/>
            <a:chExt cx="1433" cy="212"/>
          </a:xfrm>
        </p:grpSpPr>
        <p:sp>
          <p:nvSpPr>
            <p:cNvPr id="11310" name="Line 188"/>
            <p:cNvSpPr>
              <a:spLocks noChangeShapeType="1"/>
            </p:cNvSpPr>
            <p:nvPr/>
          </p:nvSpPr>
          <p:spPr bwMode="auto">
            <a:xfrm>
              <a:off x="1554" y="2431"/>
              <a:ext cx="1378" cy="0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311" name="Line 189"/>
            <p:cNvSpPr>
              <a:spLocks noChangeShapeType="1"/>
            </p:cNvSpPr>
            <p:nvPr/>
          </p:nvSpPr>
          <p:spPr bwMode="auto">
            <a:xfrm flipV="1">
              <a:off x="2942" y="2235"/>
              <a:ext cx="0" cy="204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312" name="Oval 192"/>
            <p:cNvSpPr>
              <a:spLocks noChangeArrowheads="1"/>
            </p:cNvSpPr>
            <p:nvPr/>
          </p:nvSpPr>
          <p:spPr bwMode="auto">
            <a:xfrm>
              <a:off x="1509" y="2379"/>
              <a:ext cx="68" cy="68"/>
            </a:xfrm>
            <a:prstGeom prst="ellipse">
              <a:avLst/>
            </a:prstGeom>
            <a:solidFill>
              <a:srgbClr val="000000"/>
            </a:solidFill>
            <a:ln w="12700" algn="ctr">
              <a:solidFill>
                <a:srgbClr val="000000"/>
              </a:solidFill>
              <a:round/>
            </a:ln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15" name="Group 222"/>
          <p:cNvGrpSpPr/>
          <p:nvPr/>
        </p:nvGrpSpPr>
        <p:grpSpPr bwMode="auto">
          <a:xfrm>
            <a:off x="3192463" y="2971803"/>
            <a:ext cx="1577975" cy="633413"/>
            <a:chOff x="2139" y="2229"/>
            <a:chExt cx="994" cy="399"/>
          </a:xfrm>
        </p:grpSpPr>
        <p:sp>
          <p:nvSpPr>
            <p:cNvPr id="11307" name="Line 195"/>
            <p:cNvSpPr>
              <a:spLocks noChangeShapeType="1"/>
            </p:cNvSpPr>
            <p:nvPr/>
          </p:nvSpPr>
          <p:spPr bwMode="auto">
            <a:xfrm>
              <a:off x="2183" y="2605"/>
              <a:ext cx="946" cy="0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308" name="Line 196"/>
            <p:cNvSpPr>
              <a:spLocks noChangeShapeType="1"/>
            </p:cNvSpPr>
            <p:nvPr/>
          </p:nvSpPr>
          <p:spPr bwMode="auto">
            <a:xfrm flipV="1">
              <a:off x="3133" y="2229"/>
              <a:ext cx="0" cy="385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309" name="Oval 197"/>
            <p:cNvSpPr>
              <a:spLocks noChangeArrowheads="1"/>
            </p:cNvSpPr>
            <p:nvPr/>
          </p:nvSpPr>
          <p:spPr bwMode="auto">
            <a:xfrm>
              <a:off x="2139" y="2560"/>
              <a:ext cx="68" cy="68"/>
            </a:xfrm>
            <a:prstGeom prst="ellipse">
              <a:avLst/>
            </a:prstGeom>
            <a:solidFill>
              <a:srgbClr val="000000"/>
            </a:solidFill>
            <a:ln w="12700" algn="ctr">
              <a:solidFill>
                <a:srgbClr val="000000"/>
              </a:solidFill>
              <a:round/>
            </a:ln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17" name="Group 224"/>
          <p:cNvGrpSpPr/>
          <p:nvPr/>
        </p:nvGrpSpPr>
        <p:grpSpPr bwMode="auto">
          <a:xfrm>
            <a:off x="5508625" y="2154238"/>
            <a:ext cx="255588" cy="379412"/>
            <a:chOff x="3598" y="1714"/>
            <a:chExt cx="161" cy="239"/>
          </a:xfrm>
        </p:grpSpPr>
        <p:sp>
          <p:nvSpPr>
            <p:cNvPr id="11303" name="Line 185"/>
            <p:cNvSpPr>
              <a:spLocks noChangeShapeType="1"/>
            </p:cNvSpPr>
            <p:nvPr/>
          </p:nvSpPr>
          <p:spPr bwMode="auto">
            <a:xfrm flipV="1">
              <a:off x="3674" y="1714"/>
              <a:ext cx="0" cy="227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304" name="Line 199"/>
            <p:cNvSpPr>
              <a:spLocks noChangeShapeType="1"/>
            </p:cNvSpPr>
            <p:nvPr/>
          </p:nvSpPr>
          <p:spPr bwMode="auto">
            <a:xfrm flipV="1">
              <a:off x="3598" y="1953"/>
              <a:ext cx="161" cy="0"/>
            </a:xfrm>
            <a:prstGeom prst="line">
              <a:avLst/>
            </a:prstGeom>
            <a:noFill/>
            <a:ln w="47625">
              <a:solidFill>
                <a:srgbClr val="000000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18" name="Group 203"/>
          <p:cNvGrpSpPr/>
          <p:nvPr/>
        </p:nvGrpSpPr>
        <p:grpSpPr bwMode="auto">
          <a:xfrm>
            <a:off x="1166813" y="1587500"/>
            <a:ext cx="371475" cy="379413"/>
            <a:chOff x="4026" y="2289"/>
            <a:chExt cx="234" cy="239"/>
          </a:xfrm>
        </p:grpSpPr>
        <p:sp>
          <p:nvSpPr>
            <p:cNvPr id="11300" name="Line 200"/>
            <p:cNvSpPr>
              <a:spLocks noChangeShapeType="1"/>
            </p:cNvSpPr>
            <p:nvPr/>
          </p:nvSpPr>
          <p:spPr bwMode="auto">
            <a:xfrm flipV="1">
              <a:off x="4102" y="2289"/>
              <a:ext cx="0" cy="227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301" name="Line 201"/>
            <p:cNvSpPr>
              <a:spLocks noChangeShapeType="1"/>
            </p:cNvSpPr>
            <p:nvPr/>
          </p:nvSpPr>
          <p:spPr bwMode="auto">
            <a:xfrm flipV="1">
              <a:off x="4026" y="2528"/>
              <a:ext cx="161" cy="0"/>
            </a:xfrm>
            <a:prstGeom prst="line">
              <a:avLst/>
            </a:prstGeom>
            <a:noFill/>
            <a:ln w="47625">
              <a:solidFill>
                <a:srgbClr val="000000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302" name="Line 202"/>
            <p:cNvSpPr>
              <a:spLocks noChangeShapeType="1"/>
            </p:cNvSpPr>
            <p:nvPr/>
          </p:nvSpPr>
          <p:spPr bwMode="auto">
            <a:xfrm flipV="1">
              <a:off x="4099" y="2298"/>
              <a:ext cx="161" cy="0"/>
            </a:xfrm>
            <a:prstGeom prst="line">
              <a:avLst/>
            </a:prstGeom>
            <a:noFill/>
            <a:ln w="47625">
              <a:solidFill>
                <a:srgbClr val="000000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19" name="Group 223"/>
          <p:cNvGrpSpPr/>
          <p:nvPr/>
        </p:nvGrpSpPr>
        <p:grpSpPr bwMode="auto">
          <a:xfrm>
            <a:off x="6145213" y="430213"/>
            <a:ext cx="425450" cy="1217612"/>
            <a:chOff x="3999" y="628"/>
            <a:chExt cx="268" cy="767"/>
          </a:xfrm>
        </p:grpSpPr>
        <p:sp>
          <p:nvSpPr>
            <p:cNvPr id="11298" name="Line 204"/>
            <p:cNvSpPr>
              <a:spLocks noChangeShapeType="1"/>
            </p:cNvSpPr>
            <p:nvPr/>
          </p:nvSpPr>
          <p:spPr bwMode="auto">
            <a:xfrm flipV="1">
              <a:off x="3999" y="1395"/>
              <a:ext cx="161" cy="0"/>
            </a:xfrm>
            <a:prstGeom prst="line">
              <a:avLst/>
            </a:prstGeom>
            <a:noFill/>
            <a:ln w="47625">
              <a:solidFill>
                <a:srgbClr val="000000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299" name="Line 205"/>
            <p:cNvSpPr>
              <a:spLocks noChangeShapeType="1"/>
            </p:cNvSpPr>
            <p:nvPr/>
          </p:nvSpPr>
          <p:spPr bwMode="auto">
            <a:xfrm flipV="1">
              <a:off x="4152" y="933"/>
              <a:ext cx="0" cy="453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graphicFrame>
          <p:nvGraphicFramePr>
            <p:cNvPr id="11266" name="Object 206"/>
            <p:cNvGraphicFramePr>
              <a:graphicFrameLocks noChangeAspect="1"/>
            </p:cNvGraphicFramePr>
            <p:nvPr/>
          </p:nvGraphicFramePr>
          <p:xfrm>
            <a:off x="4041" y="628"/>
            <a:ext cx="226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99" name="Equation" r:id="rId18" imgW="127635" imgH="173355" progId="Equation.3">
                    <p:embed/>
                  </p:oleObj>
                </mc:Choice>
                <mc:Fallback>
                  <p:oleObj name="Equation" r:id="rId18" imgW="127635" imgH="173355" progId="Equation.3">
                    <p:embed/>
                    <p:pic>
                      <p:nvPicPr>
                        <p:cNvPr id="0" name="Object 2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1" y="628"/>
                          <a:ext cx="226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1216" name="Line 208"/>
          <p:cNvSpPr>
            <a:spLocks noChangeShapeType="1"/>
          </p:cNvSpPr>
          <p:nvPr/>
        </p:nvSpPr>
        <p:spPr bwMode="auto">
          <a:xfrm flipV="1">
            <a:off x="3606800" y="1676400"/>
            <a:ext cx="471488" cy="0"/>
          </a:xfrm>
          <a:prstGeom prst="line">
            <a:avLst/>
          </a:prstGeom>
          <a:noFill/>
          <a:ln w="47625">
            <a:solidFill>
              <a:srgbClr val="000000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296" name="Line 170"/>
          <p:cNvSpPr>
            <a:spLocks noChangeShapeType="1"/>
          </p:cNvSpPr>
          <p:nvPr/>
        </p:nvSpPr>
        <p:spPr bwMode="auto">
          <a:xfrm flipV="1">
            <a:off x="3086448" y="2156086"/>
            <a:ext cx="0" cy="360362"/>
          </a:xfrm>
          <a:prstGeom prst="line">
            <a:avLst/>
          </a:prstGeom>
          <a:solidFill>
            <a:schemeClr val="bg1"/>
          </a:solidFill>
          <a:ln w="31750">
            <a:solidFill>
              <a:srgbClr val="000000"/>
            </a:solidFill>
            <a:round/>
            <a:tailEnd type="none" w="med" len="lg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294" name="Rectangle 226"/>
          <p:cNvSpPr>
            <a:spLocks noChangeArrowheads="1"/>
          </p:cNvSpPr>
          <p:nvPr/>
        </p:nvSpPr>
        <p:spPr bwMode="auto">
          <a:xfrm>
            <a:off x="4629150" y="3800475"/>
            <a:ext cx="4381500" cy="46166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C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B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0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+ A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0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B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的进位位。</a:t>
            </a:r>
          </a:p>
        </p:txBody>
      </p:sp>
      <p:sp>
        <p:nvSpPr>
          <p:cNvPr id="11295" name="Rectangle 227"/>
          <p:cNvSpPr>
            <a:spLocks noChangeArrowheads="1"/>
          </p:cNvSpPr>
          <p:nvPr/>
        </p:nvSpPr>
        <p:spPr bwMode="auto">
          <a:xfrm>
            <a:off x="4648200" y="4429125"/>
            <a:ext cx="4381500" cy="461665"/>
          </a:xfrm>
          <a:prstGeom prst="rect">
            <a:avLst/>
          </a:prstGeom>
          <a:noFill/>
          <a:ln w="25400" algn="ctr">
            <a:solidFill>
              <a:srgbClr val="80008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C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B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+ C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的进位位。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380527" y="2432828"/>
            <a:ext cx="513557" cy="505472"/>
            <a:chOff x="581819" y="1356667"/>
            <a:chExt cx="513557" cy="505472"/>
          </a:xfrm>
        </p:grpSpPr>
        <p:sp>
          <p:nvSpPr>
            <p:cNvPr id="25" name="矩形 24"/>
            <p:cNvSpPr/>
            <p:nvPr/>
          </p:nvSpPr>
          <p:spPr bwMode="auto">
            <a:xfrm>
              <a:off x="581819" y="1385085"/>
              <a:ext cx="513557" cy="477054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98489" y="1356667"/>
              <a:ext cx="4016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0000"/>
                  </a:solidFill>
                </a:rPr>
                <a:t>＆</a:t>
              </a: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832369" y="2450314"/>
            <a:ext cx="513557" cy="505472"/>
            <a:chOff x="581819" y="1356667"/>
            <a:chExt cx="513557" cy="505472"/>
          </a:xfrm>
        </p:grpSpPr>
        <p:sp>
          <p:nvSpPr>
            <p:cNvPr id="92" name="矩形 91"/>
            <p:cNvSpPr/>
            <p:nvPr/>
          </p:nvSpPr>
          <p:spPr bwMode="auto">
            <a:xfrm>
              <a:off x="581819" y="1385085"/>
              <a:ext cx="513557" cy="477054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598489" y="1356667"/>
              <a:ext cx="4016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0000"/>
                  </a:solidFill>
                </a:rPr>
                <a:t>＆</a:t>
              </a: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2810662" y="2429402"/>
            <a:ext cx="513557" cy="505472"/>
            <a:chOff x="581819" y="1356667"/>
            <a:chExt cx="513557" cy="505472"/>
          </a:xfrm>
        </p:grpSpPr>
        <p:sp>
          <p:nvSpPr>
            <p:cNvPr id="95" name="矩形 94"/>
            <p:cNvSpPr/>
            <p:nvPr/>
          </p:nvSpPr>
          <p:spPr bwMode="auto">
            <a:xfrm>
              <a:off x="581819" y="1385085"/>
              <a:ext cx="513557" cy="477054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598489" y="1356667"/>
              <a:ext cx="4016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0000"/>
                  </a:solidFill>
                </a:rPr>
                <a:t>＆</a:t>
              </a: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404913" y="2497146"/>
            <a:ext cx="513557" cy="505472"/>
            <a:chOff x="581819" y="1356667"/>
            <a:chExt cx="513557" cy="505472"/>
          </a:xfrm>
        </p:grpSpPr>
        <p:sp>
          <p:nvSpPr>
            <p:cNvPr id="98" name="矩形 97"/>
            <p:cNvSpPr/>
            <p:nvPr/>
          </p:nvSpPr>
          <p:spPr bwMode="auto">
            <a:xfrm>
              <a:off x="581819" y="1385085"/>
              <a:ext cx="513557" cy="477054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598489" y="1356667"/>
              <a:ext cx="4016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0000"/>
                  </a:solidFill>
                </a:rPr>
                <a:t>＆</a:t>
              </a:r>
            </a:p>
          </p:txBody>
        </p:sp>
      </p:grpSp>
      <p:sp>
        <p:nvSpPr>
          <p:cNvPr id="102" name="Line 170"/>
          <p:cNvSpPr>
            <a:spLocks noChangeShapeType="1"/>
          </p:cNvSpPr>
          <p:nvPr/>
        </p:nvSpPr>
        <p:spPr bwMode="auto">
          <a:xfrm flipV="1">
            <a:off x="2089150" y="2119313"/>
            <a:ext cx="0" cy="360362"/>
          </a:xfrm>
          <a:prstGeom prst="line">
            <a:avLst/>
          </a:prstGeom>
          <a:solidFill>
            <a:schemeClr val="bg1"/>
          </a:solidFill>
          <a:ln w="31750">
            <a:solidFill>
              <a:srgbClr val="000000"/>
            </a:solidFill>
            <a:round/>
            <a:tailEnd type="none" w="med" len="lg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3" name="Line 170"/>
          <p:cNvSpPr>
            <a:spLocks noChangeShapeType="1"/>
          </p:cNvSpPr>
          <p:nvPr/>
        </p:nvSpPr>
        <p:spPr bwMode="auto">
          <a:xfrm flipV="1">
            <a:off x="4637087" y="2147889"/>
            <a:ext cx="0" cy="360362"/>
          </a:xfrm>
          <a:prstGeom prst="line">
            <a:avLst/>
          </a:prstGeom>
          <a:solidFill>
            <a:schemeClr val="bg1"/>
          </a:solidFill>
          <a:ln w="31750">
            <a:solidFill>
              <a:srgbClr val="000000"/>
            </a:solidFill>
            <a:round/>
            <a:tailEnd type="none" w="med" len="lg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9388" y="476250"/>
            <a:ext cx="6778625" cy="504825"/>
          </a:xfrm>
        </p:spPr>
        <p:txBody>
          <a:bodyPr/>
          <a:lstStyle/>
          <a:p>
            <a:pPr algn="l"/>
            <a:r>
              <a:rPr lang="zh-CN" altLang="en-US" sz="2800" b="1" dirty="0">
                <a:solidFill>
                  <a:srgbClr val="000000"/>
                </a:solidFill>
              </a:rPr>
              <a:t>例</a:t>
            </a:r>
            <a:r>
              <a:rPr lang="en-US" altLang="zh-CN" sz="2800" b="1" dirty="0">
                <a:solidFill>
                  <a:srgbClr val="000000"/>
                </a:solidFill>
              </a:rPr>
              <a:t>2.</a:t>
            </a:r>
            <a:r>
              <a:rPr lang="zh-CN" altLang="en-US" sz="2800" b="1" dirty="0">
                <a:solidFill>
                  <a:srgbClr val="000000"/>
                </a:solidFill>
              </a:rPr>
              <a:t>  将</a:t>
            </a:r>
            <a:r>
              <a:rPr lang="en-US" altLang="zh-CN" sz="2800" b="1" dirty="0">
                <a:solidFill>
                  <a:srgbClr val="000000"/>
                </a:solidFill>
              </a:rPr>
              <a:t>BCD</a:t>
            </a:r>
            <a:r>
              <a:rPr lang="zh-CN" altLang="en-US" sz="2800" b="1" dirty="0">
                <a:solidFill>
                  <a:srgbClr val="000000"/>
                </a:solidFill>
              </a:rPr>
              <a:t>的</a:t>
            </a:r>
            <a:r>
              <a:rPr lang="en-US" altLang="zh-CN" sz="2800" b="1" dirty="0">
                <a:solidFill>
                  <a:srgbClr val="000000"/>
                </a:solidFill>
              </a:rPr>
              <a:t>8421</a:t>
            </a:r>
            <a:r>
              <a:rPr lang="zh-CN" altLang="en-US" sz="2800" b="1" dirty="0">
                <a:solidFill>
                  <a:srgbClr val="000000"/>
                </a:solidFill>
              </a:rPr>
              <a:t>码转换为余</a:t>
            </a:r>
            <a:r>
              <a:rPr lang="en-US" altLang="zh-CN" sz="2800" b="1" dirty="0">
                <a:solidFill>
                  <a:srgbClr val="000000"/>
                </a:solidFill>
              </a:rPr>
              <a:t>3</a:t>
            </a:r>
            <a:r>
              <a:rPr lang="zh-CN" altLang="en-US" sz="2800" b="1" dirty="0">
                <a:solidFill>
                  <a:srgbClr val="000000"/>
                </a:solidFill>
              </a:rPr>
              <a:t>码</a:t>
            </a:r>
          </a:p>
        </p:txBody>
      </p:sp>
      <p:graphicFrame>
        <p:nvGraphicFramePr>
          <p:cNvPr id="196611" name="Group 3"/>
          <p:cNvGraphicFramePr>
            <a:graphicFrameLocks noGrp="1"/>
          </p:cNvGraphicFramePr>
          <p:nvPr/>
        </p:nvGraphicFramePr>
        <p:xfrm>
          <a:off x="4484688" y="1654175"/>
          <a:ext cx="4464050" cy="4754880"/>
        </p:xfrm>
        <a:graphic>
          <a:graphicData uri="http://schemas.openxmlformats.org/drawingml/2006/table">
            <a:tbl>
              <a:tblPr/>
              <a:tblGrid>
                <a:gridCol w="558800"/>
                <a:gridCol w="555625"/>
                <a:gridCol w="557212"/>
                <a:gridCol w="561975"/>
                <a:gridCol w="558800"/>
                <a:gridCol w="557213"/>
                <a:gridCol w="555625"/>
                <a:gridCol w="558800"/>
              </a:tblGrid>
              <a:tr h="368300"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输     入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输    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Y3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Y2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Y1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Y0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95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4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4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1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1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4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6731" name="Text Box 123"/>
          <p:cNvSpPr txBox="1">
            <a:spLocks noChangeArrowheads="1"/>
          </p:cNvSpPr>
          <p:nvPr/>
        </p:nvSpPr>
        <p:spPr bwMode="auto">
          <a:xfrm>
            <a:off x="179388" y="908050"/>
            <a:ext cx="5861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解：其真值表如右表所示，则</a:t>
            </a:r>
          </a:p>
        </p:txBody>
      </p:sp>
      <p:graphicFrame>
        <p:nvGraphicFramePr>
          <p:cNvPr id="196732" name="Object 124"/>
          <p:cNvGraphicFramePr>
            <a:graphicFrameLocks noChangeAspect="1"/>
          </p:cNvGraphicFramePr>
          <p:nvPr/>
        </p:nvGraphicFramePr>
        <p:xfrm>
          <a:off x="744538" y="1668463"/>
          <a:ext cx="34559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97" name="公式" r:id="rId3" imgW="1562100" imgH="228600" progId="Equation.3">
                  <p:embed/>
                </p:oleObj>
              </mc:Choice>
              <mc:Fallback>
                <p:oleObj name="公式" r:id="rId3" imgW="1562100" imgH="228600" progId="Equation.3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8" y="1668463"/>
                        <a:ext cx="3455987" cy="5048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solidFill>
                          <a:srgbClr val="FF33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733" name="Text Box 125"/>
          <p:cNvSpPr txBox="1">
            <a:spLocks noChangeArrowheads="1"/>
          </p:cNvSpPr>
          <p:nvPr/>
        </p:nvSpPr>
        <p:spPr bwMode="auto">
          <a:xfrm>
            <a:off x="214313" y="2362200"/>
            <a:ext cx="41227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故实现的电路如图所示</a:t>
            </a:r>
          </a:p>
        </p:txBody>
      </p:sp>
      <p:grpSp>
        <p:nvGrpSpPr>
          <p:cNvPr id="2" name="Group 126"/>
          <p:cNvGrpSpPr/>
          <p:nvPr/>
        </p:nvGrpSpPr>
        <p:grpSpPr bwMode="auto">
          <a:xfrm>
            <a:off x="755650" y="2997200"/>
            <a:ext cx="3354388" cy="3403600"/>
            <a:chOff x="476" y="1888"/>
            <a:chExt cx="2113" cy="2144"/>
          </a:xfrm>
        </p:grpSpPr>
        <p:pic>
          <p:nvPicPr>
            <p:cNvPr id="12391" name="Picture 12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35" r="8235"/>
            <a:stretch>
              <a:fillRect/>
            </a:stretch>
          </p:blipFill>
          <p:spPr bwMode="auto">
            <a:xfrm>
              <a:off x="521" y="1888"/>
              <a:ext cx="2068" cy="2115"/>
            </a:xfrm>
            <a:prstGeom prst="rect">
              <a:avLst/>
            </a:prstGeom>
            <a:noFill/>
            <a:ln w="57150" cmpd="thickThin">
              <a:solidFill>
                <a:srgbClr val="FF33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92" name="Rectangle 128"/>
            <p:cNvSpPr>
              <a:spLocks noChangeArrowheads="1"/>
            </p:cNvSpPr>
            <p:nvPr/>
          </p:nvSpPr>
          <p:spPr bwMode="auto">
            <a:xfrm>
              <a:off x="476" y="3782"/>
              <a:ext cx="1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15900" y="223838"/>
            <a:ext cx="8540750" cy="809625"/>
          </a:xfrm>
          <a:noFill/>
        </p:spPr>
        <p:txBody>
          <a:bodyPr/>
          <a:lstStyle/>
          <a:p>
            <a:pPr algn="l"/>
            <a:r>
              <a:rPr lang="zh-CN" altLang="en-US" sz="2800" b="1" dirty="0">
                <a:solidFill>
                  <a:srgbClr val="000000"/>
                </a:solidFill>
              </a:rPr>
              <a:t>例</a:t>
            </a:r>
            <a:r>
              <a:rPr lang="en-US" altLang="zh-CN" sz="2800" b="1" dirty="0">
                <a:solidFill>
                  <a:srgbClr val="000000"/>
                </a:solidFill>
              </a:rPr>
              <a:t>3</a:t>
            </a:r>
            <a:r>
              <a:rPr lang="zh-CN" altLang="en-US" sz="2800" b="1" dirty="0">
                <a:solidFill>
                  <a:srgbClr val="000000"/>
                </a:solidFill>
              </a:rPr>
              <a:t>：采用四位全加器将</a:t>
            </a:r>
            <a:r>
              <a:rPr lang="en-US" altLang="zh-CN" sz="2800" b="1" dirty="0">
                <a:solidFill>
                  <a:srgbClr val="000000"/>
                </a:solidFill>
              </a:rPr>
              <a:t>5421BCD</a:t>
            </a:r>
            <a:r>
              <a:rPr lang="zh-CN" altLang="en-US" sz="2800" b="1" dirty="0">
                <a:solidFill>
                  <a:srgbClr val="000000"/>
                </a:solidFill>
              </a:rPr>
              <a:t>码转换为</a:t>
            </a:r>
            <a:r>
              <a:rPr lang="en-US" altLang="zh-CN" sz="2800" b="1" dirty="0">
                <a:solidFill>
                  <a:srgbClr val="000000"/>
                </a:solidFill>
              </a:rPr>
              <a:t>2421</a:t>
            </a:r>
            <a:r>
              <a:rPr lang="zh-CN" altLang="en-US" sz="2800" b="1" dirty="0">
                <a:solidFill>
                  <a:srgbClr val="000000"/>
                </a:solidFill>
              </a:rPr>
              <a:t>码</a:t>
            </a:r>
          </a:p>
        </p:txBody>
      </p:sp>
      <p:sp>
        <p:nvSpPr>
          <p:cNvPr id="197635" name="Text Box 3"/>
          <p:cNvSpPr txBox="1">
            <a:spLocks noChangeArrowheads="1"/>
          </p:cNvSpPr>
          <p:nvPr/>
        </p:nvSpPr>
        <p:spPr bwMode="auto">
          <a:xfrm>
            <a:off x="293688" y="908050"/>
            <a:ext cx="5861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解：其真值表如右表所示，则</a:t>
            </a:r>
          </a:p>
        </p:txBody>
      </p:sp>
      <p:sp>
        <p:nvSpPr>
          <p:cNvPr id="197636" name="Text Box 4"/>
          <p:cNvSpPr txBox="1">
            <a:spLocks noChangeArrowheads="1"/>
          </p:cNvSpPr>
          <p:nvPr/>
        </p:nvSpPr>
        <p:spPr bwMode="auto">
          <a:xfrm>
            <a:off x="214313" y="2362200"/>
            <a:ext cx="41227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故实现的电路如图所示</a:t>
            </a:r>
          </a:p>
        </p:txBody>
      </p:sp>
      <p:grpSp>
        <p:nvGrpSpPr>
          <p:cNvPr id="2" name="Group 5"/>
          <p:cNvGrpSpPr/>
          <p:nvPr/>
        </p:nvGrpSpPr>
        <p:grpSpPr bwMode="auto">
          <a:xfrm>
            <a:off x="458788" y="1666875"/>
            <a:ext cx="3689350" cy="506413"/>
            <a:chOff x="289" y="1050"/>
            <a:chExt cx="2324" cy="319"/>
          </a:xfrm>
        </p:grpSpPr>
        <p:sp>
          <p:nvSpPr>
            <p:cNvPr id="25760" name="AutoShape 6"/>
            <p:cNvSpPr>
              <a:spLocks noChangeAspect="1" noChangeArrowheads="1" noTextEdit="1"/>
            </p:cNvSpPr>
            <p:nvPr/>
          </p:nvSpPr>
          <p:spPr bwMode="auto">
            <a:xfrm>
              <a:off x="289" y="1051"/>
              <a:ext cx="2324" cy="318"/>
            </a:xfrm>
            <a:prstGeom prst="rect">
              <a:avLst/>
            </a:prstGeom>
            <a:solidFill>
              <a:srgbClr val="FFFFFF"/>
            </a:solidFill>
            <a:ln w="57150" cmpd="thickThin" algn="ctr">
              <a:solidFill>
                <a:srgbClr val="FF3399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761" name="Rectangle 7"/>
            <p:cNvSpPr>
              <a:spLocks noChangeArrowheads="1"/>
            </p:cNvSpPr>
            <p:nvPr/>
          </p:nvSpPr>
          <p:spPr bwMode="auto">
            <a:xfrm>
              <a:off x="2021" y="1074"/>
              <a:ext cx="533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00DD</a:t>
              </a:r>
              <a:endPara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762" name="Rectangle 8"/>
            <p:cNvSpPr>
              <a:spLocks noChangeArrowheads="1"/>
            </p:cNvSpPr>
            <p:nvPr/>
          </p:nvSpPr>
          <p:spPr bwMode="auto">
            <a:xfrm>
              <a:off x="950" y="1205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763" name="Rectangle 9"/>
            <p:cNvSpPr>
              <a:spLocks noChangeArrowheads="1"/>
            </p:cNvSpPr>
            <p:nvPr/>
          </p:nvSpPr>
          <p:spPr bwMode="auto">
            <a:xfrm>
              <a:off x="778" y="1205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764" name="Rectangle 10"/>
            <p:cNvSpPr>
              <a:spLocks noChangeArrowheads="1"/>
            </p:cNvSpPr>
            <p:nvPr/>
          </p:nvSpPr>
          <p:spPr bwMode="auto">
            <a:xfrm>
              <a:off x="608" y="1205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765" name="Rectangle 11"/>
            <p:cNvSpPr>
              <a:spLocks noChangeArrowheads="1"/>
            </p:cNvSpPr>
            <p:nvPr/>
          </p:nvSpPr>
          <p:spPr bwMode="auto">
            <a:xfrm>
              <a:off x="428" y="1205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766" name="Rectangle 12"/>
            <p:cNvSpPr>
              <a:spLocks noChangeArrowheads="1"/>
            </p:cNvSpPr>
            <p:nvPr/>
          </p:nvSpPr>
          <p:spPr bwMode="auto">
            <a:xfrm>
              <a:off x="1869" y="1050"/>
              <a:ext cx="120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黑体" panose="02010609060101010101" pitchFamily="49" charset="-122"/>
                  <a:cs typeface="+mn-cs"/>
                </a:rPr>
                <a:t>+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767" name="Rectangle 13"/>
            <p:cNvSpPr>
              <a:spLocks noChangeArrowheads="1"/>
            </p:cNvSpPr>
            <p:nvPr/>
          </p:nvSpPr>
          <p:spPr bwMode="auto">
            <a:xfrm>
              <a:off x="1082" y="1050"/>
              <a:ext cx="120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黑体" panose="02010609060101010101" pitchFamily="49" charset="-122"/>
                  <a:cs typeface="+mn-cs"/>
                </a:rPr>
                <a:t>=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768" name="Rectangle 14"/>
            <p:cNvSpPr>
              <a:spLocks noChangeArrowheads="1"/>
            </p:cNvSpPr>
            <p:nvPr/>
          </p:nvSpPr>
          <p:spPr bwMode="auto">
            <a:xfrm>
              <a:off x="1258" y="1074"/>
              <a:ext cx="594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DCBA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769" name="Rectangle 15"/>
            <p:cNvSpPr>
              <a:spLocks noChangeArrowheads="1"/>
            </p:cNvSpPr>
            <p:nvPr/>
          </p:nvSpPr>
          <p:spPr bwMode="auto">
            <a:xfrm>
              <a:off x="824" y="1074"/>
              <a:ext cx="133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770" name="Rectangle 16"/>
            <p:cNvSpPr>
              <a:spLocks noChangeArrowheads="1"/>
            </p:cNvSpPr>
            <p:nvPr/>
          </p:nvSpPr>
          <p:spPr bwMode="auto">
            <a:xfrm>
              <a:off x="664" y="1074"/>
              <a:ext cx="133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771" name="Rectangle 17"/>
            <p:cNvSpPr>
              <a:spLocks noChangeArrowheads="1"/>
            </p:cNvSpPr>
            <p:nvPr/>
          </p:nvSpPr>
          <p:spPr bwMode="auto">
            <a:xfrm>
              <a:off x="480" y="1074"/>
              <a:ext cx="133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772" name="Rectangle 18"/>
            <p:cNvSpPr>
              <a:spLocks noChangeArrowheads="1"/>
            </p:cNvSpPr>
            <p:nvPr/>
          </p:nvSpPr>
          <p:spPr bwMode="auto">
            <a:xfrm>
              <a:off x="304" y="1074"/>
              <a:ext cx="133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7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3" name="Group 19"/>
          <p:cNvGrpSpPr/>
          <p:nvPr/>
        </p:nvGrpSpPr>
        <p:grpSpPr bwMode="auto">
          <a:xfrm>
            <a:off x="639763" y="2981325"/>
            <a:ext cx="3286125" cy="3357563"/>
            <a:chOff x="403" y="1878"/>
            <a:chExt cx="2070" cy="2115"/>
          </a:xfrm>
        </p:grpSpPr>
        <p:pic>
          <p:nvPicPr>
            <p:cNvPr id="25758" name="Picture 2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35" r="8235"/>
            <a:stretch>
              <a:fillRect/>
            </a:stretch>
          </p:blipFill>
          <p:spPr bwMode="auto">
            <a:xfrm>
              <a:off x="405" y="1878"/>
              <a:ext cx="2068" cy="2115"/>
            </a:xfrm>
            <a:prstGeom prst="rect">
              <a:avLst/>
            </a:prstGeom>
            <a:noFill/>
            <a:ln w="57150" cmpd="thickThin">
              <a:solidFill>
                <a:srgbClr val="FF33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759" name="Text Box 21"/>
            <p:cNvSpPr txBox="1">
              <a:spLocks noChangeArrowheads="1"/>
            </p:cNvSpPr>
            <p:nvPr/>
          </p:nvSpPr>
          <p:spPr bwMode="auto">
            <a:xfrm>
              <a:off x="403" y="3240"/>
              <a:ext cx="236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D</a:t>
              </a:r>
            </a:p>
          </p:txBody>
        </p:sp>
      </p:grpSp>
      <p:grpSp>
        <p:nvGrpSpPr>
          <p:cNvPr id="4" name="Group 22"/>
          <p:cNvGrpSpPr/>
          <p:nvPr/>
        </p:nvGrpSpPr>
        <p:grpSpPr bwMode="auto">
          <a:xfrm>
            <a:off x="6145213" y="2316163"/>
            <a:ext cx="585787" cy="4254500"/>
            <a:chOff x="3871" y="1459"/>
            <a:chExt cx="369" cy="2680"/>
          </a:xfrm>
        </p:grpSpPr>
        <p:sp>
          <p:nvSpPr>
            <p:cNvPr id="25748" name="Rectangle 23"/>
            <p:cNvSpPr>
              <a:spLocks noChangeArrowheads="1"/>
            </p:cNvSpPr>
            <p:nvPr/>
          </p:nvSpPr>
          <p:spPr bwMode="auto">
            <a:xfrm>
              <a:off x="3871" y="226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</a:p>
          </p:txBody>
        </p:sp>
        <p:sp>
          <p:nvSpPr>
            <p:cNvPr id="25749" name="Rectangle 24"/>
            <p:cNvSpPr>
              <a:spLocks noChangeArrowheads="1"/>
            </p:cNvSpPr>
            <p:nvPr/>
          </p:nvSpPr>
          <p:spPr bwMode="auto">
            <a:xfrm>
              <a:off x="3871" y="360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11</a:t>
              </a:r>
            </a:p>
          </p:txBody>
        </p:sp>
        <p:sp>
          <p:nvSpPr>
            <p:cNvPr id="25750" name="Rectangle 25"/>
            <p:cNvSpPr>
              <a:spLocks noChangeArrowheads="1"/>
            </p:cNvSpPr>
            <p:nvPr/>
          </p:nvSpPr>
          <p:spPr bwMode="auto">
            <a:xfrm>
              <a:off x="3871" y="3871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12</a:t>
              </a:r>
            </a:p>
          </p:txBody>
        </p:sp>
        <p:sp>
          <p:nvSpPr>
            <p:cNvPr id="25751" name="Rectangle 26"/>
            <p:cNvSpPr>
              <a:spLocks noChangeArrowheads="1"/>
            </p:cNvSpPr>
            <p:nvPr/>
          </p:nvSpPr>
          <p:spPr bwMode="auto">
            <a:xfrm>
              <a:off x="3871" y="3335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10</a:t>
              </a:r>
            </a:p>
          </p:txBody>
        </p:sp>
        <p:sp>
          <p:nvSpPr>
            <p:cNvPr id="25752" name="Rectangle 27"/>
            <p:cNvSpPr>
              <a:spLocks noChangeArrowheads="1"/>
            </p:cNvSpPr>
            <p:nvPr/>
          </p:nvSpPr>
          <p:spPr bwMode="auto">
            <a:xfrm>
              <a:off x="3871" y="3067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9</a:t>
              </a:r>
            </a:p>
          </p:txBody>
        </p:sp>
        <p:sp>
          <p:nvSpPr>
            <p:cNvPr id="25753" name="Rectangle 28"/>
            <p:cNvSpPr>
              <a:spLocks noChangeArrowheads="1"/>
            </p:cNvSpPr>
            <p:nvPr/>
          </p:nvSpPr>
          <p:spPr bwMode="auto">
            <a:xfrm>
              <a:off x="3871" y="2799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8</a:t>
              </a:r>
            </a:p>
          </p:txBody>
        </p:sp>
        <p:sp>
          <p:nvSpPr>
            <p:cNvPr id="25754" name="Rectangle 29"/>
            <p:cNvSpPr>
              <a:spLocks noChangeArrowheads="1"/>
            </p:cNvSpPr>
            <p:nvPr/>
          </p:nvSpPr>
          <p:spPr bwMode="auto">
            <a:xfrm>
              <a:off x="3871" y="2531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</a:p>
          </p:txBody>
        </p:sp>
        <p:sp>
          <p:nvSpPr>
            <p:cNvPr id="25755" name="Rectangle 30"/>
            <p:cNvSpPr>
              <a:spLocks noChangeArrowheads="1"/>
            </p:cNvSpPr>
            <p:nvPr/>
          </p:nvSpPr>
          <p:spPr bwMode="auto">
            <a:xfrm>
              <a:off x="3871" y="1995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</a:p>
          </p:txBody>
        </p:sp>
        <p:sp>
          <p:nvSpPr>
            <p:cNvPr id="25756" name="Rectangle 31"/>
            <p:cNvSpPr>
              <a:spLocks noChangeArrowheads="1"/>
            </p:cNvSpPr>
            <p:nvPr/>
          </p:nvSpPr>
          <p:spPr bwMode="auto">
            <a:xfrm>
              <a:off x="3871" y="1727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5757" name="Rectangle 32"/>
            <p:cNvSpPr>
              <a:spLocks noChangeArrowheads="1"/>
            </p:cNvSpPr>
            <p:nvPr/>
          </p:nvSpPr>
          <p:spPr bwMode="auto">
            <a:xfrm>
              <a:off x="3871" y="1459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</p:grpSp>
      <p:grpSp>
        <p:nvGrpSpPr>
          <p:cNvPr id="5" name="Group 33"/>
          <p:cNvGrpSpPr/>
          <p:nvPr/>
        </p:nvGrpSpPr>
        <p:grpSpPr bwMode="auto">
          <a:xfrm>
            <a:off x="4321175" y="1538288"/>
            <a:ext cx="4559300" cy="5045075"/>
            <a:chOff x="2722" y="969"/>
            <a:chExt cx="2872" cy="3178"/>
          </a:xfrm>
        </p:grpSpPr>
        <p:sp>
          <p:nvSpPr>
            <p:cNvPr id="25630" name="Line 34"/>
            <p:cNvSpPr>
              <a:spLocks noChangeShapeType="1"/>
            </p:cNvSpPr>
            <p:nvPr/>
          </p:nvSpPr>
          <p:spPr bwMode="auto">
            <a:xfrm>
              <a:off x="3844" y="1231"/>
              <a:ext cx="0" cy="290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grpSp>
          <p:nvGrpSpPr>
            <p:cNvPr id="25631" name="Group 35"/>
            <p:cNvGrpSpPr/>
            <p:nvPr/>
          </p:nvGrpSpPr>
          <p:grpSpPr bwMode="auto">
            <a:xfrm>
              <a:off x="2722" y="969"/>
              <a:ext cx="2872" cy="3178"/>
              <a:chOff x="2722" y="969"/>
              <a:chExt cx="2872" cy="3178"/>
            </a:xfrm>
          </p:grpSpPr>
          <p:sp>
            <p:nvSpPr>
              <p:cNvPr id="25632" name="Line 36"/>
              <p:cNvSpPr>
                <a:spLocks noChangeShapeType="1"/>
              </p:cNvSpPr>
              <p:nvPr/>
            </p:nvSpPr>
            <p:spPr bwMode="auto">
              <a:xfrm>
                <a:off x="2722" y="4147"/>
                <a:ext cx="28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grpSp>
            <p:nvGrpSpPr>
              <p:cNvPr id="25633" name="Group 37"/>
              <p:cNvGrpSpPr/>
              <p:nvPr/>
            </p:nvGrpSpPr>
            <p:grpSpPr bwMode="auto">
              <a:xfrm>
                <a:off x="2722" y="969"/>
                <a:ext cx="2872" cy="3178"/>
                <a:chOff x="2722" y="969"/>
                <a:chExt cx="2872" cy="3178"/>
              </a:xfrm>
            </p:grpSpPr>
            <p:grpSp>
              <p:nvGrpSpPr>
                <p:cNvPr id="25634" name="Group 38"/>
                <p:cNvGrpSpPr/>
                <p:nvPr/>
              </p:nvGrpSpPr>
              <p:grpSpPr bwMode="auto">
                <a:xfrm>
                  <a:off x="2722" y="1467"/>
                  <a:ext cx="1211" cy="2680"/>
                  <a:chOff x="2722" y="1467"/>
                  <a:chExt cx="1211" cy="2680"/>
                </a:xfrm>
              </p:grpSpPr>
              <p:sp>
                <p:nvSpPr>
                  <p:cNvPr id="25697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3564" y="2271"/>
                    <a:ext cx="369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0033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698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3564" y="3611"/>
                    <a:ext cx="369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699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3564" y="3879"/>
                    <a:ext cx="369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700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3564" y="3343"/>
                    <a:ext cx="369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701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3564" y="3075"/>
                    <a:ext cx="369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702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3564" y="2807"/>
                    <a:ext cx="369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703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3564" y="2539"/>
                    <a:ext cx="369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0033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704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3564" y="2003"/>
                    <a:ext cx="369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0033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705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3564" y="1735"/>
                    <a:ext cx="369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0033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706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3564" y="1467"/>
                    <a:ext cx="369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0033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grpSp>
                <p:nvGrpSpPr>
                  <p:cNvPr id="25707" name="Group 49"/>
                  <p:cNvGrpSpPr/>
                  <p:nvPr/>
                </p:nvGrpSpPr>
                <p:grpSpPr bwMode="auto">
                  <a:xfrm>
                    <a:off x="2722" y="1467"/>
                    <a:ext cx="914" cy="2680"/>
                    <a:chOff x="2722" y="1467"/>
                    <a:chExt cx="914" cy="2680"/>
                  </a:xfrm>
                </p:grpSpPr>
                <p:sp>
                  <p:nvSpPr>
                    <p:cNvPr id="25708" name="Rectangle 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71" y="2271"/>
                      <a:ext cx="365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1</a:t>
                      </a:r>
                    </a:p>
                  </p:txBody>
                </p:sp>
                <p:sp>
                  <p:nvSpPr>
                    <p:cNvPr id="25709" name="Rectangle 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97" y="2271"/>
                      <a:ext cx="364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0</a:t>
                      </a:r>
                    </a:p>
                  </p:txBody>
                </p:sp>
                <p:sp>
                  <p:nvSpPr>
                    <p:cNvPr id="25710" name="Rectangle 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22" y="2271"/>
                      <a:ext cx="365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0</a:t>
                      </a:r>
                    </a:p>
                  </p:txBody>
                </p:sp>
                <p:sp>
                  <p:nvSpPr>
                    <p:cNvPr id="25711" name="Rectangle 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71" y="3611"/>
                      <a:ext cx="365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1</a:t>
                      </a:r>
                    </a:p>
                  </p:txBody>
                </p:sp>
                <p:sp>
                  <p:nvSpPr>
                    <p:cNvPr id="25712" name="Rectangle 5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97" y="3611"/>
                      <a:ext cx="364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0</a:t>
                      </a:r>
                    </a:p>
                  </p:txBody>
                </p:sp>
                <p:sp>
                  <p:nvSpPr>
                    <p:cNvPr id="25713" name="Rectangle 5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22" y="3611"/>
                      <a:ext cx="365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1</a:t>
                      </a:r>
                    </a:p>
                  </p:txBody>
                </p:sp>
                <p:sp>
                  <p:nvSpPr>
                    <p:cNvPr id="25714" name="Rectangle 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71" y="3879"/>
                      <a:ext cx="365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0</a:t>
                      </a:r>
                    </a:p>
                  </p:txBody>
                </p:sp>
                <p:sp>
                  <p:nvSpPr>
                    <p:cNvPr id="25715" name="Rectangle 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97" y="3879"/>
                      <a:ext cx="364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1</a:t>
                      </a:r>
                    </a:p>
                  </p:txBody>
                </p:sp>
                <p:sp>
                  <p:nvSpPr>
                    <p:cNvPr id="25716" name="Rectangle 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22" y="3879"/>
                      <a:ext cx="365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1</a:t>
                      </a:r>
                    </a:p>
                  </p:txBody>
                </p:sp>
                <p:sp>
                  <p:nvSpPr>
                    <p:cNvPr id="25717" name="Rectangle 5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71" y="3343"/>
                      <a:ext cx="365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1</a:t>
                      </a:r>
                    </a:p>
                  </p:txBody>
                </p:sp>
                <p:sp>
                  <p:nvSpPr>
                    <p:cNvPr id="25718" name="Rectangle 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97" y="3343"/>
                      <a:ext cx="364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0</a:t>
                      </a:r>
                    </a:p>
                  </p:txBody>
                </p:sp>
                <p:sp>
                  <p:nvSpPr>
                    <p:cNvPr id="25719" name="Rectangle 6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22" y="3343"/>
                      <a:ext cx="365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1</a:t>
                      </a:r>
                    </a:p>
                  </p:txBody>
                </p:sp>
                <p:sp>
                  <p:nvSpPr>
                    <p:cNvPr id="25720" name="Rectangle 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71" y="3075"/>
                      <a:ext cx="365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0</a:t>
                      </a:r>
                    </a:p>
                  </p:txBody>
                </p:sp>
                <p:sp>
                  <p:nvSpPr>
                    <p:cNvPr id="25721" name="Rectangle 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97" y="3075"/>
                      <a:ext cx="364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0</a:t>
                      </a:r>
                    </a:p>
                  </p:txBody>
                </p:sp>
                <p:sp>
                  <p:nvSpPr>
                    <p:cNvPr id="25722" name="Rectangle 6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22" y="3075"/>
                      <a:ext cx="365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1</a:t>
                      </a:r>
                    </a:p>
                  </p:txBody>
                </p:sp>
                <p:sp>
                  <p:nvSpPr>
                    <p:cNvPr id="25723" name="Rectangle 6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71" y="2807"/>
                      <a:ext cx="365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0</a:t>
                      </a:r>
                    </a:p>
                  </p:txBody>
                </p:sp>
                <p:sp>
                  <p:nvSpPr>
                    <p:cNvPr id="25724" name="Rectangle 6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97" y="2807"/>
                      <a:ext cx="364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0</a:t>
                      </a:r>
                    </a:p>
                  </p:txBody>
                </p:sp>
                <p:sp>
                  <p:nvSpPr>
                    <p:cNvPr id="25725" name="Rectangle 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22" y="2807"/>
                      <a:ext cx="365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1</a:t>
                      </a:r>
                    </a:p>
                  </p:txBody>
                </p:sp>
                <p:sp>
                  <p:nvSpPr>
                    <p:cNvPr id="25726" name="Rectangle 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71" y="2539"/>
                      <a:ext cx="365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0</a:t>
                      </a:r>
                    </a:p>
                  </p:txBody>
                </p:sp>
                <p:sp>
                  <p:nvSpPr>
                    <p:cNvPr id="25727" name="Rectangle 6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97" y="2539"/>
                      <a:ext cx="364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1</a:t>
                      </a:r>
                    </a:p>
                  </p:txBody>
                </p:sp>
                <p:sp>
                  <p:nvSpPr>
                    <p:cNvPr id="25728" name="Rectangle 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22" y="2539"/>
                      <a:ext cx="365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0</a:t>
                      </a:r>
                    </a:p>
                  </p:txBody>
                </p:sp>
                <p:sp>
                  <p:nvSpPr>
                    <p:cNvPr id="25729" name="Rectangle 7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71" y="2003"/>
                      <a:ext cx="365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1</a:t>
                      </a:r>
                    </a:p>
                  </p:txBody>
                </p:sp>
                <p:sp>
                  <p:nvSpPr>
                    <p:cNvPr id="25730" name="Rectangle 7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97" y="2003"/>
                      <a:ext cx="364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0</a:t>
                      </a:r>
                    </a:p>
                  </p:txBody>
                </p:sp>
                <p:sp>
                  <p:nvSpPr>
                    <p:cNvPr id="25731" name="Rectangle 7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22" y="2003"/>
                      <a:ext cx="365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0</a:t>
                      </a:r>
                    </a:p>
                  </p:txBody>
                </p:sp>
                <p:sp>
                  <p:nvSpPr>
                    <p:cNvPr id="25732" name="Rectangle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71" y="1735"/>
                      <a:ext cx="365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0</a:t>
                      </a:r>
                    </a:p>
                  </p:txBody>
                </p:sp>
                <p:sp>
                  <p:nvSpPr>
                    <p:cNvPr id="25733" name="Rectangle 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97" y="1735"/>
                      <a:ext cx="364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0</a:t>
                      </a:r>
                    </a:p>
                  </p:txBody>
                </p:sp>
                <p:sp>
                  <p:nvSpPr>
                    <p:cNvPr id="25734" name="Rectangle 7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22" y="1735"/>
                      <a:ext cx="365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0</a:t>
                      </a:r>
                    </a:p>
                  </p:txBody>
                </p:sp>
                <p:sp>
                  <p:nvSpPr>
                    <p:cNvPr id="25735" name="Rectangle 7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71" y="1467"/>
                      <a:ext cx="365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0</a:t>
                      </a:r>
                    </a:p>
                  </p:txBody>
                </p:sp>
                <p:sp>
                  <p:nvSpPr>
                    <p:cNvPr id="25736" name="Rectangle 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97" y="1467"/>
                      <a:ext cx="364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0</a:t>
                      </a:r>
                    </a:p>
                  </p:txBody>
                </p:sp>
                <p:sp>
                  <p:nvSpPr>
                    <p:cNvPr id="25737" name="Rectangle 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22" y="1467"/>
                      <a:ext cx="365" cy="268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DC5900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0</a:t>
                      </a:r>
                    </a:p>
                  </p:txBody>
                </p:sp>
                <p:sp>
                  <p:nvSpPr>
                    <p:cNvPr id="25738" name="Line 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22" y="1467"/>
                      <a:ext cx="0" cy="268"/>
                    </a:xfrm>
                    <a:prstGeom prst="line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91240B29-F687-4F45-9708-019B960494DF}">
                        <a14:hiddenLine xmlns:a14="http://schemas.microsoft.com/office/drawing/2010/main" w="2857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A77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+mn-cs"/>
                      </a:endParaRPr>
                    </a:p>
                  </p:txBody>
                </p:sp>
                <p:sp>
                  <p:nvSpPr>
                    <p:cNvPr id="25739" name="Line 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22" y="1735"/>
                      <a:ext cx="0" cy="268"/>
                    </a:xfrm>
                    <a:prstGeom prst="line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91240B29-F687-4F45-9708-019B960494DF}">
                        <a14:hiddenLine xmlns:a14="http://schemas.microsoft.com/office/drawing/2010/main" w="2857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A77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+mn-cs"/>
                      </a:endParaRPr>
                    </a:p>
                  </p:txBody>
                </p:sp>
                <p:sp>
                  <p:nvSpPr>
                    <p:cNvPr id="25740" name="Line 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22" y="2003"/>
                      <a:ext cx="0" cy="268"/>
                    </a:xfrm>
                    <a:prstGeom prst="line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91240B29-F687-4F45-9708-019B960494DF}">
                        <a14:hiddenLine xmlns:a14="http://schemas.microsoft.com/office/drawing/2010/main" w="2857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A77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+mn-cs"/>
                      </a:endParaRPr>
                    </a:p>
                  </p:txBody>
                </p:sp>
                <p:sp>
                  <p:nvSpPr>
                    <p:cNvPr id="25741" name="Line 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22" y="2271"/>
                      <a:ext cx="0" cy="268"/>
                    </a:xfrm>
                    <a:prstGeom prst="line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91240B29-F687-4F45-9708-019B960494DF}">
                        <a14:hiddenLine xmlns:a14="http://schemas.microsoft.com/office/drawing/2010/main" w="2857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A77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+mn-cs"/>
                      </a:endParaRPr>
                    </a:p>
                  </p:txBody>
                </p:sp>
                <p:sp>
                  <p:nvSpPr>
                    <p:cNvPr id="25742" name="Line 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22" y="2807"/>
                      <a:ext cx="0" cy="268"/>
                    </a:xfrm>
                    <a:prstGeom prst="line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91240B29-F687-4F45-9708-019B960494DF}">
                        <a14:hiddenLine xmlns:a14="http://schemas.microsoft.com/office/drawing/2010/main" w="2857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A77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+mn-cs"/>
                      </a:endParaRPr>
                    </a:p>
                  </p:txBody>
                </p:sp>
                <p:sp>
                  <p:nvSpPr>
                    <p:cNvPr id="25743" name="Line 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22" y="3075"/>
                      <a:ext cx="0" cy="268"/>
                    </a:xfrm>
                    <a:prstGeom prst="line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91240B29-F687-4F45-9708-019B960494DF}">
                        <a14:hiddenLine xmlns:a14="http://schemas.microsoft.com/office/drawing/2010/main" w="2857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A77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+mn-cs"/>
                      </a:endParaRPr>
                    </a:p>
                  </p:txBody>
                </p:sp>
                <p:sp>
                  <p:nvSpPr>
                    <p:cNvPr id="25744" name="Line 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22" y="3611"/>
                      <a:ext cx="0" cy="268"/>
                    </a:xfrm>
                    <a:prstGeom prst="line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91240B29-F687-4F45-9708-019B960494DF}">
                        <a14:hiddenLine xmlns:a14="http://schemas.microsoft.com/office/drawing/2010/main" w="2857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A77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+mn-cs"/>
                      </a:endParaRPr>
                    </a:p>
                  </p:txBody>
                </p:sp>
                <p:sp>
                  <p:nvSpPr>
                    <p:cNvPr id="25745" name="Line 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22" y="3343"/>
                      <a:ext cx="0" cy="268"/>
                    </a:xfrm>
                    <a:prstGeom prst="line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91240B29-F687-4F45-9708-019B960494DF}">
                        <a14:hiddenLine xmlns:a14="http://schemas.microsoft.com/office/drawing/2010/main" w="2857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A77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+mn-cs"/>
                      </a:endParaRPr>
                    </a:p>
                  </p:txBody>
                </p:sp>
                <p:sp>
                  <p:nvSpPr>
                    <p:cNvPr id="25746" name="Line 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22" y="3879"/>
                      <a:ext cx="0" cy="268"/>
                    </a:xfrm>
                    <a:prstGeom prst="line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91240B29-F687-4F45-9708-019B960494DF}">
                        <a14:hiddenLine xmlns:a14="http://schemas.microsoft.com/office/drawing/2010/main" w="2857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A77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+mn-cs"/>
                      </a:endParaRPr>
                    </a:p>
                  </p:txBody>
                </p:sp>
                <p:sp>
                  <p:nvSpPr>
                    <p:cNvPr id="25747" name="Line 8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22" y="2539"/>
                      <a:ext cx="0" cy="268"/>
                    </a:xfrm>
                    <a:prstGeom prst="line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91240B29-F687-4F45-9708-019B960494DF}">
                        <a14:hiddenLine xmlns:a14="http://schemas.microsoft.com/office/drawing/2010/main" w="2857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A77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5635" name="Group 90"/>
                <p:cNvGrpSpPr/>
                <p:nvPr/>
              </p:nvGrpSpPr>
              <p:grpSpPr bwMode="auto">
                <a:xfrm>
                  <a:off x="2722" y="969"/>
                  <a:ext cx="2872" cy="498"/>
                  <a:chOff x="2722" y="969"/>
                  <a:chExt cx="2872" cy="498"/>
                </a:xfrm>
              </p:grpSpPr>
              <p:sp>
                <p:nvSpPr>
                  <p:cNvPr id="25684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3564" y="1218"/>
                    <a:ext cx="369" cy="249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A</a:t>
                    </a:r>
                  </a:p>
                </p:txBody>
              </p:sp>
              <p:sp>
                <p:nvSpPr>
                  <p:cNvPr id="2568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271" y="1218"/>
                    <a:ext cx="365" cy="249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B</a:t>
                    </a:r>
                  </a:p>
                </p:txBody>
              </p:sp>
              <p:sp>
                <p:nvSpPr>
                  <p:cNvPr id="2568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2997" y="1218"/>
                    <a:ext cx="364" cy="249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C</a:t>
                    </a:r>
                  </a:p>
                </p:txBody>
              </p:sp>
              <p:sp>
                <p:nvSpPr>
                  <p:cNvPr id="25687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2722" y="1218"/>
                    <a:ext cx="301" cy="249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D</a:t>
                    </a:r>
                  </a:p>
                </p:txBody>
              </p:sp>
              <p:sp>
                <p:nvSpPr>
                  <p:cNvPr id="25688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4185" y="969"/>
                    <a:ext cx="1409" cy="249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rPr>
                      <a:t>输  出</a:t>
                    </a:r>
                    <a:r>
                      <a: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（</a:t>
                    </a:r>
                    <a:r>
                      <a:rPr kumimoji="0" lang="en-US" altLang="zh-CN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2421</a:t>
                    </a:r>
                    <a:r>
                      <a: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）</a:t>
                    </a:r>
                  </a:p>
                </p:txBody>
              </p:sp>
              <p:sp>
                <p:nvSpPr>
                  <p:cNvPr id="25689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2722" y="969"/>
                    <a:ext cx="1289" cy="249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rPr>
                      <a:t>输 入</a:t>
                    </a:r>
                    <a:r>
                      <a: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（</a:t>
                    </a:r>
                    <a:r>
                      <a:rPr kumimoji="0" lang="en-US" altLang="zh-CN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5421</a:t>
                    </a:r>
                    <a:r>
                      <a: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）</a:t>
                    </a:r>
                  </a:p>
                </p:txBody>
              </p:sp>
              <p:sp>
                <p:nvSpPr>
                  <p:cNvPr id="25690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2722" y="969"/>
                    <a:ext cx="287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A77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黑体" panose="02010609060101010101" pitchFamily="49" charset="-122"/>
                      <a:cs typeface="+mn-cs"/>
                    </a:endParaRPr>
                  </a:p>
                </p:txBody>
              </p:sp>
              <p:sp>
                <p:nvSpPr>
                  <p:cNvPr id="25691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2722" y="1218"/>
                    <a:ext cx="287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A77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黑体" panose="02010609060101010101" pitchFamily="49" charset="-122"/>
                      <a:cs typeface="+mn-cs"/>
                    </a:endParaRPr>
                  </a:p>
                </p:txBody>
              </p:sp>
              <p:sp>
                <p:nvSpPr>
                  <p:cNvPr id="25692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2722" y="1467"/>
                    <a:ext cx="2872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A77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黑体" panose="02010609060101010101" pitchFamily="49" charset="-122"/>
                      <a:cs typeface="+mn-cs"/>
                    </a:endParaRPr>
                  </a:p>
                </p:txBody>
              </p:sp>
              <p:sp>
                <p:nvSpPr>
                  <p:cNvPr id="25693" name="Line 100"/>
                  <p:cNvSpPr>
                    <a:spLocks noChangeShapeType="1"/>
                  </p:cNvSpPr>
                  <p:nvPr/>
                </p:nvSpPr>
                <p:spPr bwMode="auto">
                  <a:xfrm>
                    <a:off x="2722" y="969"/>
                    <a:ext cx="0" cy="249"/>
                  </a:xfrm>
                  <a:prstGeom prst="line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91240B29-F687-4F45-9708-019B960494DF}">
                      <a14:hiddenLine xmlns:a14="http://schemas.microsoft.com/office/drawing/2010/main" w="2857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A77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黑体" panose="02010609060101010101" pitchFamily="49" charset="-122"/>
                      <a:cs typeface="+mn-cs"/>
                    </a:endParaRPr>
                  </a:p>
                </p:txBody>
              </p:sp>
              <p:sp>
                <p:nvSpPr>
                  <p:cNvPr id="25694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5594" y="969"/>
                    <a:ext cx="0" cy="249"/>
                  </a:xfrm>
                  <a:prstGeom prst="line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91240B29-F687-4F45-9708-019B960494DF}">
                      <a14:hiddenLine xmlns:a14="http://schemas.microsoft.com/office/drawing/2010/main" w="2857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A77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黑体" panose="02010609060101010101" pitchFamily="49" charset="-122"/>
                      <a:cs typeface="+mn-cs"/>
                    </a:endParaRPr>
                  </a:p>
                </p:txBody>
              </p:sp>
              <p:sp>
                <p:nvSpPr>
                  <p:cNvPr id="25695" name="Line 102"/>
                  <p:cNvSpPr>
                    <a:spLocks noChangeShapeType="1"/>
                  </p:cNvSpPr>
                  <p:nvPr/>
                </p:nvSpPr>
                <p:spPr bwMode="auto">
                  <a:xfrm>
                    <a:off x="2722" y="1218"/>
                    <a:ext cx="0" cy="249"/>
                  </a:xfrm>
                  <a:prstGeom prst="line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91240B29-F687-4F45-9708-019B960494DF}">
                      <a14:hiddenLine xmlns:a14="http://schemas.microsoft.com/office/drawing/2010/main" w="2857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A77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黑体" panose="02010609060101010101" pitchFamily="49" charset="-122"/>
                      <a:cs typeface="+mn-cs"/>
                    </a:endParaRPr>
                  </a:p>
                </p:txBody>
              </p:sp>
              <p:sp>
                <p:nvSpPr>
                  <p:cNvPr id="25696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3871" y="1210"/>
                    <a:ext cx="369" cy="249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endParaRPr kumimoji="0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5636" name="Group 104"/>
                <p:cNvGrpSpPr/>
                <p:nvPr/>
              </p:nvGrpSpPr>
              <p:grpSpPr bwMode="auto">
                <a:xfrm>
                  <a:off x="4185" y="969"/>
                  <a:ext cx="1184" cy="3178"/>
                  <a:chOff x="4185" y="969"/>
                  <a:chExt cx="1184" cy="3178"/>
                </a:xfrm>
              </p:grpSpPr>
              <p:sp>
                <p:nvSpPr>
                  <p:cNvPr id="25637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5054" y="2271"/>
                    <a:ext cx="31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638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4744" y="2271"/>
                    <a:ext cx="364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639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4469" y="2271"/>
                    <a:ext cx="36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640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4185" y="2271"/>
                    <a:ext cx="36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641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5054" y="3611"/>
                    <a:ext cx="31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642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4744" y="3611"/>
                    <a:ext cx="364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643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4469" y="3611"/>
                    <a:ext cx="36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644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4185" y="3611"/>
                    <a:ext cx="36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645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5054" y="3879"/>
                    <a:ext cx="31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646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4744" y="3879"/>
                    <a:ext cx="364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64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4469" y="3879"/>
                    <a:ext cx="36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64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4185" y="3879"/>
                    <a:ext cx="36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649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5054" y="3343"/>
                    <a:ext cx="31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650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4744" y="3343"/>
                    <a:ext cx="364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651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469" y="3343"/>
                    <a:ext cx="36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652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85" y="3343"/>
                    <a:ext cx="36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653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5054" y="3075"/>
                    <a:ext cx="31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654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4744" y="3075"/>
                    <a:ext cx="364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655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4469" y="3075"/>
                    <a:ext cx="36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656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4185" y="3075"/>
                    <a:ext cx="36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657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5054" y="2807"/>
                    <a:ext cx="31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658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744" y="2807"/>
                    <a:ext cx="364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659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469" y="2807"/>
                    <a:ext cx="36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660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185" y="2807"/>
                    <a:ext cx="36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661" name="Rectangle 129"/>
                  <p:cNvSpPr>
                    <a:spLocks noChangeArrowheads="1"/>
                  </p:cNvSpPr>
                  <p:nvPr/>
                </p:nvSpPr>
                <p:spPr bwMode="auto">
                  <a:xfrm>
                    <a:off x="5054" y="2539"/>
                    <a:ext cx="31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662" name="Rectangle 130"/>
                  <p:cNvSpPr>
                    <a:spLocks noChangeArrowheads="1"/>
                  </p:cNvSpPr>
                  <p:nvPr/>
                </p:nvSpPr>
                <p:spPr bwMode="auto">
                  <a:xfrm>
                    <a:off x="4744" y="2539"/>
                    <a:ext cx="364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663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4469" y="2539"/>
                    <a:ext cx="36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664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4185" y="2539"/>
                    <a:ext cx="36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665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5054" y="2003"/>
                    <a:ext cx="31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666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744" y="2003"/>
                    <a:ext cx="364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667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69" y="2003"/>
                    <a:ext cx="36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668" name="Rectangle 136"/>
                  <p:cNvSpPr>
                    <a:spLocks noChangeArrowheads="1"/>
                  </p:cNvSpPr>
                  <p:nvPr/>
                </p:nvSpPr>
                <p:spPr bwMode="auto">
                  <a:xfrm>
                    <a:off x="4185" y="2003"/>
                    <a:ext cx="36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669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5054" y="1735"/>
                    <a:ext cx="31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5670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4744" y="1735"/>
                    <a:ext cx="364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671" name="Rectangle 139"/>
                  <p:cNvSpPr>
                    <a:spLocks noChangeArrowheads="1"/>
                  </p:cNvSpPr>
                  <p:nvPr/>
                </p:nvSpPr>
                <p:spPr bwMode="auto">
                  <a:xfrm>
                    <a:off x="4469" y="1735"/>
                    <a:ext cx="36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672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4185" y="1735"/>
                    <a:ext cx="36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673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5054" y="1467"/>
                    <a:ext cx="31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674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4744" y="1467"/>
                    <a:ext cx="364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675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4469" y="1467"/>
                    <a:ext cx="36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676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185" y="1467"/>
                    <a:ext cx="365" cy="268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0</a:t>
                    </a:r>
                  </a:p>
                </p:txBody>
              </p:sp>
              <p:sp>
                <p:nvSpPr>
                  <p:cNvPr id="25677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5054" y="1218"/>
                    <a:ext cx="315" cy="249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Y0</a:t>
                    </a:r>
                  </a:p>
                </p:txBody>
              </p:sp>
              <p:sp>
                <p:nvSpPr>
                  <p:cNvPr id="25678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744" y="1218"/>
                    <a:ext cx="364" cy="249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Y1</a:t>
                    </a:r>
                  </a:p>
                </p:txBody>
              </p:sp>
              <p:sp>
                <p:nvSpPr>
                  <p:cNvPr id="25679" name="Rectangle 147"/>
                  <p:cNvSpPr>
                    <a:spLocks noChangeArrowheads="1"/>
                  </p:cNvSpPr>
                  <p:nvPr/>
                </p:nvSpPr>
                <p:spPr bwMode="auto">
                  <a:xfrm>
                    <a:off x="4469" y="1218"/>
                    <a:ext cx="365" cy="249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Y2</a:t>
                    </a:r>
                  </a:p>
                </p:txBody>
              </p:sp>
              <p:sp>
                <p:nvSpPr>
                  <p:cNvPr id="25680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4185" y="1218"/>
                    <a:ext cx="365" cy="249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DC5900"/>
                      </a:buClr>
                      <a:buSzPct val="75000"/>
                      <a:buFont typeface="Wingdings" panose="05000000000000000000" pitchFamily="2" charset="2"/>
                      <a:buNone/>
                      <a:defRPr/>
                    </a:pPr>
                    <a:r>
                      <a:rPr kumimoji="0" lang="en-US" altLang="zh-CN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黑体" panose="02010609060101010101" pitchFamily="49" charset="-122"/>
                        <a:cs typeface="+mn-cs"/>
                      </a:rPr>
                      <a:t>Y3</a:t>
                    </a:r>
                  </a:p>
                </p:txBody>
              </p:sp>
              <p:sp>
                <p:nvSpPr>
                  <p:cNvPr id="25681" name="Line 149"/>
                  <p:cNvSpPr>
                    <a:spLocks noChangeShapeType="1"/>
                  </p:cNvSpPr>
                  <p:nvPr/>
                </p:nvSpPr>
                <p:spPr bwMode="auto">
                  <a:xfrm>
                    <a:off x="4185" y="969"/>
                    <a:ext cx="0" cy="317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A77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黑体" panose="02010609060101010101" pitchFamily="49" charset="-122"/>
                      <a:cs typeface="+mn-cs"/>
                    </a:endParaRPr>
                  </a:p>
                </p:txBody>
              </p:sp>
              <p:sp>
                <p:nvSpPr>
                  <p:cNvPr id="25682" name="Line 150"/>
                  <p:cNvSpPr>
                    <a:spLocks noChangeShapeType="1"/>
                  </p:cNvSpPr>
                  <p:nvPr/>
                </p:nvSpPr>
                <p:spPr bwMode="auto">
                  <a:xfrm>
                    <a:off x="5369" y="1218"/>
                    <a:ext cx="0" cy="249"/>
                  </a:xfrm>
                  <a:prstGeom prst="line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91240B29-F687-4F45-9708-019B960494DF}">
                      <a14:hiddenLine xmlns:a14="http://schemas.microsoft.com/office/drawing/2010/main" w="2857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A77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黑体" panose="02010609060101010101" pitchFamily="49" charset="-122"/>
                      <a:cs typeface="+mn-cs"/>
                    </a:endParaRPr>
                  </a:p>
                </p:txBody>
              </p:sp>
              <p:sp>
                <p:nvSpPr>
                  <p:cNvPr id="25683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5360" y="1239"/>
                    <a:ext cx="0" cy="290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A77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黑体" panose="02010609060101010101" pitchFamily="49" charset="-122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12" name="Group 152"/>
          <p:cNvGrpSpPr/>
          <p:nvPr/>
        </p:nvGrpSpPr>
        <p:grpSpPr bwMode="auto">
          <a:xfrm>
            <a:off x="8523288" y="2327275"/>
            <a:ext cx="620712" cy="4256088"/>
            <a:chOff x="5369" y="1466"/>
            <a:chExt cx="391" cy="2681"/>
          </a:xfrm>
        </p:grpSpPr>
        <p:sp>
          <p:nvSpPr>
            <p:cNvPr id="25610" name="Line 153"/>
            <p:cNvSpPr>
              <a:spLocks noChangeShapeType="1"/>
            </p:cNvSpPr>
            <p:nvPr/>
          </p:nvSpPr>
          <p:spPr bwMode="auto">
            <a:xfrm>
              <a:off x="5369" y="1467"/>
              <a:ext cx="0" cy="26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611" name="Line 154"/>
            <p:cNvSpPr>
              <a:spLocks noChangeShapeType="1"/>
            </p:cNvSpPr>
            <p:nvPr/>
          </p:nvSpPr>
          <p:spPr bwMode="auto">
            <a:xfrm>
              <a:off x="5369" y="1735"/>
              <a:ext cx="0" cy="26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612" name="Line 155"/>
            <p:cNvSpPr>
              <a:spLocks noChangeShapeType="1"/>
            </p:cNvSpPr>
            <p:nvPr/>
          </p:nvSpPr>
          <p:spPr bwMode="auto">
            <a:xfrm>
              <a:off x="5369" y="2003"/>
              <a:ext cx="0" cy="26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613" name="Line 156"/>
            <p:cNvSpPr>
              <a:spLocks noChangeShapeType="1"/>
            </p:cNvSpPr>
            <p:nvPr/>
          </p:nvSpPr>
          <p:spPr bwMode="auto">
            <a:xfrm>
              <a:off x="5369" y="2271"/>
              <a:ext cx="0" cy="26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614" name="Line 157"/>
            <p:cNvSpPr>
              <a:spLocks noChangeShapeType="1"/>
            </p:cNvSpPr>
            <p:nvPr/>
          </p:nvSpPr>
          <p:spPr bwMode="auto">
            <a:xfrm>
              <a:off x="5369" y="2807"/>
              <a:ext cx="0" cy="26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615" name="Line 158"/>
            <p:cNvSpPr>
              <a:spLocks noChangeShapeType="1"/>
            </p:cNvSpPr>
            <p:nvPr/>
          </p:nvSpPr>
          <p:spPr bwMode="auto">
            <a:xfrm>
              <a:off x="5369" y="3075"/>
              <a:ext cx="0" cy="26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616" name="Line 159"/>
            <p:cNvSpPr>
              <a:spLocks noChangeShapeType="1"/>
            </p:cNvSpPr>
            <p:nvPr/>
          </p:nvSpPr>
          <p:spPr bwMode="auto">
            <a:xfrm>
              <a:off x="5369" y="3343"/>
              <a:ext cx="0" cy="26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617" name="Line 160"/>
            <p:cNvSpPr>
              <a:spLocks noChangeShapeType="1"/>
            </p:cNvSpPr>
            <p:nvPr/>
          </p:nvSpPr>
          <p:spPr bwMode="auto">
            <a:xfrm>
              <a:off x="5369" y="3611"/>
              <a:ext cx="0" cy="26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618" name="Line 161"/>
            <p:cNvSpPr>
              <a:spLocks noChangeShapeType="1"/>
            </p:cNvSpPr>
            <p:nvPr/>
          </p:nvSpPr>
          <p:spPr bwMode="auto">
            <a:xfrm>
              <a:off x="5369" y="3879"/>
              <a:ext cx="0" cy="26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619" name="Line 162"/>
            <p:cNvSpPr>
              <a:spLocks noChangeShapeType="1"/>
            </p:cNvSpPr>
            <p:nvPr/>
          </p:nvSpPr>
          <p:spPr bwMode="auto">
            <a:xfrm>
              <a:off x="5369" y="2539"/>
              <a:ext cx="0" cy="26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5620" name="Rectangle 163"/>
            <p:cNvSpPr>
              <a:spLocks noChangeArrowheads="1"/>
            </p:cNvSpPr>
            <p:nvPr/>
          </p:nvSpPr>
          <p:spPr bwMode="auto">
            <a:xfrm>
              <a:off x="5382" y="2270"/>
              <a:ext cx="378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</a:p>
          </p:txBody>
        </p:sp>
        <p:sp>
          <p:nvSpPr>
            <p:cNvPr id="25621" name="Rectangle 164"/>
            <p:cNvSpPr>
              <a:spLocks noChangeArrowheads="1"/>
            </p:cNvSpPr>
            <p:nvPr/>
          </p:nvSpPr>
          <p:spPr bwMode="auto">
            <a:xfrm>
              <a:off x="5382" y="3610"/>
              <a:ext cx="378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14</a:t>
              </a:r>
            </a:p>
          </p:txBody>
        </p:sp>
        <p:sp>
          <p:nvSpPr>
            <p:cNvPr id="25622" name="Rectangle 165"/>
            <p:cNvSpPr>
              <a:spLocks noChangeArrowheads="1"/>
            </p:cNvSpPr>
            <p:nvPr/>
          </p:nvSpPr>
          <p:spPr bwMode="auto">
            <a:xfrm>
              <a:off x="5382" y="3878"/>
              <a:ext cx="378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15</a:t>
              </a:r>
            </a:p>
          </p:txBody>
        </p:sp>
        <p:sp>
          <p:nvSpPr>
            <p:cNvPr id="25623" name="Rectangle 166"/>
            <p:cNvSpPr>
              <a:spLocks noChangeArrowheads="1"/>
            </p:cNvSpPr>
            <p:nvPr/>
          </p:nvSpPr>
          <p:spPr bwMode="auto">
            <a:xfrm>
              <a:off x="5382" y="3342"/>
              <a:ext cx="378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13</a:t>
              </a:r>
            </a:p>
          </p:txBody>
        </p:sp>
        <p:sp>
          <p:nvSpPr>
            <p:cNvPr id="25624" name="Rectangle 167"/>
            <p:cNvSpPr>
              <a:spLocks noChangeArrowheads="1"/>
            </p:cNvSpPr>
            <p:nvPr/>
          </p:nvSpPr>
          <p:spPr bwMode="auto">
            <a:xfrm>
              <a:off x="5382" y="3074"/>
              <a:ext cx="378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12</a:t>
              </a:r>
            </a:p>
          </p:txBody>
        </p:sp>
        <p:sp>
          <p:nvSpPr>
            <p:cNvPr id="25625" name="Rectangle 168"/>
            <p:cNvSpPr>
              <a:spLocks noChangeArrowheads="1"/>
            </p:cNvSpPr>
            <p:nvPr/>
          </p:nvSpPr>
          <p:spPr bwMode="auto">
            <a:xfrm>
              <a:off x="5382" y="2806"/>
              <a:ext cx="378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11</a:t>
              </a:r>
            </a:p>
          </p:txBody>
        </p:sp>
        <p:sp>
          <p:nvSpPr>
            <p:cNvPr id="25626" name="Rectangle 169"/>
            <p:cNvSpPr>
              <a:spLocks noChangeArrowheads="1"/>
            </p:cNvSpPr>
            <p:nvPr/>
          </p:nvSpPr>
          <p:spPr bwMode="auto">
            <a:xfrm>
              <a:off x="5382" y="2538"/>
              <a:ext cx="378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</a:p>
          </p:txBody>
        </p:sp>
        <p:sp>
          <p:nvSpPr>
            <p:cNvPr id="25627" name="Rectangle 170"/>
            <p:cNvSpPr>
              <a:spLocks noChangeArrowheads="1"/>
            </p:cNvSpPr>
            <p:nvPr/>
          </p:nvSpPr>
          <p:spPr bwMode="auto">
            <a:xfrm>
              <a:off x="5382" y="2002"/>
              <a:ext cx="378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</a:p>
          </p:txBody>
        </p:sp>
        <p:sp>
          <p:nvSpPr>
            <p:cNvPr id="25628" name="Rectangle 171"/>
            <p:cNvSpPr>
              <a:spLocks noChangeArrowheads="1"/>
            </p:cNvSpPr>
            <p:nvPr/>
          </p:nvSpPr>
          <p:spPr bwMode="auto">
            <a:xfrm>
              <a:off x="5382" y="1734"/>
              <a:ext cx="378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5629" name="Rectangle 172"/>
            <p:cNvSpPr>
              <a:spLocks noChangeArrowheads="1"/>
            </p:cNvSpPr>
            <p:nvPr/>
          </p:nvSpPr>
          <p:spPr bwMode="auto">
            <a:xfrm>
              <a:off x="5382" y="1466"/>
              <a:ext cx="378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Text Box 2"/>
          <p:cNvSpPr txBox="1">
            <a:spLocks noChangeArrowheads="1"/>
          </p:cNvSpPr>
          <p:nvPr/>
        </p:nvSpPr>
        <p:spPr bwMode="auto">
          <a:xfrm>
            <a:off x="525463" y="581025"/>
            <a:ext cx="83566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4: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用四位全加器实现两个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8421BCD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码加法运算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            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个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10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进制数的相加</a:t>
            </a:r>
          </a:p>
        </p:txBody>
      </p:sp>
      <p:sp>
        <p:nvSpPr>
          <p:cNvPr id="179203" name="Text Box 3"/>
          <p:cNvSpPr txBox="1">
            <a:spLocks noChangeArrowheads="1"/>
          </p:cNvSpPr>
          <p:nvPr/>
        </p:nvSpPr>
        <p:spPr bwMode="auto">
          <a:xfrm>
            <a:off x="638174" y="1257300"/>
            <a:ext cx="7712075" cy="4765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解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① 8421BCD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码是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位二进制代码组成，两个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8421BCD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码相加所表示的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位十进制相加之和只可能在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0-19(=9+9+1)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之间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。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②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两位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8421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码和的本位最高输出只能是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1001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，超过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1001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必须向高位进位。因此，不能直接用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位全加器实现两个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8421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码相加。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③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需要分析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“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8421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码相加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”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和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“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二进制相加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”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的特点。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170"/>
          <p:cNvSpPr>
            <a:spLocks noChangeShapeType="1"/>
          </p:cNvSpPr>
          <p:nvPr/>
        </p:nvSpPr>
        <p:spPr bwMode="auto">
          <a:xfrm>
            <a:off x="3167063" y="79216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51" name="Line 171"/>
          <p:cNvSpPr>
            <a:spLocks noChangeShapeType="1"/>
          </p:cNvSpPr>
          <p:nvPr/>
        </p:nvSpPr>
        <p:spPr bwMode="auto">
          <a:xfrm>
            <a:off x="3167063" y="107473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52" name="Line 172"/>
          <p:cNvSpPr>
            <a:spLocks noChangeShapeType="1"/>
          </p:cNvSpPr>
          <p:nvPr/>
        </p:nvSpPr>
        <p:spPr bwMode="auto">
          <a:xfrm>
            <a:off x="3167063" y="1400175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53" name="Line 173"/>
          <p:cNvSpPr>
            <a:spLocks noChangeShapeType="1"/>
          </p:cNvSpPr>
          <p:nvPr/>
        </p:nvSpPr>
        <p:spPr bwMode="auto">
          <a:xfrm>
            <a:off x="3167063" y="1654175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54" name="Line 174"/>
          <p:cNvSpPr>
            <a:spLocks noChangeShapeType="1"/>
          </p:cNvSpPr>
          <p:nvPr/>
        </p:nvSpPr>
        <p:spPr bwMode="auto">
          <a:xfrm>
            <a:off x="3167063" y="220503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55" name="Line 175"/>
          <p:cNvSpPr>
            <a:spLocks noChangeShapeType="1"/>
          </p:cNvSpPr>
          <p:nvPr/>
        </p:nvSpPr>
        <p:spPr bwMode="auto">
          <a:xfrm>
            <a:off x="3167063" y="248761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56" name="Line 176"/>
          <p:cNvSpPr>
            <a:spLocks noChangeShapeType="1"/>
          </p:cNvSpPr>
          <p:nvPr/>
        </p:nvSpPr>
        <p:spPr bwMode="auto">
          <a:xfrm>
            <a:off x="3167063" y="300990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57" name="Line 177"/>
          <p:cNvSpPr>
            <a:spLocks noChangeShapeType="1"/>
          </p:cNvSpPr>
          <p:nvPr/>
        </p:nvSpPr>
        <p:spPr bwMode="auto">
          <a:xfrm>
            <a:off x="3167063" y="274161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58" name="Line 178"/>
          <p:cNvSpPr>
            <a:spLocks noChangeShapeType="1"/>
          </p:cNvSpPr>
          <p:nvPr/>
        </p:nvSpPr>
        <p:spPr bwMode="auto">
          <a:xfrm>
            <a:off x="3167063" y="330676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59" name="Line 179"/>
          <p:cNvSpPr>
            <a:spLocks noChangeShapeType="1"/>
          </p:cNvSpPr>
          <p:nvPr/>
        </p:nvSpPr>
        <p:spPr bwMode="auto">
          <a:xfrm>
            <a:off x="3167063" y="192246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60" name="Line 188"/>
          <p:cNvSpPr>
            <a:spLocks noChangeShapeType="1"/>
          </p:cNvSpPr>
          <p:nvPr/>
        </p:nvSpPr>
        <p:spPr bwMode="auto">
          <a:xfrm>
            <a:off x="2752725" y="73025"/>
            <a:ext cx="0" cy="3952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61" name="Line 189"/>
          <p:cNvSpPr>
            <a:spLocks noChangeShapeType="1"/>
          </p:cNvSpPr>
          <p:nvPr/>
        </p:nvSpPr>
        <p:spPr bwMode="auto">
          <a:xfrm>
            <a:off x="7312025" y="73025"/>
            <a:ext cx="0" cy="3952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62" name="Line 190"/>
          <p:cNvSpPr>
            <a:spLocks noChangeShapeType="1"/>
          </p:cNvSpPr>
          <p:nvPr/>
        </p:nvSpPr>
        <p:spPr bwMode="auto">
          <a:xfrm>
            <a:off x="3167063" y="468313"/>
            <a:ext cx="0" cy="3952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63" name="Line 237"/>
          <p:cNvSpPr>
            <a:spLocks noChangeShapeType="1"/>
          </p:cNvSpPr>
          <p:nvPr/>
        </p:nvSpPr>
        <p:spPr bwMode="auto">
          <a:xfrm>
            <a:off x="7912100" y="468313"/>
            <a:ext cx="0" cy="3952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64" name="Rectangle 239"/>
          <p:cNvSpPr>
            <a:spLocks noChangeArrowheads="1"/>
          </p:cNvSpPr>
          <p:nvPr/>
        </p:nvSpPr>
        <p:spPr bwMode="auto">
          <a:xfrm>
            <a:off x="777875" y="58738"/>
            <a:ext cx="1481138" cy="3952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C59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十进制数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65" name="Line 266"/>
          <p:cNvSpPr>
            <a:spLocks noChangeShapeType="1"/>
          </p:cNvSpPr>
          <p:nvPr/>
        </p:nvSpPr>
        <p:spPr bwMode="auto">
          <a:xfrm>
            <a:off x="3168650" y="368935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66" name="Line 267"/>
          <p:cNvSpPr>
            <a:spLocks noChangeShapeType="1"/>
          </p:cNvSpPr>
          <p:nvPr/>
        </p:nvSpPr>
        <p:spPr bwMode="auto">
          <a:xfrm>
            <a:off x="3168650" y="426878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67" name="Line 268"/>
          <p:cNvSpPr>
            <a:spLocks noChangeShapeType="1"/>
          </p:cNvSpPr>
          <p:nvPr/>
        </p:nvSpPr>
        <p:spPr bwMode="auto">
          <a:xfrm>
            <a:off x="3168650" y="395763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68" name="Line 269"/>
          <p:cNvSpPr>
            <a:spLocks noChangeShapeType="1"/>
          </p:cNvSpPr>
          <p:nvPr/>
        </p:nvSpPr>
        <p:spPr bwMode="auto">
          <a:xfrm>
            <a:off x="3168650" y="457993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69" name="Line 290"/>
          <p:cNvSpPr>
            <a:spLocks noChangeShapeType="1"/>
          </p:cNvSpPr>
          <p:nvPr/>
        </p:nvSpPr>
        <p:spPr bwMode="auto">
          <a:xfrm>
            <a:off x="3170238" y="487680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70" name="Line 291"/>
          <p:cNvSpPr>
            <a:spLocks noChangeShapeType="1"/>
          </p:cNvSpPr>
          <p:nvPr/>
        </p:nvSpPr>
        <p:spPr bwMode="auto">
          <a:xfrm>
            <a:off x="3170238" y="548481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71" name="Line 292"/>
          <p:cNvSpPr>
            <a:spLocks noChangeShapeType="1"/>
          </p:cNvSpPr>
          <p:nvPr/>
        </p:nvSpPr>
        <p:spPr bwMode="auto">
          <a:xfrm>
            <a:off x="3170238" y="513080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72" name="Line 307"/>
          <p:cNvSpPr>
            <a:spLocks noChangeShapeType="1"/>
          </p:cNvSpPr>
          <p:nvPr/>
        </p:nvSpPr>
        <p:spPr bwMode="auto">
          <a:xfrm>
            <a:off x="3171825" y="572928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73" name="Line 312"/>
          <p:cNvSpPr>
            <a:spLocks noChangeShapeType="1"/>
          </p:cNvSpPr>
          <p:nvPr/>
        </p:nvSpPr>
        <p:spPr bwMode="auto">
          <a:xfrm>
            <a:off x="3171825" y="6029325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74" name="Line 317"/>
          <p:cNvSpPr>
            <a:spLocks noChangeShapeType="1"/>
          </p:cNvSpPr>
          <p:nvPr/>
        </p:nvSpPr>
        <p:spPr bwMode="auto">
          <a:xfrm>
            <a:off x="3171825" y="634365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75" name="Line 360"/>
          <p:cNvSpPr>
            <a:spLocks noChangeShapeType="1"/>
          </p:cNvSpPr>
          <p:nvPr/>
        </p:nvSpPr>
        <p:spPr bwMode="auto">
          <a:xfrm>
            <a:off x="6126163" y="66516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76" name="Line 361"/>
          <p:cNvSpPr>
            <a:spLocks noChangeShapeType="1"/>
          </p:cNvSpPr>
          <p:nvPr/>
        </p:nvSpPr>
        <p:spPr bwMode="auto">
          <a:xfrm>
            <a:off x="6126163" y="94773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77" name="Line 362"/>
          <p:cNvSpPr>
            <a:spLocks noChangeShapeType="1"/>
          </p:cNvSpPr>
          <p:nvPr/>
        </p:nvSpPr>
        <p:spPr bwMode="auto">
          <a:xfrm>
            <a:off x="6126163" y="1273175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78" name="Line 363"/>
          <p:cNvSpPr>
            <a:spLocks noChangeShapeType="1"/>
          </p:cNvSpPr>
          <p:nvPr/>
        </p:nvSpPr>
        <p:spPr bwMode="auto">
          <a:xfrm>
            <a:off x="6126163" y="1527175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79" name="Line 364"/>
          <p:cNvSpPr>
            <a:spLocks noChangeShapeType="1"/>
          </p:cNvSpPr>
          <p:nvPr/>
        </p:nvSpPr>
        <p:spPr bwMode="auto">
          <a:xfrm>
            <a:off x="6126163" y="207803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80" name="Line 365"/>
          <p:cNvSpPr>
            <a:spLocks noChangeShapeType="1"/>
          </p:cNvSpPr>
          <p:nvPr/>
        </p:nvSpPr>
        <p:spPr bwMode="auto">
          <a:xfrm>
            <a:off x="6126163" y="236061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81" name="Line 366"/>
          <p:cNvSpPr>
            <a:spLocks noChangeShapeType="1"/>
          </p:cNvSpPr>
          <p:nvPr/>
        </p:nvSpPr>
        <p:spPr bwMode="auto">
          <a:xfrm>
            <a:off x="6126163" y="288290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82" name="Line 367"/>
          <p:cNvSpPr>
            <a:spLocks noChangeShapeType="1"/>
          </p:cNvSpPr>
          <p:nvPr/>
        </p:nvSpPr>
        <p:spPr bwMode="auto">
          <a:xfrm>
            <a:off x="6126163" y="261461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83" name="Line 368"/>
          <p:cNvSpPr>
            <a:spLocks noChangeShapeType="1"/>
          </p:cNvSpPr>
          <p:nvPr/>
        </p:nvSpPr>
        <p:spPr bwMode="auto">
          <a:xfrm>
            <a:off x="6126163" y="317976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84" name="Line 369"/>
          <p:cNvSpPr>
            <a:spLocks noChangeShapeType="1"/>
          </p:cNvSpPr>
          <p:nvPr/>
        </p:nvSpPr>
        <p:spPr bwMode="auto">
          <a:xfrm>
            <a:off x="6126163" y="179546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85" name="Line 370"/>
          <p:cNvSpPr>
            <a:spLocks noChangeShapeType="1"/>
          </p:cNvSpPr>
          <p:nvPr/>
        </p:nvSpPr>
        <p:spPr bwMode="auto">
          <a:xfrm>
            <a:off x="6127750" y="356235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86" name="Line 371"/>
          <p:cNvSpPr>
            <a:spLocks noChangeShapeType="1"/>
          </p:cNvSpPr>
          <p:nvPr/>
        </p:nvSpPr>
        <p:spPr bwMode="auto">
          <a:xfrm>
            <a:off x="6127750" y="414178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87" name="Line 372"/>
          <p:cNvSpPr>
            <a:spLocks noChangeShapeType="1"/>
          </p:cNvSpPr>
          <p:nvPr/>
        </p:nvSpPr>
        <p:spPr bwMode="auto">
          <a:xfrm>
            <a:off x="6127750" y="383063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88" name="Line 373"/>
          <p:cNvSpPr>
            <a:spLocks noChangeShapeType="1"/>
          </p:cNvSpPr>
          <p:nvPr/>
        </p:nvSpPr>
        <p:spPr bwMode="auto">
          <a:xfrm>
            <a:off x="6127750" y="445293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89" name="Line 374"/>
          <p:cNvSpPr>
            <a:spLocks noChangeShapeType="1"/>
          </p:cNvSpPr>
          <p:nvPr/>
        </p:nvSpPr>
        <p:spPr bwMode="auto">
          <a:xfrm>
            <a:off x="6129338" y="474980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90" name="Line 375"/>
          <p:cNvSpPr>
            <a:spLocks noChangeShapeType="1"/>
          </p:cNvSpPr>
          <p:nvPr/>
        </p:nvSpPr>
        <p:spPr bwMode="auto">
          <a:xfrm>
            <a:off x="6129338" y="538638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91" name="Line 376"/>
          <p:cNvSpPr>
            <a:spLocks noChangeShapeType="1"/>
          </p:cNvSpPr>
          <p:nvPr/>
        </p:nvSpPr>
        <p:spPr bwMode="auto">
          <a:xfrm>
            <a:off x="6129338" y="500380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92" name="Line 437"/>
          <p:cNvSpPr>
            <a:spLocks noChangeShapeType="1"/>
          </p:cNvSpPr>
          <p:nvPr/>
        </p:nvSpPr>
        <p:spPr bwMode="auto">
          <a:xfrm>
            <a:off x="6113463" y="389255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93" name="Line 438"/>
          <p:cNvSpPr>
            <a:spLocks noChangeShapeType="1"/>
          </p:cNvSpPr>
          <p:nvPr/>
        </p:nvSpPr>
        <p:spPr bwMode="auto">
          <a:xfrm>
            <a:off x="6113463" y="421798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94" name="Line 439"/>
          <p:cNvSpPr>
            <a:spLocks noChangeShapeType="1"/>
          </p:cNvSpPr>
          <p:nvPr/>
        </p:nvSpPr>
        <p:spPr bwMode="auto">
          <a:xfrm>
            <a:off x="6113463" y="447198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95" name="Line 440"/>
          <p:cNvSpPr>
            <a:spLocks noChangeShapeType="1"/>
          </p:cNvSpPr>
          <p:nvPr/>
        </p:nvSpPr>
        <p:spPr bwMode="auto">
          <a:xfrm>
            <a:off x="6113463" y="502285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96" name="Line 441"/>
          <p:cNvSpPr>
            <a:spLocks noChangeShapeType="1"/>
          </p:cNvSpPr>
          <p:nvPr/>
        </p:nvSpPr>
        <p:spPr bwMode="auto">
          <a:xfrm>
            <a:off x="6113463" y="533400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97" name="Line 442"/>
          <p:cNvSpPr>
            <a:spLocks noChangeShapeType="1"/>
          </p:cNvSpPr>
          <p:nvPr/>
        </p:nvSpPr>
        <p:spPr bwMode="auto">
          <a:xfrm>
            <a:off x="6113463" y="588486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98" name="Line 443"/>
          <p:cNvSpPr>
            <a:spLocks noChangeShapeType="1"/>
          </p:cNvSpPr>
          <p:nvPr/>
        </p:nvSpPr>
        <p:spPr bwMode="auto">
          <a:xfrm>
            <a:off x="6113463" y="5616575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699" name="Line 444"/>
          <p:cNvSpPr>
            <a:spLocks noChangeShapeType="1"/>
          </p:cNvSpPr>
          <p:nvPr/>
        </p:nvSpPr>
        <p:spPr bwMode="auto">
          <a:xfrm>
            <a:off x="6113463" y="6181725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700" name="Line 445"/>
          <p:cNvSpPr>
            <a:spLocks noChangeShapeType="1"/>
          </p:cNvSpPr>
          <p:nvPr/>
        </p:nvSpPr>
        <p:spPr bwMode="auto">
          <a:xfrm>
            <a:off x="6113463" y="4740275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701" name="Line 446"/>
          <p:cNvSpPr>
            <a:spLocks noChangeShapeType="1"/>
          </p:cNvSpPr>
          <p:nvPr/>
        </p:nvSpPr>
        <p:spPr bwMode="auto">
          <a:xfrm>
            <a:off x="6115050" y="6492875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702" name="Rectangle 184"/>
          <p:cNvSpPr>
            <a:spLocks noChangeArrowheads="1"/>
          </p:cNvSpPr>
          <p:nvPr/>
        </p:nvSpPr>
        <p:spPr bwMode="auto">
          <a:xfrm>
            <a:off x="5038725" y="44450"/>
            <a:ext cx="4105275" cy="3952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C59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BCD8421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码十进制数相加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“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和数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”</a:t>
            </a:r>
          </a:p>
        </p:txBody>
      </p:sp>
      <p:sp>
        <p:nvSpPr>
          <p:cNvPr id="27703" name="Line 187"/>
          <p:cNvSpPr>
            <a:spLocks noChangeShapeType="1"/>
          </p:cNvSpPr>
          <p:nvPr/>
        </p:nvSpPr>
        <p:spPr bwMode="auto">
          <a:xfrm>
            <a:off x="966788" y="863600"/>
            <a:ext cx="72231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7704" name="Group 497"/>
          <p:cNvGrpSpPr/>
          <p:nvPr/>
        </p:nvGrpSpPr>
        <p:grpSpPr bwMode="auto">
          <a:xfrm>
            <a:off x="933450" y="37307"/>
            <a:ext cx="7253288" cy="6710362"/>
            <a:chOff x="582" y="46"/>
            <a:chExt cx="4569" cy="4227"/>
          </a:xfrm>
        </p:grpSpPr>
        <p:sp>
          <p:nvSpPr>
            <p:cNvPr id="27728" name="Line 127"/>
            <p:cNvSpPr>
              <a:spLocks noChangeShapeType="1"/>
            </p:cNvSpPr>
            <p:nvPr/>
          </p:nvSpPr>
          <p:spPr bwMode="auto">
            <a:xfrm>
              <a:off x="1929" y="308"/>
              <a:ext cx="0" cy="39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7729" name="Line 128"/>
            <p:cNvSpPr>
              <a:spLocks noChangeShapeType="1"/>
            </p:cNvSpPr>
            <p:nvPr/>
          </p:nvSpPr>
          <p:spPr bwMode="auto">
            <a:xfrm>
              <a:off x="582" y="4250"/>
              <a:ext cx="4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7730" name="Rectangle 129"/>
            <p:cNvSpPr>
              <a:spLocks noChangeArrowheads="1"/>
            </p:cNvSpPr>
            <p:nvPr/>
          </p:nvSpPr>
          <p:spPr bwMode="auto">
            <a:xfrm>
              <a:off x="2837" y="1051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31" name="Rectangle 130"/>
            <p:cNvSpPr>
              <a:spLocks noChangeArrowheads="1"/>
            </p:cNvSpPr>
            <p:nvPr/>
          </p:nvSpPr>
          <p:spPr bwMode="auto">
            <a:xfrm>
              <a:off x="2837" y="1896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32" name="Rectangle 131"/>
            <p:cNvSpPr>
              <a:spLocks noChangeArrowheads="1"/>
            </p:cNvSpPr>
            <p:nvPr/>
          </p:nvSpPr>
          <p:spPr bwMode="auto">
            <a:xfrm>
              <a:off x="2837" y="208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33" name="Rectangle 132"/>
            <p:cNvSpPr>
              <a:spLocks noChangeArrowheads="1"/>
            </p:cNvSpPr>
            <p:nvPr/>
          </p:nvSpPr>
          <p:spPr bwMode="auto">
            <a:xfrm>
              <a:off x="2837" y="1727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34" name="Rectangle 133"/>
            <p:cNvSpPr>
              <a:spLocks noChangeArrowheads="1"/>
            </p:cNvSpPr>
            <p:nvPr/>
          </p:nvSpPr>
          <p:spPr bwMode="auto">
            <a:xfrm>
              <a:off x="2837" y="1567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35" name="Rectangle 134"/>
            <p:cNvSpPr>
              <a:spLocks noChangeArrowheads="1"/>
            </p:cNvSpPr>
            <p:nvPr/>
          </p:nvSpPr>
          <p:spPr bwMode="auto">
            <a:xfrm>
              <a:off x="2837" y="1389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36" name="Rectangle 135"/>
            <p:cNvSpPr>
              <a:spLocks noChangeArrowheads="1"/>
            </p:cNvSpPr>
            <p:nvPr/>
          </p:nvSpPr>
          <p:spPr bwMode="auto">
            <a:xfrm>
              <a:off x="2837" y="1211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37" name="Rectangle 136"/>
            <p:cNvSpPr>
              <a:spLocks noChangeArrowheads="1"/>
            </p:cNvSpPr>
            <p:nvPr/>
          </p:nvSpPr>
          <p:spPr bwMode="auto">
            <a:xfrm>
              <a:off x="2837" y="855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38" name="Rectangle 137"/>
            <p:cNvSpPr>
              <a:spLocks noChangeArrowheads="1"/>
            </p:cNvSpPr>
            <p:nvPr/>
          </p:nvSpPr>
          <p:spPr bwMode="auto">
            <a:xfrm>
              <a:off x="2837" y="677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39" name="Rectangle 138"/>
            <p:cNvSpPr>
              <a:spLocks noChangeArrowheads="1"/>
            </p:cNvSpPr>
            <p:nvPr/>
          </p:nvSpPr>
          <p:spPr bwMode="auto">
            <a:xfrm>
              <a:off x="2837" y="499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40" name="Rectangle 140"/>
            <p:cNvSpPr>
              <a:spLocks noChangeArrowheads="1"/>
            </p:cNvSpPr>
            <p:nvPr/>
          </p:nvSpPr>
          <p:spPr bwMode="auto">
            <a:xfrm>
              <a:off x="2544" y="1051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41" name="Rectangle 141"/>
            <p:cNvSpPr>
              <a:spLocks noChangeArrowheads="1"/>
            </p:cNvSpPr>
            <p:nvPr/>
          </p:nvSpPr>
          <p:spPr bwMode="auto">
            <a:xfrm>
              <a:off x="2270" y="1051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42" name="Rectangle 142"/>
            <p:cNvSpPr>
              <a:spLocks noChangeArrowheads="1"/>
            </p:cNvSpPr>
            <p:nvPr/>
          </p:nvSpPr>
          <p:spPr bwMode="auto">
            <a:xfrm>
              <a:off x="1995" y="1051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43" name="Rectangle 143"/>
            <p:cNvSpPr>
              <a:spLocks noChangeArrowheads="1"/>
            </p:cNvSpPr>
            <p:nvPr/>
          </p:nvSpPr>
          <p:spPr bwMode="auto">
            <a:xfrm>
              <a:off x="2544" y="1896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44" name="Rectangle 144"/>
            <p:cNvSpPr>
              <a:spLocks noChangeArrowheads="1"/>
            </p:cNvSpPr>
            <p:nvPr/>
          </p:nvSpPr>
          <p:spPr bwMode="auto">
            <a:xfrm>
              <a:off x="2270" y="1896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45" name="Rectangle 145"/>
            <p:cNvSpPr>
              <a:spLocks noChangeArrowheads="1"/>
            </p:cNvSpPr>
            <p:nvPr/>
          </p:nvSpPr>
          <p:spPr bwMode="auto">
            <a:xfrm>
              <a:off x="1995" y="1896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46" name="Rectangle 146"/>
            <p:cNvSpPr>
              <a:spLocks noChangeArrowheads="1"/>
            </p:cNvSpPr>
            <p:nvPr/>
          </p:nvSpPr>
          <p:spPr bwMode="auto">
            <a:xfrm>
              <a:off x="2544" y="2083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47" name="Rectangle 147"/>
            <p:cNvSpPr>
              <a:spLocks noChangeArrowheads="1"/>
            </p:cNvSpPr>
            <p:nvPr/>
          </p:nvSpPr>
          <p:spPr bwMode="auto">
            <a:xfrm>
              <a:off x="2270" y="2083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48" name="Rectangle 148"/>
            <p:cNvSpPr>
              <a:spLocks noChangeArrowheads="1"/>
            </p:cNvSpPr>
            <p:nvPr/>
          </p:nvSpPr>
          <p:spPr bwMode="auto">
            <a:xfrm>
              <a:off x="1995" y="2083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49" name="Rectangle 149"/>
            <p:cNvSpPr>
              <a:spLocks noChangeArrowheads="1"/>
            </p:cNvSpPr>
            <p:nvPr/>
          </p:nvSpPr>
          <p:spPr bwMode="auto">
            <a:xfrm>
              <a:off x="2544" y="1727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50" name="Rectangle 150"/>
            <p:cNvSpPr>
              <a:spLocks noChangeArrowheads="1"/>
            </p:cNvSpPr>
            <p:nvPr/>
          </p:nvSpPr>
          <p:spPr bwMode="auto">
            <a:xfrm>
              <a:off x="2270" y="1727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51" name="Rectangle 151"/>
            <p:cNvSpPr>
              <a:spLocks noChangeArrowheads="1"/>
            </p:cNvSpPr>
            <p:nvPr/>
          </p:nvSpPr>
          <p:spPr bwMode="auto">
            <a:xfrm>
              <a:off x="1995" y="1727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52" name="Rectangle 152"/>
            <p:cNvSpPr>
              <a:spLocks noChangeArrowheads="1"/>
            </p:cNvSpPr>
            <p:nvPr/>
          </p:nvSpPr>
          <p:spPr bwMode="auto">
            <a:xfrm>
              <a:off x="2544" y="1558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53" name="Rectangle 153"/>
            <p:cNvSpPr>
              <a:spLocks noChangeArrowheads="1"/>
            </p:cNvSpPr>
            <p:nvPr/>
          </p:nvSpPr>
          <p:spPr bwMode="auto">
            <a:xfrm>
              <a:off x="2270" y="1567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54" name="Rectangle 154"/>
            <p:cNvSpPr>
              <a:spLocks noChangeArrowheads="1"/>
            </p:cNvSpPr>
            <p:nvPr/>
          </p:nvSpPr>
          <p:spPr bwMode="auto">
            <a:xfrm>
              <a:off x="1995" y="1567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55" name="Rectangle 155"/>
            <p:cNvSpPr>
              <a:spLocks noChangeArrowheads="1"/>
            </p:cNvSpPr>
            <p:nvPr/>
          </p:nvSpPr>
          <p:spPr bwMode="auto">
            <a:xfrm>
              <a:off x="2544" y="1389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56" name="Rectangle 156"/>
            <p:cNvSpPr>
              <a:spLocks noChangeArrowheads="1"/>
            </p:cNvSpPr>
            <p:nvPr/>
          </p:nvSpPr>
          <p:spPr bwMode="auto">
            <a:xfrm>
              <a:off x="2270" y="1389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57" name="Rectangle 157"/>
            <p:cNvSpPr>
              <a:spLocks noChangeArrowheads="1"/>
            </p:cNvSpPr>
            <p:nvPr/>
          </p:nvSpPr>
          <p:spPr bwMode="auto">
            <a:xfrm>
              <a:off x="1995" y="1389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58" name="Rectangle 158"/>
            <p:cNvSpPr>
              <a:spLocks noChangeArrowheads="1"/>
            </p:cNvSpPr>
            <p:nvPr/>
          </p:nvSpPr>
          <p:spPr bwMode="auto">
            <a:xfrm>
              <a:off x="2544" y="1211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59" name="Rectangle 159"/>
            <p:cNvSpPr>
              <a:spLocks noChangeArrowheads="1"/>
            </p:cNvSpPr>
            <p:nvPr/>
          </p:nvSpPr>
          <p:spPr bwMode="auto">
            <a:xfrm>
              <a:off x="2270" y="1211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60" name="Rectangle 160"/>
            <p:cNvSpPr>
              <a:spLocks noChangeArrowheads="1"/>
            </p:cNvSpPr>
            <p:nvPr/>
          </p:nvSpPr>
          <p:spPr bwMode="auto">
            <a:xfrm>
              <a:off x="1995" y="1211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61" name="Rectangle 161"/>
            <p:cNvSpPr>
              <a:spLocks noChangeArrowheads="1"/>
            </p:cNvSpPr>
            <p:nvPr/>
          </p:nvSpPr>
          <p:spPr bwMode="auto">
            <a:xfrm>
              <a:off x="2544" y="855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62" name="Rectangle 162"/>
            <p:cNvSpPr>
              <a:spLocks noChangeArrowheads="1"/>
            </p:cNvSpPr>
            <p:nvPr/>
          </p:nvSpPr>
          <p:spPr bwMode="auto">
            <a:xfrm>
              <a:off x="2270" y="855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63" name="Rectangle 163"/>
            <p:cNvSpPr>
              <a:spLocks noChangeArrowheads="1"/>
            </p:cNvSpPr>
            <p:nvPr/>
          </p:nvSpPr>
          <p:spPr bwMode="auto">
            <a:xfrm>
              <a:off x="1995" y="855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64" name="Rectangle 164"/>
            <p:cNvSpPr>
              <a:spLocks noChangeArrowheads="1"/>
            </p:cNvSpPr>
            <p:nvPr/>
          </p:nvSpPr>
          <p:spPr bwMode="auto">
            <a:xfrm>
              <a:off x="2544" y="677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65" name="Rectangle 165"/>
            <p:cNvSpPr>
              <a:spLocks noChangeArrowheads="1"/>
            </p:cNvSpPr>
            <p:nvPr/>
          </p:nvSpPr>
          <p:spPr bwMode="auto">
            <a:xfrm>
              <a:off x="2270" y="677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66" name="Rectangle 166"/>
            <p:cNvSpPr>
              <a:spLocks noChangeArrowheads="1"/>
            </p:cNvSpPr>
            <p:nvPr/>
          </p:nvSpPr>
          <p:spPr bwMode="auto">
            <a:xfrm>
              <a:off x="1995" y="677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67" name="Rectangle 167"/>
            <p:cNvSpPr>
              <a:spLocks noChangeArrowheads="1"/>
            </p:cNvSpPr>
            <p:nvPr/>
          </p:nvSpPr>
          <p:spPr bwMode="auto">
            <a:xfrm>
              <a:off x="2544" y="499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68" name="Rectangle 168"/>
            <p:cNvSpPr>
              <a:spLocks noChangeArrowheads="1"/>
            </p:cNvSpPr>
            <p:nvPr/>
          </p:nvSpPr>
          <p:spPr bwMode="auto">
            <a:xfrm>
              <a:off x="2270" y="499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69" name="Rectangle 169"/>
            <p:cNvSpPr>
              <a:spLocks noChangeArrowheads="1"/>
            </p:cNvSpPr>
            <p:nvPr/>
          </p:nvSpPr>
          <p:spPr bwMode="auto">
            <a:xfrm>
              <a:off x="1995" y="499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70" name="Rectangle 181"/>
            <p:cNvSpPr>
              <a:spLocks noChangeArrowheads="1"/>
            </p:cNvSpPr>
            <p:nvPr/>
          </p:nvSpPr>
          <p:spPr bwMode="auto">
            <a:xfrm>
              <a:off x="2544" y="295"/>
              <a:ext cx="365" cy="24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71" name="Rectangle 182"/>
            <p:cNvSpPr>
              <a:spLocks noChangeArrowheads="1"/>
            </p:cNvSpPr>
            <p:nvPr/>
          </p:nvSpPr>
          <p:spPr bwMode="auto">
            <a:xfrm>
              <a:off x="2270" y="295"/>
              <a:ext cx="364" cy="24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</a:p>
          </p:txBody>
        </p:sp>
        <p:sp>
          <p:nvSpPr>
            <p:cNvPr id="27772" name="Rectangle 183"/>
            <p:cNvSpPr>
              <a:spLocks noChangeArrowheads="1"/>
            </p:cNvSpPr>
            <p:nvPr/>
          </p:nvSpPr>
          <p:spPr bwMode="auto">
            <a:xfrm>
              <a:off x="2013" y="304"/>
              <a:ext cx="301" cy="24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</a:p>
          </p:txBody>
        </p:sp>
        <p:sp>
          <p:nvSpPr>
            <p:cNvPr id="27773" name="Rectangle 185"/>
            <p:cNvSpPr>
              <a:spLocks noChangeArrowheads="1"/>
            </p:cNvSpPr>
            <p:nvPr/>
          </p:nvSpPr>
          <p:spPr bwMode="auto">
            <a:xfrm>
              <a:off x="1290" y="49"/>
              <a:ext cx="2006" cy="2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二进制数相加的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“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和数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”</a:t>
              </a:r>
            </a:p>
          </p:txBody>
        </p:sp>
        <p:sp>
          <p:nvSpPr>
            <p:cNvPr id="27774" name="Line 186"/>
            <p:cNvSpPr>
              <a:spLocks noChangeShapeType="1"/>
            </p:cNvSpPr>
            <p:nvPr/>
          </p:nvSpPr>
          <p:spPr bwMode="auto">
            <a:xfrm>
              <a:off x="600" y="295"/>
              <a:ext cx="4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7775" name="Rectangle 191"/>
            <p:cNvSpPr>
              <a:spLocks noChangeArrowheads="1"/>
            </p:cNvSpPr>
            <p:nvPr/>
          </p:nvSpPr>
          <p:spPr bwMode="auto">
            <a:xfrm>
              <a:off x="2829" y="294"/>
              <a:ext cx="369" cy="24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76" name="Rectangle 192"/>
            <p:cNvSpPr>
              <a:spLocks noChangeArrowheads="1"/>
            </p:cNvSpPr>
            <p:nvPr/>
          </p:nvSpPr>
          <p:spPr bwMode="auto">
            <a:xfrm>
              <a:off x="4669" y="1033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77" name="Rectangle 193"/>
            <p:cNvSpPr>
              <a:spLocks noChangeArrowheads="1"/>
            </p:cNvSpPr>
            <p:nvPr/>
          </p:nvSpPr>
          <p:spPr bwMode="auto">
            <a:xfrm>
              <a:off x="4359" y="1033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78" name="Rectangle 194"/>
            <p:cNvSpPr>
              <a:spLocks noChangeArrowheads="1"/>
            </p:cNvSpPr>
            <p:nvPr/>
          </p:nvSpPr>
          <p:spPr bwMode="auto">
            <a:xfrm>
              <a:off x="4084" y="1033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79" name="Rectangle 195"/>
            <p:cNvSpPr>
              <a:spLocks noChangeArrowheads="1"/>
            </p:cNvSpPr>
            <p:nvPr/>
          </p:nvSpPr>
          <p:spPr bwMode="auto">
            <a:xfrm>
              <a:off x="3800" y="1033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80" name="Rectangle 196"/>
            <p:cNvSpPr>
              <a:spLocks noChangeArrowheads="1"/>
            </p:cNvSpPr>
            <p:nvPr/>
          </p:nvSpPr>
          <p:spPr bwMode="auto">
            <a:xfrm>
              <a:off x="4669" y="1887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81" name="Rectangle 197"/>
            <p:cNvSpPr>
              <a:spLocks noChangeArrowheads="1"/>
            </p:cNvSpPr>
            <p:nvPr/>
          </p:nvSpPr>
          <p:spPr bwMode="auto">
            <a:xfrm>
              <a:off x="4359" y="1887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82" name="Rectangle 198"/>
            <p:cNvSpPr>
              <a:spLocks noChangeArrowheads="1"/>
            </p:cNvSpPr>
            <p:nvPr/>
          </p:nvSpPr>
          <p:spPr bwMode="auto">
            <a:xfrm>
              <a:off x="4084" y="1887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83" name="Rectangle 199"/>
            <p:cNvSpPr>
              <a:spLocks noChangeArrowheads="1"/>
            </p:cNvSpPr>
            <p:nvPr/>
          </p:nvSpPr>
          <p:spPr bwMode="auto">
            <a:xfrm>
              <a:off x="3800" y="1887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84" name="Rectangle 200"/>
            <p:cNvSpPr>
              <a:spLocks noChangeArrowheads="1"/>
            </p:cNvSpPr>
            <p:nvPr/>
          </p:nvSpPr>
          <p:spPr bwMode="auto">
            <a:xfrm>
              <a:off x="4669" y="2101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85" name="Rectangle 201"/>
            <p:cNvSpPr>
              <a:spLocks noChangeArrowheads="1"/>
            </p:cNvSpPr>
            <p:nvPr/>
          </p:nvSpPr>
          <p:spPr bwMode="auto">
            <a:xfrm>
              <a:off x="4359" y="2101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86" name="Rectangle 202"/>
            <p:cNvSpPr>
              <a:spLocks noChangeArrowheads="1"/>
            </p:cNvSpPr>
            <p:nvPr/>
          </p:nvSpPr>
          <p:spPr bwMode="auto">
            <a:xfrm>
              <a:off x="4084" y="2101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87" name="Rectangle 203"/>
            <p:cNvSpPr>
              <a:spLocks noChangeArrowheads="1"/>
            </p:cNvSpPr>
            <p:nvPr/>
          </p:nvSpPr>
          <p:spPr bwMode="auto">
            <a:xfrm>
              <a:off x="3800" y="2101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88" name="Rectangle 204"/>
            <p:cNvSpPr>
              <a:spLocks noChangeArrowheads="1"/>
            </p:cNvSpPr>
            <p:nvPr/>
          </p:nvSpPr>
          <p:spPr bwMode="auto">
            <a:xfrm>
              <a:off x="4669" y="1709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89" name="Rectangle 205"/>
            <p:cNvSpPr>
              <a:spLocks noChangeArrowheads="1"/>
            </p:cNvSpPr>
            <p:nvPr/>
          </p:nvSpPr>
          <p:spPr bwMode="auto">
            <a:xfrm>
              <a:off x="4359" y="1709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90" name="Rectangle 206"/>
            <p:cNvSpPr>
              <a:spLocks noChangeArrowheads="1"/>
            </p:cNvSpPr>
            <p:nvPr/>
          </p:nvSpPr>
          <p:spPr bwMode="auto">
            <a:xfrm>
              <a:off x="4084" y="1709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91" name="Rectangle 207"/>
            <p:cNvSpPr>
              <a:spLocks noChangeArrowheads="1"/>
            </p:cNvSpPr>
            <p:nvPr/>
          </p:nvSpPr>
          <p:spPr bwMode="auto">
            <a:xfrm>
              <a:off x="3800" y="1709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92" name="Rectangle 208"/>
            <p:cNvSpPr>
              <a:spLocks noChangeArrowheads="1"/>
            </p:cNvSpPr>
            <p:nvPr/>
          </p:nvSpPr>
          <p:spPr bwMode="auto">
            <a:xfrm>
              <a:off x="4669" y="1540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93" name="Rectangle 209"/>
            <p:cNvSpPr>
              <a:spLocks noChangeArrowheads="1"/>
            </p:cNvSpPr>
            <p:nvPr/>
          </p:nvSpPr>
          <p:spPr bwMode="auto">
            <a:xfrm>
              <a:off x="4359" y="1540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94" name="Rectangle 210"/>
            <p:cNvSpPr>
              <a:spLocks noChangeArrowheads="1"/>
            </p:cNvSpPr>
            <p:nvPr/>
          </p:nvSpPr>
          <p:spPr bwMode="auto">
            <a:xfrm>
              <a:off x="4084" y="1540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95" name="Rectangle 211"/>
            <p:cNvSpPr>
              <a:spLocks noChangeArrowheads="1"/>
            </p:cNvSpPr>
            <p:nvPr/>
          </p:nvSpPr>
          <p:spPr bwMode="auto">
            <a:xfrm>
              <a:off x="3800" y="1540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96" name="Rectangle 212"/>
            <p:cNvSpPr>
              <a:spLocks noChangeArrowheads="1"/>
            </p:cNvSpPr>
            <p:nvPr/>
          </p:nvSpPr>
          <p:spPr bwMode="auto">
            <a:xfrm>
              <a:off x="4669" y="1371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97" name="Rectangle 213"/>
            <p:cNvSpPr>
              <a:spLocks noChangeArrowheads="1"/>
            </p:cNvSpPr>
            <p:nvPr/>
          </p:nvSpPr>
          <p:spPr bwMode="auto">
            <a:xfrm>
              <a:off x="4359" y="1371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798" name="Rectangle 214"/>
            <p:cNvSpPr>
              <a:spLocks noChangeArrowheads="1"/>
            </p:cNvSpPr>
            <p:nvPr/>
          </p:nvSpPr>
          <p:spPr bwMode="auto">
            <a:xfrm>
              <a:off x="4084" y="1371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799" name="Rectangle 215"/>
            <p:cNvSpPr>
              <a:spLocks noChangeArrowheads="1"/>
            </p:cNvSpPr>
            <p:nvPr/>
          </p:nvSpPr>
          <p:spPr bwMode="auto">
            <a:xfrm>
              <a:off x="3800" y="1371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00" name="Rectangle 216"/>
            <p:cNvSpPr>
              <a:spLocks noChangeArrowheads="1"/>
            </p:cNvSpPr>
            <p:nvPr/>
          </p:nvSpPr>
          <p:spPr bwMode="auto">
            <a:xfrm>
              <a:off x="4669" y="1193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01" name="Rectangle 217"/>
            <p:cNvSpPr>
              <a:spLocks noChangeArrowheads="1"/>
            </p:cNvSpPr>
            <p:nvPr/>
          </p:nvSpPr>
          <p:spPr bwMode="auto">
            <a:xfrm>
              <a:off x="4359" y="1193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02" name="Rectangle 218"/>
            <p:cNvSpPr>
              <a:spLocks noChangeArrowheads="1"/>
            </p:cNvSpPr>
            <p:nvPr/>
          </p:nvSpPr>
          <p:spPr bwMode="auto">
            <a:xfrm>
              <a:off x="4084" y="1193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03" name="Rectangle 219"/>
            <p:cNvSpPr>
              <a:spLocks noChangeArrowheads="1"/>
            </p:cNvSpPr>
            <p:nvPr/>
          </p:nvSpPr>
          <p:spPr bwMode="auto">
            <a:xfrm>
              <a:off x="3800" y="1193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04" name="Rectangle 220"/>
            <p:cNvSpPr>
              <a:spLocks noChangeArrowheads="1"/>
            </p:cNvSpPr>
            <p:nvPr/>
          </p:nvSpPr>
          <p:spPr bwMode="auto">
            <a:xfrm>
              <a:off x="4669" y="846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05" name="Rectangle 221"/>
            <p:cNvSpPr>
              <a:spLocks noChangeArrowheads="1"/>
            </p:cNvSpPr>
            <p:nvPr/>
          </p:nvSpPr>
          <p:spPr bwMode="auto">
            <a:xfrm>
              <a:off x="4359" y="846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06" name="Rectangle 222"/>
            <p:cNvSpPr>
              <a:spLocks noChangeArrowheads="1"/>
            </p:cNvSpPr>
            <p:nvPr/>
          </p:nvSpPr>
          <p:spPr bwMode="auto">
            <a:xfrm>
              <a:off x="4084" y="846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07" name="Rectangle 223"/>
            <p:cNvSpPr>
              <a:spLocks noChangeArrowheads="1"/>
            </p:cNvSpPr>
            <p:nvPr/>
          </p:nvSpPr>
          <p:spPr bwMode="auto">
            <a:xfrm>
              <a:off x="3800" y="846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08" name="Rectangle 224"/>
            <p:cNvSpPr>
              <a:spLocks noChangeArrowheads="1"/>
            </p:cNvSpPr>
            <p:nvPr/>
          </p:nvSpPr>
          <p:spPr bwMode="auto">
            <a:xfrm>
              <a:off x="4669" y="677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09" name="Rectangle 225"/>
            <p:cNvSpPr>
              <a:spLocks noChangeArrowheads="1"/>
            </p:cNvSpPr>
            <p:nvPr/>
          </p:nvSpPr>
          <p:spPr bwMode="auto">
            <a:xfrm>
              <a:off x="4359" y="677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10" name="Rectangle 226"/>
            <p:cNvSpPr>
              <a:spLocks noChangeArrowheads="1"/>
            </p:cNvSpPr>
            <p:nvPr/>
          </p:nvSpPr>
          <p:spPr bwMode="auto">
            <a:xfrm>
              <a:off x="4084" y="677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11" name="Rectangle 227"/>
            <p:cNvSpPr>
              <a:spLocks noChangeArrowheads="1"/>
            </p:cNvSpPr>
            <p:nvPr/>
          </p:nvSpPr>
          <p:spPr bwMode="auto">
            <a:xfrm>
              <a:off x="3800" y="677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12" name="Rectangle 228"/>
            <p:cNvSpPr>
              <a:spLocks noChangeArrowheads="1"/>
            </p:cNvSpPr>
            <p:nvPr/>
          </p:nvSpPr>
          <p:spPr bwMode="auto">
            <a:xfrm>
              <a:off x="4669" y="499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13" name="Rectangle 229"/>
            <p:cNvSpPr>
              <a:spLocks noChangeArrowheads="1"/>
            </p:cNvSpPr>
            <p:nvPr/>
          </p:nvSpPr>
          <p:spPr bwMode="auto">
            <a:xfrm>
              <a:off x="4359" y="499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14" name="Rectangle 230"/>
            <p:cNvSpPr>
              <a:spLocks noChangeArrowheads="1"/>
            </p:cNvSpPr>
            <p:nvPr/>
          </p:nvSpPr>
          <p:spPr bwMode="auto">
            <a:xfrm>
              <a:off x="4084" y="499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15" name="Rectangle 231"/>
            <p:cNvSpPr>
              <a:spLocks noChangeArrowheads="1"/>
            </p:cNvSpPr>
            <p:nvPr/>
          </p:nvSpPr>
          <p:spPr bwMode="auto">
            <a:xfrm>
              <a:off x="3800" y="499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16" name="Rectangle 232"/>
            <p:cNvSpPr>
              <a:spLocks noChangeArrowheads="1"/>
            </p:cNvSpPr>
            <p:nvPr/>
          </p:nvSpPr>
          <p:spPr bwMode="auto">
            <a:xfrm>
              <a:off x="4669" y="295"/>
              <a:ext cx="315" cy="24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7817" name="Rectangle 233"/>
            <p:cNvSpPr>
              <a:spLocks noChangeArrowheads="1"/>
            </p:cNvSpPr>
            <p:nvPr/>
          </p:nvSpPr>
          <p:spPr bwMode="auto">
            <a:xfrm>
              <a:off x="4359" y="295"/>
              <a:ext cx="364" cy="24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18" name="Rectangle 234"/>
            <p:cNvSpPr>
              <a:spLocks noChangeArrowheads="1"/>
            </p:cNvSpPr>
            <p:nvPr/>
          </p:nvSpPr>
          <p:spPr bwMode="auto">
            <a:xfrm>
              <a:off x="4084" y="295"/>
              <a:ext cx="365" cy="24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</a:p>
          </p:txBody>
        </p:sp>
        <p:sp>
          <p:nvSpPr>
            <p:cNvPr id="27819" name="Rectangle 235"/>
            <p:cNvSpPr>
              <a:spLocks noChangeArrowheads="1"/>
            </p:cNvSpPr>
            <p:nvPr/>
          </p:nvSpPr>
          <p:spPr bwMode="auto">
            <a:xfrm>
              <a:off x="3800" y="295"/>
              <a:ext cx="365" cy="24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</a:p>
          </p:txBody>
        </p:sp>
        <p:sp>
          <p:nvSpPr>
            <p:cNvPr id="27820" name="Line 236"/>
            <p:cNvSpPr>
              <a:spLocks noChangeShapeType="1"/>
            </p:cNvSpPr>
            <p:nvPr/>
          </p:nvSpPr>
          <p:spPr bwMode="auto">
            <a:xfrm>
              <a:off x="3197" y="46"/>
              <a:ext cx="0" cy="419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7821" name="Line 238"/>
            <p:cNvSpPr>
              <a:spLocks noChangeShapeType="1"/>
            </p:cNvSpPr>
            <p:nvPr/>
          </p:nvSpPr>
          <p:spPr bwMode="auto">
            <a:xfrm>
              <a:off x="3769" y="343"/>
              <a:ext cx="0" cy="39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7822" name="Line 240"/>
            <p:cNvSpPr>
              <a:spLocks noChangeShapeType="1"/>
            </p:cNvSpPr>
            <p:nvPr/>
          </p:nvSpPr>
          <p:spPr bwMode="auto">
            <a:xfrm>
              <a:off x="600" y="46"/>
              <a:ext cx="4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7823" name="Line 241"/>
            <p:cNvSpPr>
              <a:spLocks noChangeShapeType="1"/>
            </p:cNvSpPr>
            <p:nvPr/>
          </p:nvSpPr>
          <p:spPr bwMode="auto">
            <a:xfrm>
              <a:off x="1354" y="59"/>
              <a:ext cx="0" cy="4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7824" name="Rectangle 242"/>
            <p:cNvSpPr>
              <a:spLocks noChangeArrowheads="1"/>
            </p:cNvSpPr>
            <p:nvPr/>
          </p:nvSpPr>
          <p:spPr bwMode="auto">
            <a:xfrm>
              <a:off x="832" y="284"/>
              <a:ext cx="301" cy="24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7825" name="Rectangle 244"/>
            <p:cNvSpPr>
              <a:spLocks noChangeArrowheads="1"/>
            </p:cNvSpPr>
            <p:nvPr/>
          </p:nvSpPr>
          <p:spPr bwMode="auto">
            <a:xfrm>
              <a:off x="838" y="1066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</a:p>
          </p:txBody>
        </p:sp>
        <p:sp>
          <p:nvSpPr>
            <p:cNvPr id="27826" name="Rectangle 245"/>
            <p:cNvSpPr>
              <a:spLocks noChangeArrowheads="1"/>
            </p:cNvSpPr>
            <p:nvPr/>
          </p:nvSpPr>
          <p:spPr bwMode="auto">
            <a:xfrm>
              <a:off x="838" y="1956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8</a:t>
              </a:r>
            </a:p>
          </p:txBody>
        </p:sp>
        <p:sp>
          <p:nvSpPr>
            <p:cNvPr id="27827" name="Rectangle 246"/>
            <p:cNvSpPr>
              <a:spLocks noChangeArrowheads="1"/>
            </p:cNvSpPr>
            <p:nvPr/>
          </p:nvSpPr>
          <p:spPr bwMode="auto">
            <a:xfrm>
              <a:off x="838" y="2125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9</a:t>
              </a:r>
            </a:p>
          </p:txBody>
        </p:sp>
        <p:sp>
          <p:nvSpPr>
            <p:cNvPr id="27828" name="Rectangle 247"/>
            <p:cNvSpPr>
              <a:spLocks noChangeArrowheads="1"/>
            </p:cNvSpPr>
            <p:nvPr/>
          </p:nvSpPr>
          <p:spPr bwMode="auto">
            <a:xfrm>
              <a:off x="838" y="1787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</a:t>
              </a:r>
            </a:p>
          </p:txBody>
        </p:sp>
        <p:sp>
          <p:nvSpPr>
            <p:cNvPr id="27829" name="Rectangle 248"/>
            <p:cNvSpPr>
              <a:spLocks noChangeArrowheads="1"/>
            </p:cNvSpPr>
            <p:nvPr/>
          </p:nvSpPr>
          <p:spPr bwMode="auto">
            <a:xfrm>
              <a:off x="838" y="1600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6</a:t>
              </a:r>
            </a:p>
          </p:txBody>
        </p:sp>
        <p:sp>
          <p:nvSpPr>
            <p:cNvPr id="27830" name="Rectangle 249"/>
            <p:cNvSpPr>
              <a:spLocks noChangeArrowheads="1"/>
            </p:cNvSpPr>
            <p:nvPr/>
          </p:nvSpPr>
          <p:spPr bwMode="auto">
            <a:xfrm>
              <a:off x="838" y="1422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5</a:t>
              </a:r>
            </a:p>
          </p:txBody>
        </p:sp>
        <p:sp>
          <p:nvSpPr>
            <p:cNvPr id="27831" name="Rectangle 250"/>
            <p:cNvSpPr>
              <a:spLocks noChangeArrowheads="1"/>
            </p:cNvSpPr>
            <p:nvPr/>
          </p:nvSpPr>
          <p:spPr bwMode="auto">
            <a:xfrm>
              <a:off x="829" y="1244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</a:p>
          </p:txBody>
        </p:sp>
        <p:sp>
          <p:nvSpPr>
            <p:cNvPr id="27832" name="Rectangle 251"/>
            <p:cNvSpPr>
              <a:spLocks noChangeArrowheads="1"/>
            </p:cNvSpPr>
            <p:nvPr/>
          </p:nvSpPr>
          <p:spPr bwMode="auto">
            <a:xfrm>
              <a:off x="838" y="888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</a:p>
          </p:txBody>
        </p:sp>
        <p:sp>
          <p:nvSpPr>
            <p:cNvPr id="27833" name="Rectangle 252"/>
            <p:cNvSpPr>
              <a:spLocks noChangeArrowheads="1"/>
            </p:cNvSpPr>
            <p:nvPr/>
          </p:nvSpPr>
          <p:spPr bwMode="auto">
            <a:xfrm>
              <a:off x="838" y="692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34" name="Rectangle 253"/>
            <p:cNvSpPr>
              <a:spLocks noChangeArrowheads="1"/>
            </p:cNvSpPr>
            <p:nvPr/>
          </p:nvSpPr>
          <p:spPr bwMode="auto">
            <a:xfrm>
              <a:off x="838" y="52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35" name="Rectangle 254"/>
            <p:cNvSpPr>
              <a:spLocks noChangeArrowheads="1"/>
            </p:cNvSpPr>
            <p:nvPr/>
          </p:nvSpPr>
          <p:spPr bwMode="auto">
            <a:xfrm>
              <a:off x="2545" y="2707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36" name="Rectangle 255"/>
            <p:cNvSpPr>
              <a:spLocks noChangeArrowheads="1"/>
            </p:cNvSpPr>
            <p:nvPr/>
          </p:nvSpPr>
          <p:spPr bwMode="auto">
            <a:xfrm>
              <a:off x="2271" y="2707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37" name="Rectangle 256"/>
            <p:cNvSpPr>
              <a:spLocks noChangeArrowheads="1"/>
            </p:cNvSpPr>
            <p:nvPr/>
          </p:nvSpPr>
          <p:spPr bwMode="auto">
            <a:xfrm>
              <a:off x="1996" y="2707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38" name="Rectangle 257"/>
            <p:cNvSpPr>
              <a:spLocks noChangeArrowheads="1"/>
            </p:cNvSpPr>
            <p:nvPr/>
          </p:nvSpPr>
          <p:spPr bwMode="auto">
            <a:xfrm>
              <a:off x="2545" y="2885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39" name="Rectangle 258"/>
            <p:cNvSpPr>
              <a:spLocks noChangeArrowheads="1"/>
            </p:cNvSpPr>
            <p:nvPr/>
          </p:nvSpPr>
          <p:spPr bwMode="auto">
            <a:xfrm>
              <a:off x="2271" y="2885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40" name="Rectangle 259"/>
            <p:cNvSpPr>
              <a:spLocks noChangeArrowheads="1"/>
            </p:cNvSpPr>
            <p:nvPr/>
          </p:nvSpPr>
          <p:spPr bwMode="auto">
            <a:xfrm>
              <a:off x="1996" y="2885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41" name="Rectangle 260"/>
            <p:cNvSpPr>
              <a:spLocks noChangeArrowheads="1"/>
            </p:cNvSpPr>
            <p:nvPr/>
          </p:nvSpPr>
          <p:spPr bwMode="auto">
            <a:xfrm>
              <a:off x="2545" y="2493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42" name="Rectangle 261"/>
            <p:cNvSpPr>
              <a:spLocks noChangeArrowheads="1"/>
            </p:cNvSpPr>
            <p:nvPr/>
          </p:nvSpPr>
          <p:spPr bwMode="auto">
            <a:xfrm>
              <a:off x="2271" y="2502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43" name="Rectangle 262"/>
            <p:cNvSpPr>
              <a:spLocks noChangeArrowheads="1"/>
            </p:cNvSpPr>
            <p:nvPr/>
          </p:nvSpPr>
          <p:spPr bwMode="auto">
            <a:xfrm>
              <a:off x="1996" y="2493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44" name="Rectangle 263"/>
            <p:cNvSpPr>
              <a:spLocks noChangeArrowheads="1"/>
            </p:cNvSpPr>
            <p:nvPr/>
          </p:nvSpPr>
          <p:spPr bwMode="auto">
            <a:xfrm>
              <a:off x="2545" y="2324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45" name="Rectangle 264"/>
            <p:cNvSpPr>
              <a:spLocks noChangeArrowheads="1"/>
            </p:cNvSpPr>
            <p:nvPr/>
          </p:nvSpPr>
          <p:spPr bwMode="auto">
            <a:xfrm>
              <a:off x="2271" y="2324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46" name="Rectangle 265"/>
            <p:cNvSpPr>
              <a:spLocks noChangeArrowheads="1"/>
            </p:cNvSpPr>
            <p:nvPr/>
          </p:nvSpPr>
          <p:spPr bwMode="auto">
            <a:xfrm>
              <a:off x="1996" y="2324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47" name="Rectangle 270"/>
            <p:cNvSpPr>
              <a:spLocks noChangeArrowheads="1"/>
            </p:cNvSpPr>
            <p:nvPr/>
          </p:nvSpPr>
          <p:spPr bwMode="auto">
            <a:xfrm>
              <a:off x="2838" y="2491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48" name="Rectangle 271"/>
            <p:cNvSpPr>
              <a:spLocks noChangeArrowheads="1"/>
            </p:cNvSpPr>
            <p:nvPr/>
          </p:nvSpPr>
          <p:spPr bwMode="auto">
            <a:xfrm>
              <a:off x="2838" y="2714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49" name="Rectangle 272"/>
            <p:cNvSpPr>
              <a:spLocks noChangeArrowheads="1"/>
            </p:cNvSpPr>
            <p:nvPr/>
          </p:nvSpPr>
          <p:spPr bwMode="auto">
            <a:xfrm>
              <a:off x="2838" y="2322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50" name="Rectangle 273"/>
            <p:cNvSpPr>
              <a:spLocks noChangeArrowheads="1"/>
            </p:cNvSpPr>
            <p:nvPr/>
          </p:nvSpPr>
          <p:spPr bwMode="auto">
            <a:xfrm>
              <a:off x="767" y="2848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13</a:t>
              </a:r>
            </a:p>
          </p:txBody>
        </p:sp>
        <p:sp>
          <p:nvSpPr>
            <p:cNvPr id="27851" name="Rectangle 274"/>
            <p:cNvSpPr>
              <a:spLocks noChangeArrowheads="1"/>
            </p:cNvSpPr>
            <p:nvPr/>
          </p:nvSpPr>
          <p:spPr bwMode="auto">
            <a:xfrm>
              <a:off x="767" y="3035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14</a:t>
              </a:r>
            </a:p>
          </p:txBody>
        </p:sp>
        <p:sp>
          <p:nvSpPr>
            <p:cNvPr id="27852" name="Rectangle 275"/>
            <p:cNvSpPr>
              <a:spLocks noChangeArrowheads="1"/>
            </p:cNvSpPr>
            <p:nvPr/>
          </p:nvSpPr>
          <p:spPr bwMode="auto">
            <a:xfrm>
              <a:off x="767" y="2670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12</a:t>
              </a:r>
            </a:p>
          </p:txBody>
        </p:sp>
        <p:sp>
          <p:nvSpPr>
            <p:cNvPr id="27853" name="Rectangle 276"/>
            <p:cNvSpPr>
              <a:spLocks noChangeArrowheads="1"/>
            </p:cNvSpPr>
            <p:nvPr/>
          </p:nvSpPr>
          <p:spPr bwMode="auto">
            <a:xfrm>
              <a:off x="767" y="248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11</a:t>
              </a:r>
            </a:p>
          </p:txBody>
        </p:sp>
        <p:sp>
          <p:nvSpPr>
            <p:cNvPr id="27854" name="Rectangle 277"/>
            <p:cNvSpPr>
              <a:spLocks noChangeArrowheads="1"/>
            </p:cNvSpPr>
            <p:nvPr/>
          </p:nvSpPr>
          <p:spPr bwMode="auto">
            <a:xfrm>
              <a:off x="767" y="232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10</a:t>
              </a:r>
            </a:p>
          </p:txBody>
        </p:sp>
        <p:sp>
          <p:nvSpPr>
            <p:cNvPr id="27855" name="Rectangle 278"/>
            <p:cNvSpPr>
              <a:spLocks noChangeArrowheads="1"/>
            </p:cNvSpPr>
            <p:nvPr/>
          </p:nvSpPr>
          <p:spPr bwMode="auto">
            <a:xfrm>
              <a:off x="2546" y="3455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56" name="Rectangle 279"/>
            <p:cNvSpPr>
              <a:spLocks noChangeArrowheads="1"/>
            </p:cNvSpPr>
            <p:nvPr/>
          </p:nvSpPr>
          <p:spPr bwMode="auto">
            <a:xfrm>
              <a:off x="2272" y="3455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57" name="Rectangle 280"/>
            <p:cNvSpPr>
              <a:spLocks noChangeArrowheads="1"/>
            </p:cNvSpPr>
            <p:nvPr/>
          </p:nvSpPr>
          <p:spPr bwMode="auto">
            <a:xfrm>
              <a:off x="1997" y="3455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58" name="Rectangle 281"/>
            <p:cNvSpPr>
              <a:spLocks noChangeArrowheads="1"/>
            </p:cNvSpPr>
            <p:nvPr/>
          </p:nvSpPr>
          <p:spPr bwMode="auto">
            <a:xfrm>
              <a:off x="2838" y="2873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59" name="Rectangle 284"/>
            <p:cNvSpPr>
              <a:spLocks noChangeArrowheads="1"/>
            </p:cNvSpPr>
            <p:nvPr/>
          </p:nvSpPr>
          <p:spPr bwMode="auto">
            <a:xfrm>
              <a:off x="2546" y="3232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60" name="Rectangle 285"/>
            <p:cNvSpPr>
              <a:spLocks noChangeArrowheads="1"/>
            </p:cNvSpPr>
            <p:nvPr/>
          </p:nvSpPr>
          <p:spPr bwMode="auto">
            <a:xfrm>
              <a:off x="2272" y="3241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61" name="Rectangle 286"/>
            <p:cNvSpPr>
              <a:spLocks noChangeArrowheads="1"/>
            </p:cNvSpPr>
            <p:nvPr/>
          </p:nvSpPr>
          <p:spPr bwMode="auto">
            <a:xfrm>
              <a:off x="1997" y="3232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62" name="Rectangle 287"/>
            <p:cNvSpPr>
              <a:spLocks noChangeArrowheads="1"/>
            </p:cNvSpPr>
            <p:nvPr/>
          </p:nvSpPr>
          <p:spPr bwMode="auto">
            <a:xfrm>
              <a:off x="2546" y="3072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63" name="Rectangle 288"/>
            <p:cNvSpPr>
              <a:spLocks noChangeArrowheads="1"/>
            </p:cNvSpPr>
            <p:nvPr/>
          </p:nvSpPr>
          <p:spPr bwMode="auto">
            <a:xfrm>
              <a:off x="2272" y="3072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64" name="Rectangle 289"/>
            <p:cNvSpPr>
              <a:spLocks noChangeArrowheads="1"/>
            </p:cNvSpPr>
            <p:nvPr/>
          </p:nvSpPr>
          <p:spPr bwMode="auto">
            <a:xfrm>
              <a:off x="1997" y="3072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65" name="Rectangle 294"/>
            <p:cNvSpPr>
              <a:spLocks noChangeArrowheads="1"/>
            </p:cNvSpPr>
            <p:nvPr/>
          </p:nvSpPr>
          <p:spPr bwMode="auto">
            <a:xfrm>
              <a:off x="2839" y="3230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66" name="Rectangle 295"/>
            <p:cNvSpPr>
              <a:spLocks noChangeArrowheads="1"/>
            </p:cNvSpPr>
            <p:nvPr/>
          </p:nvSpPr>
          <p:spPr bwMode="auto">
            <a:xfrm>
              <a:off x="2839" y="3462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67" name="Rectangle 296"/>
            <p:cNvSpPr>
              <a:spLocks noChangeArrowheads="1"/>
            </p:cNvSpPr>
            <p:nvPr/>
          </p:nvSpPr>
          <p:spPr bwMode="auto">
            <a:xfrm>
              <a:off x="2839" y="3070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68" name="Line 297"/>
            <p:cNvSpPr>
              <a:spLocks noChangeShapeType="1"/>
            </p:cNvSpPr>
            <p:nvPr/>
          </p:nvSpPr>
          <p:spPr bwMode="auto">
            <a:xfrm>
              <a:off x="601" y="2381"/>
              <a:ext cx="4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7869" name="Line 298"/>
            <p:cNvSpPr>
              <a:spLocks noChangeShapeType="1"/>
            </p:cNvSpPr>
            <p:nvPr/>
          </p:nvSpPr>
          <p:spPr bwMode="auto">
            <a:xfrm>
              <a:off x="593" y="3480"/>
              <a:ext cx="4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7870" name="Rectangle 299"/>
            <p:cNvSpPr>
              <a:spLocks noChangeArrowheads="1"/>
            </p:cNvSpPr>
            <p:nvPr/>
          </p:nvSpPr>
          <p:spPr bwMode="auto">
            <a:xfrm>
              <a:off x="768" y="3794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18</a:t>
              </a:r>
            </a:p>
          </p:txBody>
        </p:sp>
        <p:sp>
          <p:nvSpPr>
            <p:cNvPr id="27871" name="Rectangle 300"/>
            <p:cNvSpPr>
              <a:spLocks noChangeArrowheads="1"/>
            </p:cNvSpPr>
            <p:nvPr/>
          </p:nvSpPr>
          <p:spPr bwMode="auto">
            <a:xfrm>
              <a:off x="768" y="396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19</a:t>
              </a:r>
            </a:p>
          </p:txBody>
        </p:sp>
        <p:sp>
          <p:nvSpPr>
            <p:cNvPr id="27872" name="Rectangle 301"/>
            <p:cNvSpPr>
              <a:spLocks noChangeArrowheads="1"/>
            </p:cNvSpPr>
            <p:nvPr/>
          </p:nvSpPr>
          <p:spPr bwMode="auto">
            <a:xfrm>
              <a:off x="768" y="3607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17</a:t>
              </a:r>
            </a:p>
          </p:txBody>
        </p:sp>
        <p:sp>
          <p:nvSpPr>
            <p:cNvPr id="27873" name="Rectangle 302"/>
            <p:cNvSpPr>
              <a:spLocks noChangeArrowheads="1"/>
            </p:cNvSpPr>
            <p:nvPr/>
          </p:nvSpPr>
          <p:spPr bwMode="auto">
            <a:xfrm>
              <a:off x="768" y="3420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16</a:t>
              </a:r>
            </a:p>
          </p:txBody>
        </p:sp>
        <p:sp>
          <p:nvSpPr>
            <p:cNvPr id="27874" name="Rectangle 303"/>
            <p:cNvSpPr>
              <a:spLocks noChangeArrowheads="1"/>
            </p:cNvSpPr>
            <p:nvPr/>
          </p:nvSpPr>
          <p:spPr bwMode="auto">
            <a:xfrm>
              <a:off x="768" y="3224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15</a:t>
              </a:r>
            </a:p>
          </p:txBody>
        </p:sp>
        <p:sp>
          <p:nvSpPr>
            <p:cNvPr id="27875" name="Rectangle 304"/>
            <p:cNvSpPr>
              <a:spLocks noChangeArrowheads="1"/>
            </p:cNvSpPr>
            <p:nvPr/>
          </p:nvSpPr>
          <p:spPr bwMode="auto">
            <a:xfrm>
              <a:off x="2547" y="3609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76" name="Rectangle 305"/>
            <p:cNvSpPr>
              <a:spLocks noChangeArrowheads="1"/>
            </p:cNvSpPr>
            <p:nvPr/>
          </p:nvSpPr>
          <p:spPr bwMode="auto">
            <a:xfrm>
              <a:off x="2273" y="3609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77" name="Rectangle 306"/>
            <p:cNvSpPr>
              <a:spLocks noChangeArrowheads="1"/>
            </p:cNvSpPr>
            <p:nvPr/>
          </p:nvSpPr>
          <p:spPr bwMode="auto">
            <a:xfrm>
              <a:off x="1998" y="3609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78" name="Rectangle 308"/>
            <p:cNvSpPr>
              <a:spLocks noChangeArrowheads="1"/>
            </p:cNvSpPr>
            <p:nvPr/>
          </p:nvSpPr>
          <p:spPr bwMode="auto">
            <a:xfrm>
              <a:off x="2840" y="3616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79" name="Rectangle 309"/>
            <p:cNvSpPr>
              <a:spLocks noChangeArrowheads="1"/>
            </p:cNvSpPr>
            <p:nvPr/>
          </p:nvSpPr>
          <p:spPr bwMode="auto">
            <a:xfrm>
              <a:off x="2547" y="3798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80" name="Rectangle 310"/>
            <p:cNvSpPr>
              <a:spLocks noChangeArrowheads="1"/>
            </p:cNvSpPr>
            <p:nvPr/>
          </p:nvSpPr>
          <p:spPr bwMode="auto">
            <a:xfrm>
              <a:off x="2273" y="3798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81" name="Rectangle 311"/>
            <p:cNvSpPr>
              <a:spLocks noChangeArrowheads="1"/>
            </p:cNvSpPr>
            <p:nvPr/>
          </p:nvSpPr>
          <p:spPr bwMode="auto">
            <a:xfrm>
              <a:off x="1998" y="3798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82" name="Rectangle 313"/>
            <p:cNvSpPr>
              <a:spLocks noChangeArrowheads="1"/>
            </p:cNvSpPr>
            <p:nvPr/>
          </p:nvSpPr>
          <p:spPr bwMode="auto">
            <a:xfrm>
              <a:off x="2840" y="3805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83" name="Rectangle 314"/>
            <p:cNvSpPr>
              <a:spLocks noChangeArrowheads="1"/>
            </p:cNvSpPr>
            <p:nvPr/>
          </p:nvSpPr>
          <p:spPr bwMode="auto">
            <a:xfrm>
              <a:off x="2547" y="3996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84" name="Rectangle 315"/>
            <p:cNvSpPr>
              <a:spLocks noChangeArrowheads="1"/>
            </p:cNvSpPr>
            <p:nvPr/>
          </p:nvSpPr>
          <p:spPr bwMode="auto">
            <a:xfrm>
              <a:off x="2273" y="3998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85" name="Rectangle 316"/>
            <p:cNvSpPr>
              <a:spLocks noChangeArrowheads="1"/>
            </p:cNvSpPr>
            <p:nvPr/>
          </p:nvSpPr>
          <p:spPr bwMode="auto">
            <a:xfrm>
              <a:off x="1998" y="4005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86" name="Rectangle 318"/>
            <p:cNvSpPr>
              <a:spLocks noChangeArrowheads="1"/>
            </p:cNvSpPr>
            <p:nvPr/>
          </p:nvSpPr>
          <p:spPr bwMode="auto">
            <a:xfrm>
              <a:off x="2840" y="400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887" name="Rectangle 319"/>
            <p:cNvSpPr>
              <a:spLocks noChangeArrowheads="1"/>
            </p:cNvSpPr>
            <p:nvPr/>
          </p:nvSpPr>
          <p:spPr bwMode="auto">
            <a:xfrm>
              <a:off x="1523" y="1058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88" name="Rectangle 320"/>
            <p:cNvSpPr>
              <a:spLocks noChangeArrowheads="1"/>
            </p:cNvSpPr>
            <p:nvPr/>
          </p:nvSpPr>
          <p:spPr bwMode="auto">
            <a:xfrm>
              <a:off x="1523" y="1930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89" name="Rectangle 321"/>
            <p:cNvSpPr>
              <a:spLocks noChangeArrowheads="1"/>
            </p:cNvSpPr>
            <p:nvPr/>
          </p:nvSpPr>
          <p:spPr bwMode="auto">
            <a:xfrm>
              <a:off x="1523" y="2108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90" name="Rectangle 322"/>
            <p:cNvSpPr>
              <a:spLocks noChangeArrowheads="1"/>
            </p:cNvSpPr>
            <p:nvPr/>
          </p:nvSpPr>
          <p:spPr bwMode="auto">
            <a:xfrm>
              <a:off x="1523" y="1761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91" name="Rectangle 323"/>
            <p:cNvSpPr>
              <a:spLocks noChangeArrowheads="1"/>
            </p:cNvSpPr>
            <p:nvPr/>
          </p:nvSpPr>
          <p:spPr bwMode="auto">
            <a:xfrm>
              <a:off x="1523" y="1592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92" name="Rectangle 324"/>
            <p:cNvSpPr>
              <a:spLocks noChangeArrowheads="1"/>
            </p:cNvSpPr>
            <p:nvPr/>
          </p:nvSpPr>
          <p:spPr bwMode="auto">
            <a:xfrm>
              <a:off x="1523" y="1414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93" name="Rectangle 325"/>
            <p:cNvSpPr>
              <a:spLocks noChangeArrowheads="1"/>
            </p:cNvSpPr>
            <p:nvPr/>
          </p:nvSpPr>
          <p:spPr bwMode="auto">
            <a:xfrm>
              <a:off x="1523" y="1236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94" name="Rectangle 326"/>
            <p:cNvSpPr>
              <a:spLocks noChangeArrowheads="1"/>
            </p:cNvSpPr>
            <p:nvPr/>
          </p:nvSpPr>
          <p:spPr bwMode="auto">
            <a:xfrm>
              <a:off x="1523" y="880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95" name="Rectangle 327"/>
            <p:cNvSpPr>
              <a:spLocks noChangeArrowheads="1"/>
            </p:cNvSpPr>
            <p:nvPr/>
          </p:nvSpPr>
          <p:spPr bwMode="auto">
            <a:xfrm>
              <a:off x="1523" y="702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96" name="Rectangle 328"/>
            <p:cNvSpPr>
              <a:spLocks noChangeArrowheads="1"/>
            </p:cNvSpPr>
            <p:nvPr/>
          </p:nvSpPr>
          <p:spPr bwMode="auto">
            <a:xfrm>
              <a:off x="1523" y="506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97" name="Rectangle 329"/>
            <p:cNvSpPr>
              <a:spLocks noChangeArrowheads="1"/>
            </p:cNvSpPr>
            <p:nvPr/>
          </p:nvSpPr>
          <p:spPr bwMode="auto">
            <a:xfrm>
              <a:off x="1533" y="2858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98" name="Rectangle 330"/>
            <p:cNvSpPr>
              <a:spLocks noChangeArrowheads="1"/>
            </p:cNvSpPr>
            <p:nvPr/>
          </p:nvSpPr>
          <p:spPr bwMode="auto">
            <a:xfrm>
              <a:off x="1533" y="3045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899" name="Rectangle 331"/>
            <p:cNvSpPr>
              <a:spLocks noChangeArrowheads="1"/>
            </p:cNvSpPr>
            <p:nvPr/>
          </p:nvSpPr>
          <p:spPr bwMode="auto">
            <a:xfrm>
              <a:off x="1533" y="2680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00" name="Rectangle 332"/>
            <p:cNvSpPr>
              <a:spLocks noChangeArrowheads="1"/>
            </p:cNvSpPr>
            <p:nvPr/>
          </p:nvSpPr>
          <p:spPr bwMode="auto">
            <a:xfrm>
              <a:off x="1533" y="249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01" name="Rectangle 333"/>
            <p:cNvSpPr>
              <a:spLocks noChangeArrowheads="1"/>
            </p:cNvSpPr>
            <p:nvPr/>
          </p:nvSpPr>
          <p:spPr bwMode="auto">
            <a:xfrm>
              <a:off x="1533" y="233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02" name="Rectangle 334"/>
            <p:cNvSpPr>
              <a:spLocks noChangeArrowheads="1"/>
            </p:cNvSpPr>
            <p:nvPr/>
          </p:nvSpPr>
          <p:spPr bwMode="auto">
            <a:xfrm>
              <a:off x="1534" y="3804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03" name="Rectangle 335"/>
            <p:cNvSpPr>
              <a:spLocks noChangeArrowheads="1"/>
            </p:cNvSpPr>
            <p:nvPr/>
          </p:nvSpPr>
          <p:spPr bwMode="auto">
            <a:xfrm>
              <a:off x="1534" y="397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04" name="Rectangle 336"/>
            <p:cNvSpPr>
              <a:spLocks noChangeArrowheads="1"/>
            </p:cNvSpPr>
            <p:nvPr/>
          </p:nvSpPr>
          <p:spPr bwMode="auto">
            <a:xfrm>
              <a:off x="1534" y="3617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05" name="Rectangle 337"/>
            <p:cNvSpPr>
              <a:spLocks noChangeArrowheads="1"/>
            </p:cNvSpPr>
            <p:nvPr/>
          </p:nvSpPr>
          <p:spPr bwMode="auto">
            <a:xfrm>
              <a:off x="1534" y="3430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06" name="Rectangle 338"/>
            <p:cNvSpPr>
              <a:spLocks noChangeArrowheads="1"/>
            </p:cNvSpPr>
            <p:nvPr/>
          </p:nvSpPr>
          <p:spPr bwMode="auto">
            <a:xfrm>
              <a:off x="1534" y="3234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07" name="Rectangle 377"/>
            <p:cNvSpPr>
              <a:spLocks noChangeArrowheads="1"/>
            </p:cNvSpPr>
            <p:nvPr/>
          </p:nvSpPr>
          <p:spPr bwMode="auto">
            <a:xfrm>
              <a:off x="3387" y="102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08" name="Rectangle 378"/>
            <p:cNvSpPr>
              <a:spLocks noChangeArrowheads="1"/>
            </p:cNvSpPr>
            <p:nvPr/>
          </p:nvSpPr>
          <p:spPr bwMode="auto">
            <a:xfrm>
              <a:off x="3387" y="191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09" name="Rectangle 379"/>
            <p:cNvSpPr>
              <a:spLocks noChangeArrowheads="1"/>
            </p:cNvSpPr>
            <p:nvPr/>
          </p:nvSpPr>
          <p:spPr bwMode="auto">
            <a:xfrm>
              <a:off x="3387" y="2109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10" name="Rectangle 380"/>
            <p:cNvSpPr>
              <a:spLocks noChangeArrowheads="1"/>
            </p:cNvSpPr>
            <p:nvPr/>
          </p:nvSpPr>
          <p:spPr bwMode="auto">
            <a:xfrm>
              <a:off x="3387" y="1744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11" name="Rectangle 381"/>
            <p:cNvSpPr>
              <a:spLocks noChangeArrowheads="1"/>
            </p:cNvSpPr>
            <p:nvPr/>
          </p:nvSpPr>
          <p:spPr bwMode="auto">
            <a:xfrm>
              <a:off x="3387" y="1557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12" name="Rectangle 382"/>
            <p:cNvSpPr>
              <a:spLocks noChangeArrowheads="1"/>
            </p:cNvSpPr>
            <p:nvPr/>
          </p:nvSpPr>
          <p:spPr bwMode="auto">
            <a:xfrm>
              <a:off x="3387" y="1379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13" name="Rectangle 383"/>
            <p:cNvSpPr>
              <a:spLocks noChangeArrowheads="1"/>
            </p:cNvSpPr>
            <p:nvPr/>
          </p:nvSpPr>
          <p:spPr bwMode="auto">
            <a:xfrm>
              <a:off x="3387" y="1201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14" name="Rectangle 384"/>
            <p:cNvSpPr>
              <a:spLocks noChangeArrowheads="1"/>
            </p:cNvSpPr>
            <p:nvPr/>
          </p:nvSpPr>
          <p:spPr bwMode="auto">
            <a:xfrm>
              <a:off x="3387" y="845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15" name="Rectangle 385"/>
            <p:cNvSpPr>
              <a:spLocks noChangeArrowheads="1"/>
            </p:cNvSpPr>
            <p:nvPr/>
          </p:nvSpPr>
          <p:spPr bwMode="auto">
            <a:xfrm>
              <a:off x="3387" y="685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16" name="Rectangle 386"/>
            <p:cNvSpPr>
              <a:spLocks noChangeArrowheads="1"/>
            </p:cNvSpPr>
            <p:nvPr/>
          </p:nvSpPr>
          <p:spPr bwMode="auto">
            <a:xfrm>
              <a:off x="3387" y="498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17" name="Rectangle 387"/>
            <p:cNvSpPr>
              <a:spLocks noChangeArrowheads="1"/>
            </p:cNvSpPr>
            <p:nvPr/>
          </p:nvSpPr>
          <p:spPr bwMode="auto">
            <a:xfrm>
              <a:off x="3388" y="2859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18" name="Rectangle 388"/>
            <p:cNvSpPr>
              <a:spLocks noChangeArrowheads="1"/>
            </p:cNvSpPr>
            <p:nvPr/>
          </p:nvSpPr>
          <p:spPr bwMode="auto">
            <a:xfrm>
              <a:off x="3388" y="3046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19" name="Rectangle 389"/>
            <p:cNvSpPr>
              <a:spLocks noChangeArrowheads="1"/>
            </p:cNvSpPr>
            <p:nvPr/>
          </p:nvSpPr>
          <p:spPr bwMode="auto">
            <a:xfrm>
              <a:off x="3388" y="2681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20" name="Rectangle 390"/>
            <p:cNvSpPr>
              <a:spLocks noChangeArrowheads="1"/>
            </p:cNvSpPr>
            <p:nvPr/>
          </p:nvSpPr>
          <p:spPr bwMode="auto">
            <a:xfrm>
              <a:off x="3388" y="2494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21" name="Rectangle 391"/>
            <p:cNvSpPr>
              <a:spLocks noChangeArrowheads="1"/>
            </p:cNvSpPr>
            <p:nvPr/>
          </p:nvSpPr>
          <p:spPr bwMode="auto">
            <a:xfrm>
              <a:off x="3388" y="2334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22" name="Rectangle 392"/>
            <p:cNvSpPr>
              <a:spLocks noChangeArrowheads="1"/>
            </p:cNvSpPr>
            <p:nvPr/>
          </p:nvSpPr>
          <p:spPr bwMode="auto">
            <a:xfrm>
              <a:off x="3389" y="3805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23" name="Rectangle 393"/>
            <p:cNvSpPr>
              <a:spLocks noChangeArrowheads="1"/>
            </p:cNvSpPr>
            <p:nvPr/>
          </p:nvSpPr>
          <p:spPr bwMode="auto">
            <a:xfrm>
              <a:off x="3389" y="3974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24" name="Rectangle 394"/>
            <p:cNvSpPr>
              <a:spLocks noChangeArrowheads="1"/>
            </p:cNvSpPr>
            <p:nvPr/>
          </p:nvSpPr>
          <p:spPr bwMode="auto">
            <a:xfrm>
              <a:off x="3389" y="3618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25" name="Rectangle 395"/>
            <p:cNvSpPr>
              <a:spLocks noChangeArrowheads="1"/>
            </p:cNvSpPr>
            <p:nvPr/>
          </p:nvSpPr>
          <p:spPr bwMode="auto">
            <a:xfrm>
              <a:off x="3389" y="3431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26" name="Rectangle 396"/>
            <p:cNvSpPr>
              <a:spLocks noChangeArrowheads="1"/>
            </p:cNvSpPr>
            <p:nvPr/>
          </p:nvSpPr>
          <p:spPr bwMode="auto">
            <a:xfrm>
              <a:off x="3389" y="3235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27" name="Rectangle 397"/>
            <p:cNvSpPr>
              <a:spLocks noChangeArrowheads="1"/>
            </p:cNvSpPr>
            <p:nvPr/>
          </p:nvSpPr>
          <p:spPr bwMode="auto">
            <a:xfrm>
              <a:off x="4661" y="2888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28" name="Rectangle 398"/>
            <p:cNvSpPr>
              <a:spLocks noChangeArrowheads="1"/>
            </p:cNvSpPr>
            <p:nvPr/>
          </p:nvSpPr>
          <p:spPr bwMode="auto">
            <a:xfrm>
              <a:off x="4351" y="2888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29" name="Rectangle 399"/>
            <p:cNvSpPr>
              <a:spLocks noChangeArrowheads="1"/>
            </p:cNvSpPr>
            <p:nvPr/>
          </p:nvSpPr>
          <p:spPr bwMode="auto">
            <a:xfrm>
              <a:off x="4076" y="2888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30" name="Rectangle 400"/>
            <p:cNvSpPr>
              <a:spLocks noChangeArrowheads="1"/>
            </p:cNvSpPr>
            <p:nvPr/>
          </p:nvSpPr>
          <p:spPr bwMode="auto">
            <a:xfrm>
              <a:off x="3792" y="2888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31" name="Rectangle 401"/>
            <p:cNvSpPr>
              <a:spLocks noChangeArrowheads="1"/>
            </p:cNvSpPr>
            <p:nvPr/>
          </p:nvSpPr>
          <p:spPr bwMode="auto">
            <a:xfrm>
              <a:off x="4661" y="3778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32" name="Rectangle 402"/>
            <p:cNvSpPr>
              <a:spLocks noChangeArrowheads="1"/>
            </p:cNvSpPr>
            <p:nvPr/>
          </p:nvSpPr>
          <p:spPr bwMode="auto">
            <a:xfrm>
              <a:off x="4351" y="3778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33" name="Rectangle 403"/>
            <p:cNvSpPr>
              <a:spLocks noChangeArrowheads="1"/>
            </p:cNvSpPr>
            <p:nvPr/>
          </p:nvSpPr>
          <p:spPr bwMode="auto">
            <a:xfrm>
              <a:off x="4076" y="3778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34" name="Rectangle 404"/>
            <p:cNvSpPr>
              <a:spLocks noChangeArrowheads="1"/>
            </p:cNvSpPr>
            <p:nvPr/>
          </p:nvSpPr>
          <p:spPr bwMode="auto">
            <a:xfrm>
              <a:off x="3792" y="3778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35" name="Rectangle 405"/>
            <p:cNvSpPr>
              <a:spLocks noChangeArrowheads="1"/>
            </p:cNvSpPr>
            <p:nvPr/>
          </p:nvSpPr>
          <p:spPr bwMode="auto">
            <a:xfrm>
              <a:off x="4661" y="3992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36" name="Rectangle 406"/>
            <p:cNvSpPr>
              <a:spLocks noChangeArrowheads="1"/>
            </p:cNvSpPr>
            <p:nvPr/>
          </p:nvSpPr>
          <p:spPr bwMode="auto">
            <a:xfrm>
              <a:off x="4351" y="3992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37" name="Rectangle 407"/>
            <p:cNvSpPr>
              <a:spLocks noChangeArrowheads="1"/>
            </p:cNvSpPr>
            <p:nvPr/>
          </p:nvSpPr>
          <p:spPr bwMode="auto">
            <a:xfrm>
              <a:off x="4076" y="3992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38" name="Rectangle 408"/>
            <p:cNvSpPr>
              <a:spLocks noChangeArrowheads="1"/>
            </p:cNvSpPr>
            <p:nvPr/>
          </p:nvSpPr>
          <p:spPr bwMode="auto">
            <a:xfrm>
              <a:off x="3792" y="3992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39" name="Rectangle 409"/>
            <p:cNvSpPr>
              <a:spLocks noChangeArrowheads="1"/>
            </p:cNvSpPr>
            <p:nvPr/>
          </p:nvSpPr>
          <p:spPr bwMode="auto">
            <a:xfrm>
              <a:off x="4661" y="3600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40" name="Rectangle 410"/>
            <p:cNvSpPr>
              <a:spLocks noChangeArrowheads="1"/>
            </p:cNvSpPr>
            <p:nvPr/>
          </p:nvSpPr>
          <p:spPr bwMode="auto">
            <a:xfrm>
              <a:off x="4351" y="3600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41" name="Rectangle 411"/>
            <p:cNvSpPr>
              <a:spLocks noChangeArrowheads="1"/>
            </p:cNvSpPr>
            <p:nvPr/>
          </p:nvSpPr>
          <p:spPr bwMode="auto">
            <a:xfrm>
              <a:off x="4076" y="3600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42" name="Rectangle 412"/>
            <p:cNvSpPr>
              <a:spLocks noChangeArrowheads="1"/>
            </p:cNvSpPr>
            <p:nvPr/>
          </p:nvSpPr>
          <p:spPr bwMode="auto">
            <a:xfrm>
              <a:off x="3792" y="3600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43" name="Rectangle 413"/>
            <p:cNvSpPr>
              <a:spLocks noChangeArrowheads="1"/>
            </p:cNvSpPr>
            <p:nvPr/>
          </p:nvSpPr>
          <p:spPr bwMode="auto">
            <a:xfrm>
              <a:off x="4661" y="3413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44" name="Rectangle 414"/>
            <p:cNvSpPr>
              <a:spLocks noChangeArrowheads="1"/>
            </p:cNvSpPr>
            <p:nvPr/>
          </p:nvSpPr>
          <p:spPr bwMode="auto">
            <a:xfrm>
              <a:off x="4351" y="3413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45" name="Rectangle 415"/>
            <p:cNvSpPr>
              <a:spLocks noChangeArrowheads="1"/>
            </p:cNvSpPr>
            <p:nvPr/>
          </p:nvSpPr>
          <p:spPr bwMode="auto">
            <a:xfrm>
              <a:off x="4076" y="3413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46" name="Rectangle 416"/>
            <p:cNvSpPr>
              <a:spLocks noChangeArrowheads="1"/>
            </p:cNvSpPr>
            <p:nvPr/>
          </p:nvSpPr>
          <p:spPr bwMode="auto">
            <a:xfrm>
              <a:off x="3792" y="3413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47" name="Rectangle 417"/>
            <p:cNvSpPr>
              <a:spLocks noChangeArrowheads="1"/>
            </p:cNvSpPr>
            <p:nvPr/>
          </p:nvSpPr>
          <p:spPr bwMode="auto">
            <a:xfrm>
              <a:off x="4661" y="3226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48" name="Rectangle 418"/>
            <p:cNvSpPr>
              <a:spLocks noChangeArrowheads="1"/>
            </p:cNvSpPr>
            <p:nvPr/>
          </p:nvSpPr>
          <p:spPr bwMode="auto">
            <a:xfrm>
              <a:off x="4351" y="3226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49" name="Rectangle 419"/>
            <p:cNvSpPr>
              <a:spLocks noChangeArrowheads="1"/>
            </p:cNvSpPr>
            <p:nvPr/>
          </p:nvSpPr>
          <p:spPr bwMode="auto">
            <a:xfrm>
              <a:off x="4076" y="3226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50" name="Rectangle 420"/>
            <p:cNvSpPr>
              <a:spLocks noChangeArrowheads="1"/>
            </p:cNvSpPr>
            <p:nvPr/>
          </p:nvSpPr>
          <p:spPr bwMode="auto">
            <a:xfrm>
              <a:off x="3792" y="3226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51" name="Rectangle 421"/>
            <p:cNvSpPr>
              <a:spLocks noChangeArrowheads="1"/>
            </p:cNvSpPr>
            <p:nvPr/>
          </p:nvSpPr>
          <p:spPr bwMode="auto">
            <a:xfrm>
              <a:off x="4661" y="3048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52" name="Rectangle 422"/>
            <p:cNvSpPr>
              <a:spLocks noChangeArrowheads="1"/>
            </p:cNvSpPr>
            <p:nvPr/>
          </p:nvSpPr>
          <p:spPr bwMode="auto">
            <a:xfrm>
              <a:off x="4351" y="3048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53" name="Rectangle 423"/>
            <p:cNvSpPr>
              <a:spLocks noChangeArrowheads="1"/>
            </p:cNvSpPr>
            <p:nvPr/>
          </p:nvSpPr>
          <p:spPr bwMode="auto">
            <a:xfrm>
              <a:off x="4076" y="3048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54" name="Rectangle 424"/>
            <p:cNvSpPr>
              <a:spLocks noChangeArrowheads="1"/>
            </p:cNvSpPr>
            <p:nvPr/>
          </p:nvSpPr>
          <p:spPr bwMode="auto">
            <a:xfrm>
              <a:off x="3792" y="3048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55" name="Rectangle 425"/>
            <p:cNvSpPr>
              <a:spLocks noChangeArrowheads="1"/>
            </p:cNvSpPr>
            <p:nvPr/>
          </p:nvSpPr>
          <p:spPr bwMode="auto">
            <a:xfrm>
              <a:off x="4661" y="2701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56" name="Rectangle 426"/>
            <p:cNvSpPr>
              <a:spLocks noChangeArrowheads="1"/>
            </p:cNvSpPr>
            <p:nvPr/>
          </p:nvSpPr>
          <p:spPr bwMode="auto">
            <a:xfrm>
              <a:off x="4351" y="2701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57" name="Rectangle 427"/>
            <p:cNvSpPr>
              <a:spLocks noChangeArrowheads="1"/>
            </p:cNvSpPr>
            <p:nvPr/>
          </p:nvSpPr>
          <p:spPr bwMode="auto">
            <a:xfrm>
              <a:off x="4076" y="2701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58" name="Rectangle 428"/>
            <p:cNvSpPr>
              <a:spLocks noChangeArrowheads="1"/>
            </p:cNvSpPr>
            <p:nvPr/>
          </p:nvSpPr>
          <p:spPr bwMode="auto">
            <a:xfrm>
              <a:off x="3792" y="2701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59" name="Rectangle 429"/>
            <p:cNvSpPr>
              <a:spLocks noChangeArrowheads="1"/>
            </p:cNvSpPr>
            <p:nvPr/>
          </p:nvSpPr>
          <p:spPr bwMode="auto">
            <a:xfrm>
              <a:off x="4661" y="2532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7960" name="Rectangle 430"/>
            <p:cNvSpPr>
              <a:spLocks noChangeArrowheads="1"/>
            </p:cNvSpPr>
            <p:nvPr/>
          </p:nvSpPr>
          <p:spPr bwMode="auto">
            <a:xfrm>
              <a:off x="4351" y="2532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61" name="Rectangle 431"/>
            <p:cNvSpPr>
              <a:spLocks noChangeArrowheads="1"/>
            </p:cNvSpPr>
            <p:nvPr/>
          </p:nvSpPr>
          <p:spPr bwMode="auto">
            <a:xfrm>
              <a:off x="4076" y="2532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62" name="Rectangle 432"/>
            <p:cNvSpPr>
              <a:spLocks noChangeArrowheads="1"/>
            </p:cNvSpPr>
            <p:nvPr/>
          </p:nvSpPr>
          <p:spPr bwMode="auto">
            <a:xfrm>
              <a:off x="3792" y="2532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63" name="Rectangle 433"/>
            <p:cNvSpPr>
              <a:spLocks noChangeArrowheads="1"/>
            </p:cNvSpPr>
            <p:nvPr/>
          </p:nvSpPr>
          <p:spPr bwMode="auto">
            <a:xfrm>
              <a:off x="4661" y="2354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64" name="Rectangle 434"/>
            <p:cNvSpPr>
              <a:spLocks noChangeArrowheads="1"/>
            </p:cNvSpPr>
            <p:nvPr/>
          </p:nvSpPr>
          <p:spPr bwMode="auto">
            <a:xfrm>
              <a:off x="4351" y="2354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65" name="Rectangle 435"/>
            <p:cNvSpPr>
              <a:spLocks noChangeArrowheads="1"/>
            </p:cNvSpPr>
            <p:nvPr/>
          </p:nvSpPr>
          <p:spPr bwMode="auto">
            <a:xfrm>
              <a:off x="4076" y="2354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66" name="Rectangle 436"/>
            <p:cNvSpPr>
              <a:spLocks noChangeArrowheads="1"/>
            </p:cNvSpPr>
            <p:nvPr/>
          </p:nvSpPr>
          <p:spPr bwMode="auto">
            <a:xfrm>
              <a:off x="3792" y="2354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7967" name="Rectangle 471"/>
            <p:cNvSpPr>
              <a:spLocks noChangeArrowheads="1"/>
            </p:cNvSpPr>
            <p:nvPr/>
          </p:nvSpPr>
          <p:spPr bwMode="auto">
            <a:xfrm>
              <a:off x="1304" y="290"/>
              <a:ext cx="665" cy="24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进位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Co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7968" name="Rectangle 472"/>
            <p:cNvSpPr>
              <a:spLocks noChangeArrowheads="1"/>
            </p:cNvSpPr>
            <p:nvPr/>
          </p:nvSpPr>
          <p:spPr bwMode="auto">
            <a:xfrm>
              <a:off x="3144" y="275"/>
              <a:ext cx="665" cy="24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进位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F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3" name="Group 474"/>
          <p:cNvGrpSpPr/>
          <p:nvPr/>
        </p:nvGrpSpPr>
        <p:grpSpPr bwMode="auto">
          <a:xfrm>
            <a:off x="722313" y="733068"/>
            <a:ext cx="7786687" cy="1519168"/>
            <a:chOff x="360" y="1223"/>
            <a:chExt cx="4905" cy="1019"/>
          </a:xfrm>
        </p:grpSpPr>
        <p:sp>
          <p:nvSpPr>
            <p:cNvPr id="27723" name="Rectangle 475"/>
            <p:cNvSpPr>
              <a:spLocks noChangeArrowheads="1"/>
            </p:cNvSpPr>
            <p:nvPr/>
          </p:nvSpPr>
          <p:spPr bwMode="auto">
            <a:xfrm>
              <a:off x="360" y="1223"/>
              <a:ext cx="4704" cy="101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 algn="ctr">
              <a:solidFill>
                <a:srgbClr val="FF0000"/>
              </a:solidFill>
              <a:miter lim="800000"/>
            </a:ln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7724" name="Text Box 476"/>
            <p:cNvSpPr txBox="1">
              <a:spLocks noChangeArrowheads="1"/>
            </p:cNvSpPr>
            <p:nvPr/>
          </p:nvSpPr>
          <p:spPr bwMode="auto">
            <a:xfrm>
              <a:off x="374" y="1312"/>
              <a:ext cx="4627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☆</a:t>
              </a: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当</a:t>
              </a: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“</a:t>
              </a: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和数</a:t>
              </a: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”</a:t>
              </a: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位于</a:t>
              </a: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(0-9)</a:t>
              </a: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时，与两个</a:t>
              </a: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4</a:t>
              </a: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位二进制相加结果相同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pic>
          <p:nvPicPr>
            <p:cNvPr id="27725" name="Picture 47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" y="1662"/>
              <a:ext cx="36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26" name="Picture 47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" y="1661"/>
              <a:ext cx="90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7" name="Text Box 479"/>
            <p:cNvSpPr txBox="1">
              <a:spLocks noChangeArrowheads="1"/>
            </p:cNvSpPr>
            <p:nvPr/>
          </p:nvSpPr>
          <p:spPr bwMode="auto">
            <a:xfrm>
              <a:off x="2181" y="1796"/>
              <a:ext cx="3084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0111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是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8421BCD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码的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7,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结果正确。</a:t>
              </a:r>
            </a:p>
          </p:txBody>
        </p:sp>
      </p:grpSp>
      <p:grpSp>
        <p:nvGrpSpPr>
          <p:cNvPr id="4" name="Group 480"/>
          <p:cNvGrpSpPr/>
          <p:nvPr/>
        </p:nvGrpSpPr>
        <p:grpSpPr bwMode="auto">
          <a:xfrm>
            <a:off x="722313" y="2289247"/>
            <a:ext cx="7762875" cy="1471756"/>
            <a:chOff x="362" y="1284"/>
            <a:chExt cx="4890" cy="971"/>
          </a:xfrm>
        </p:grpSpPr>
        <p:sp>
          <p:nvSpPr>
            <p:cNvPr id="27716" name="Rectangle 481"/>
            <p:cNvSpPr>
              <a:spLocks noChangeArrowheads="1"/>
            </p:cNvSpPr>
            <p:nvPr/>
          </p:nvSpPr>
          <p:spPr bwMode="auto">
            <a:xfrm>
              <a:off x="362" y="1284"/>
              <a:ext cx="4890" cy="971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 algn="ctr">
              <a:solidFill>
                <a:srgbClr val="FF0000"/>
              </a:solidFill>
              <a:miter lim="800000"/>
            </a:ln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pic>
          <p:nvPicPr>
            <p:cNvPr id="27717" name="Picture 48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" y="1688"/>
              <a:ext cx="90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8" name="Picture 48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1" y="1688"/>
              <a:ext cx="90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9" name="Picture 48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1688"/>
              <a:ext cx="36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0" name="Rectangle 485"/>
            <p:cNvSpPr>
              <a:spLocks noChangeArrowheads="1"/>
            </p:cNvSpPr>
            <p:nvPr/>
          </p:nvSpPr>
          <p:spPr bwMode="auto">
            <a:xfrm>
              <a:off x="366" y="1319"/>
              <a:ext cx="4085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☆当</a:t>
              </a: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相加之和</a:t>
              </a: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(10-15)</a:t>
              </a: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相加结果错误，需加</a:t>
              </a: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6</a:t>
              </a: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修正</a:t>
              </a: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Arial" panose="020B0604020202020204" pitchFamily="34" charset="0"/>
                  <a:ea typeface="幼圆" panose="02010509060101010101" pitchFamily="49" charset="-122"/>
                  <a:cs typeface="+mn-cs"/>
                </a:rPr>
                <a:t>。</a:t>
              </a:r>
            </a:p>
          </p:txBody>
        </p:sp>
        <p:sp>
          <p:nvSpPr>
            <p:cNvPr id="27721" name="Rectangle 486"/>
            <p:cNvSpPr>
              <a:spLocks noChangeArrowheads="1"/>
            </p:cNvSpPr>
            <p:nvPr/>
          </p:nvSpPr>
          <p:spPr bwMode="auto">
            <a:xfrm>
              <a:off x="1986" y="1582"/>
              <a:ext cx="1270" cy="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1101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在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8421BCD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码中是非法码。</a:t>
              </a:r>
            </a:p>
          </p:txBody>
        </p:sp>
        <p:sp>
          <p:nvSpPr>
            <p:cNvPr id="27722" name="Text Box 487"/>
            <p:cNvSpPr txBox="1">
              <a:spLocks noChangeArrowheads="1"/>
            </p:cNvSpPr>
            <p:nvPr/>
          </p:nvSpPr>
          <p:spPr bwMode="auto">
            <a:xfrm>
              <a:off x="4310" y="1594"/>
              <a:ext cx="926" cy="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产生进位，本位和正确。</a:t>
              </a:r>
            </a:p>
          </p:txBody>
        </p:sp>
      </p:grpSp>
      <p:grpSp>
        <p:nvGrpSpPr>
          <p:cNvPr id="5" name="Group 488"/>
          <p:cNvGrpSpPr/>
          <p:nvPr/>
        </p:nvGrpSpPr>
        <p:grpSpPr bwMode="auto">
          <a:xfrm>
            <a:off x="658813" y="3859679"/>
            <a:ext cx="8039100" cy="1743681"/>
            <a:chOff x="357" y="3257"/>
            <a:chExt cx="5064" cy="1067"/>
          </a:xfrm>
        </p:grpSpPr>
        <p:sp>
          <p:nvSpPr>
            <p:cNvPr id="27708" name="Rectangle 489"/>
            <p:cNvSpPr>
              <a:spLocks noChangeArrowheads="1"/>
            </p:cNvSpPr>
            <p:nvPr/>
          </p:nvSpPr>
          <p:spPr bwMode="auto">
            <a:xfrm>
              <a:off x="397" y="3257"/>
              <a:ext cx="4890" cy="106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 algn="ctr">
              <a:solidFill>
                <a:srgbClr val="FF0000"/>
              </a:solidFill>
              <a:miter lim="800000"/>
            </a:ln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grpSp>
          <p:nvGrpSpPr>
            <p:cNvPr id="27709" name="Group 490"/>
            <p:cNvGrpSpPr/>
            <p:nvPr/>
          </p:nvGrpSpPr>
          <p:grpSpPr bwMode="auto">
            <a:xfrm>
              <a:off x="357" y="3277"/>
              <a:ext cx="5064" cy="956"/>
              <a:chOff x="357" y="3277"/>
              <a:chExt cx="5064" cy="956"/>
            </a:xfrm>
          </p:grpSpPr>
          <p:pic>
            <p:nvPicPr>
              <p:cNvPr id="27710" name="Picture 49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" y="3684"/>
                <a:ext cx="90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711" name="Picture 49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4" y="3649"/>
                <a:ext cx="1079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712" name="Picture 493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" y="3676"/>
                <a:ext cx="36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713" name="Rectangle 494"/>
              <p:cNvSpPr>
                <a:spLocks noChangeArrowheads="1"/>
              </p:cNvSpPr>
              <p:nvPr/>
            </p:nvSpPr>
            <p:spPr bwMode="auto">
              <a:xfrm>
                <a:off x="357" y="3277"/>
                <a:ext cx="4702" cy="2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0033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☆</a:t>
                </a: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0033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相加之和（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0033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16-19</a:t>
                </a: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0033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）产生进位，且结果错误，需加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0033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6</a:t>
                </a: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0033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修正</a:t>
                </a:r>
              </a:p>
            </p:txBody>
          </p:sp>
          <p:sp>
            <p:nvSpPr>
              <p:cNvPr id="27714" name="Text Box 495"/>
              <p:cNvSpPr txBox="1">
                <a:spLocks noChangeArrowheads="1"/>
              </p:cNvSpPr>
              <p:nvPr/>
            </p:nvSpPr>
            <p:spPr bwMode="auto">
              <a:xfrm>
                <a:off x="1973" y="3616"/>
                <a:ext cx="1149" cy="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本位和不是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7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而是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1,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结果错误。</a:t>
                </a:r>
              </a:p>
            </p:txBody>
          </p:sp>
          <p:sp>
            <p:nvSpPr>
              <p:cNvPr id="27715" name="Text Box 496"/>
              <p:cNvSpPr txBox="1">
                <a:spLocks noChangeArrowheads="1"/>
              </p:cNvSpPr>
              <p:nvPr/>
            </p:nvSpPr>
            <p:spPr bwMode="auto">
              <a:xfrm>
                <a:off x="4419" y="3695"/>
                <a:ext cx="1002" cy="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rPr>
                  <a:t>结果正确</a:t>
                </a:r>
              </a:p>
            </p:txBody>
          </p:sp>
        </p:grp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ext Box 2"/>
          <p:cNvSpPr txBox="1">
            <a:spLocks noChangeArrowheads="1"/>
          </p:cNvSpPr>
          <p:nvPr/>
        </p:nvSpPr>
        <p:spPr bwMode="auto">
          <a:xfrm>
            <a:off x="571500" y="503238"/>
            <a:ext cx="80899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分析产生错误的原因：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8421BCD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码是逢十进一，四位二进制是逢十六进一，两者进位关系不同，其中恰好相差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6,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因此需加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修正。</a:t>
            </a:r>
          </a:p>
        </p:txBody>
      </p:sp>
      <p:sp>
        <p:nvSpPr>
          <p:cNvPr id="181251" name="Text Box 3"/>
          <p:cNvSpPr txBox="1">
            <a:spLocks noChangeArrowheads="1"/>
          </p:cNvSpPr>
          <p:nvPr/>
        </p:nvSpPr>
        <p:spPr bwMode="auto">
          <a:xfrm>
            <a:off x="566738" y="1885950"/>
            <a:ext cx="2249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★  电路设计</a:t>
            </a:r>
          </a:p>
        </p:txBody>
      </p:sp>
      <p:sp>
        <p:nvSpPr>
          <p:cNvPr id="181252" name="Text Box 4"/>
          <p:cNvSpPr txBox="1">
            <a:spLocks noChangeArrowheads="1"/>
          </p:cNvSpPr>
          <p:nvPr/>
        </p:nvSpPr>
        <p:spPr bwMode="auto">
          <a:xfrm>
            <a:off x="1141413" y="2305050"/>
            <a:ext cx="7678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设计两个一位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8421BCD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码加法电路应由三部分组成。</a:t>
            </a:r>
          </a:p>
        </p:txBody>
      </p:sp>
      <p:sp>
        <p:nvSpPr>
          <p:cNvPr id="181253" name="Text Box 5"/>
          <p:cNvSpPr txBox="1">
            <a:spLocks noChangeArrowheads="1"/>
          </p:cNvSpPr>
          <p:nvPr/>
        </p:nvSpPr>
        <p:spPr bwMode="auto">
          <a:xfrm>
            <a:off x="1196975" y="2779713"/>
            <a:ext cx="6480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、实现两个一位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8421BCD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加法电路</a:t>
            </a:r>
          </a:p>
        </p:txBody>
      </p:sp>
      <p:sp>
        <p:nvSpPr>
          <p:cNvPr id="181254" name="Text Box 6"/>
          <p:cNvSpPr txBox="1">
            <a:spLocks noChangeArrowheads="1"/>
          </p:cNvSpPr>
          <p:nvPr/>
        </p:nvSpPr>
        <p:spPr bwMode="auto">
          <a:xfrm>
            <a:off x="1196975" y="3233738"/>
            <a:ext cx="540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、产生修正控制信号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F</a:t>
            </a:r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196975" y="3694113"/>
            <a:ext cx="424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、完成加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修正</a:t>
            </a:r>
          </a:p>
        </p:txBody>
      </p:sp>
      <p:sp>
        <p:nvSpPr>
          <p:cNvPr id="181257" name="Rectangle 9"/>
          <p:cNvSpPr>
            <a:spLocks noChangeArrowheads="1"/>
          </p:cNvSpPr>
          <p:nvPr/>
        </p:nvSpPr>
        <p:spPr bwMode="auto">
          <a:xfrm>
            <a:off x="4924425" y="4370388"/>
            <a:ext cx="1257300" cy="457200"/>
          </a:xfrm>
          <a:prstGeom prst="rect">
            <a:avLst/>
          </a:prstGeom>
          <a:noFill/>
          <a:ln w="25400" algn="ctr">
            <a:noFill/>
            <a:miter lim="800000"/>
          </a:ln>
          <a:effectLst>
            <a:outerShdw dist="107763" dir="18900000" algn="ctr" rotWithShape="0">
              <a:schemeClr val="bg1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修正</a:t>
            </a:r>
          </a:p>
        </p:txBody>
      </p:sp>
      <p:sp>
        <p:nvSpPr>
          <p:cNvPr id="181258" name="Text Box 10"/>
          <p:cNvSpPr txBox="1">
            <a:spLocks noChangeArrowheads="1"/>
          </p:cNvSpPr>
          <p:nvPr/>
        </p:nvSpPr>
        <p:spPr bwMode="auto">
          <a:xfrm>
            <a:off x="4841875" y="5514975"/>
            <a:ext cx="1511300" cy="457200"/>
          </a:xfrm>
          <a:prstGeom prst="rect">
            <a:avLst/>
          </a:prstGeom>
          <a:noFill/>
          <a:ln w="25400" algn="ctr">
            <a:noFill/>
            <a:miter lim="800000"/>
          </a:ln>
          <a:effectLst>
            <a:outerShdw dist="107763" dir="18900000" algn="ctr" rotWithShape="0">
              <a:schemeClr val="bg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结果正确</a:t>
            </a:r>
          </a:p>
        </p:txBody>
      </p:sp>
      <p:sp>
        <p:nvSpPr>
          <p:cNvPr id="181259" name="Rectangle 11"/>
          <p:cNvSpPr>
            <a:spLocks noChangeArrowheads="1"/>
          </p:cNvSpPr>
          <p:nvPr/>
        </p:nvSpPr>
        <p:spPr bwMode="auto">
          <a:xfrm>
            <a:off x="4941888" y="4446588"/>
            <a:ext cx="12573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修正</a:t>
            </a:r>
          </a:p>
        </p:txBody>
      </p:sp>
      <p:sp>
        <p:nvSpPr>
          <p:cNvPr id="181260" name="Rectangle 12"/>
          <p:cNvSpPr>
            <a:spLocks noChangeArrowheads="1"/>
          </p:cNvSpPr>
          <p:nvPr/>
        </p:nvSpPr>
        <p:spPr bwMode="auto">
          <a:xfrm>
            <a:off x="4821238" y="5499100"/>
            <a:ext cx="14097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结果错误</a:t>
            </a:r>
          </a:p>
        </p:txBody>
      </p:sp>
      <p:grpSp>
        <p:nvGrpSpPr>
          <p:cNvPr id="2" name="Group 17"/>
          <p:cNvGrpSpPr/>
          <p:nvPr/>
        </p:nvGrpSpPr>
        <p:grpSpPr bwMode="auto">
          <a:xfrm>
            <a:off x="827088" y="4300538"/>
            <a:ext cx="2606675" cy="2041525"/>
            <a:chOff x="521" y="2529"/>
            <a:chExt cx="1642" cy="1286"/>
          </a:xfrm>
        </p:grpSpPr>
        <p:sp>
          <p:nvSpPr>
            <p:cNvPr id="181266" name="Text Box 18"/>
            <p:cNvSpPr txBox="1">
              <a:spLocks noChangeArrowheads="1"/>
            </p:cNvSpPr>
            <p:nvPr/>
          </p:nvSpPr>
          <p:spPr bwMode="auto">
            <a:xfrm>
              <a:off x="521" y="2529"/>
              <a:ext cx="1407" cy="288"/>
            </a:xfrm>
            <a:prstGeom prst="rect">
              <a:avLst/>
            </a:prstGeom>
            <a:noFill/>
            <a:ln w="25400" algn="ctr">
              <a:noFill/>
              <a:miter lim="800000"/>
            </a:ln>
            <a:effectLst>
              <a:outerShdw dist="107763" dir="18900000" algn="ctr" rotWithShape="0">
                <a:schemeClr val="bg1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8421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输入</a:t>
              </a:r>
            </a:p>
          </p:txBody>
        </p:sp>
        <p:sp>
          <p:nvSpPr>
            <p:cNvPr id="181267" name="Rectangle 19"/>
            <p:cNvSpPr>
              <a:spLocks noChangeArrowheads="1"/>
            </p:cNvSpPr>
            <p:nvPr/>
          </p:nvSpPr>
          <p:spPr bwMode="auto">
            <a:xfrm>
              <a:off x="567" y="3306"/>
              <a:ext cx="890" cy="288"/>
            </a:xfrm>
            <a:prstGeom prst="rect">
              <a:avLst/>
            </a:prstGeom>
            <a:noFill/>
            <a:ln w="25400" algn="ctr">
              <a:noFill/>
              <a:miter lim="800000"/>
            </a:ln>
            <a:effectLst>
              <a:outerShdw dist="107763" dir="18900000" algn="ctr" rotWithShape="0">
                <a:schemeClr val="bg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8421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输入</a:t>
              </a:r>
            </a:p>
          </p:txBody>
        </p:sp>
        <p:sp>
          <p:nvSpPr>
            <p:cNvPr id="181268" name="Rectangle 20"/>
            <p:cNvSpPr>
              <a:spLocks noChangeArrowheads="1"/>
            </p:cNvSpPr>
            <p:nvPr/>
          </p:nvSpPr>
          <p:spPr bwMode="auto">
            <a:xfrm>
              <a:off x="1455" y="2627"/>
              <a:ext cx="708" cy="1188"/>
            </a:xfrm>
            <a:prstGeom prst="rect">
              <a:avLst/>
            </a:prstGeom>
            <a:gradFill rotWithShape="1">
              <a:gsLst>
                <a:gs pos="0">
                  <a:srgbClr val="FFEFD1"/>
                </a:gs>
                <a:gs pos="64999">
                  <a:srgbClr val="F0EBD5">
                    <a:alpha val="35001"/>
                  </a:srgbClr>
                </a:gs>
                <a:gs pos="100000">
                  <a:srgbClr val="D1C39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41275">
              <a:solidFill>
                <a:srgbClr val="80008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四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位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全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加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器</a:t>
              </a:r>
            </a:p>
          </p:txBody>
        </p:sp>
        <p:sp>
          <p:nvSpPr>
            <p:cNvPr id="28702" name="Line 21"/>
            <p:cNvSpPr>
              <a:spLocks noChangeShapeType="1"/>
            </p:cNvSpPr>
            <p:nvPr/>
          </p:nvSpPr>
          <p:spPr bwMode="auto">
            <a:xfrm>
              <a:off x="839" y="2843"/>
              <a:ext cx="6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8703" name="Line 22"/>
            <p:cNvSpPr>
              <a:spLocks noChangeShapeType="1"/>
            </p:cNvSpPr>
            <p:nvPr/>
          </p:nvSpPr>
          <p:spPr bwMode="auto">
            <a:xfrm>
              <a:off x="839" y="3587"/>
              <a:ext cx="6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3" name="Group 23"/>
          <p:cNvGrpSpPr/>
          <p:nvPr/>
        </p:nvGrpSpPr>
        <p:grpSpPr bwMode="auto">
          <a:xfrm>
            <a:off x="3457575" y="4456113"/>
            <a:ext cx="5302250" cy="1885950"/>
            <a:chOff x="2178" y="2627"/>
            <a:chExt cx="3340" cy="1188"/>
          </a:xfrm>
        </p:grpSpPr>
        <p:sp>
          <p:nvSpPr>
            <p:cNvPr id="181272" name="Rectangle 24"/>
            <p:cNvSpPr>
              <a:spLocks noChangeArrowheads="1"/>
            </p:cNvSpPr>
            <p:nvPr/>
          </p:nvSpPr>
          <p:spPr bwMode="auto">
            <a:xfrm>
              <a:off x="4628" y="2913"/>
              <a:ext cx="890" cy="288"/>
            </a:xfrm>
            <a:prstGeom prst="rect">
              <a:avLst/>
            </a:prstGeom>
            <a:noFill/>
            <a:ln w="25400" algn="ctr">
              <a:noFill/>
              <a:miter lim="800000"/>
            </a:ln>
            <a:effectLst>
              <a:outerShdw dist="107763" dir="18900000" algn="ctr" rotWithShape="0">
                <a:schemeClr val="bg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8421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输出</a:t>
              </a:r>
            </a:p>
          </p:txBody>
        </p:sp>
        <p:sp>
          <p:nvSpPr>
            <p:cNvPr id="181273" name="Rectangle 25"/>
            <p:cNvSpPr>
              <a:spLocks noChangeArrowheads="1"/>
            </p:cNvSpPr>
            <p:nvPr/>
          </p:nvSpPr>
          <p:spPr bwMode="auto">
            <a:xfrm>
              <a:off x="3927" y="2627"/>
              <a:ext cx="708" cy="1188"/>
            </a:xfrm>
            <a:prstGeom prst="rect">
              <a:avLst/>
            </a:prstGeom>
            <a:gradFill rotWithShape="1">
              <a:gsLst>
                <a:gs pos="0">
                  <a:srgbClr val="FFEFD1"/>
                </a:gs>
                <a:gs pos="64999">
                  <a:srgbClr val="F0EBD5">
                    <a:alpha val="35001"/>
                  </a:srgbClr>
                </a:gs>
                <a:gs pos="100000">
                  <a:srgbClr val="D1C39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34925">
              <a:solidFill>
                <a:srgbClr val="80008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四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位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全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加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器</a:t>
              </a:r>
            </a:p>
          </p:txBody>
        </p:sp>
        <p:sp>
          <p:nvSpPr>
            <p:cNvPr id="28695" name="Line 26"/>
            <p:cNvSpPr>
              <a:spLocks noChangeShapeType="1"/>
            </p:cNvSpPr>
            <p:nvPr/>
          </p:nvSpPr>
          <p:spPr bwMode="auto">
            <a:xfrm>
              <a:off x="2178" y="3590"/>
              <a:ext cx="1749" cy="0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8696" name="Line 27"/>
            <p:cNvSpPr>
              <a:spLocks noChangeShapeType="1"/>
            </p:cNvSpPr>
            <p:nvPr/>
          </p:nvSpPr>
          <p:spPr bwMode="auto">
            <a:xfrm>
              <a:off x="4635" y="3203"/>
              <a:ext cx="616" cy="0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4" name="Group 28"/>
          <p:cNvGrpSpPr/>
          <p:nvPr/>
        </p:nvGrpSpPr>
        <p:grpSpPr bwMode="auto">
          <a:xfrm>
            <a:off x="3433763" y="4456113"/>
            <a:ext cx="2800350" cy="923925"/>
            <a:chOff x="2163" y="2627"/>
            <a:chExt cx="1764" cy="582"/>
          </a:xfrm>
        </p:grpSpPr>
        <p:sp>
          <p:nvSpPr>
            <p:cNvPr id="28688" name="Rectangle 29"/>
            <p:cNvSpPr>
              <a:spLocks noChangeArrowheads="1"/>
            </p:cNvSpPr>
            <p:nvPr/>
          </p:nvSpPr>
          <p:spPr bwMode="auto">
            <a:xfrm>
              <a:off x="2423" y="2627"/>
              <a:ext cx="722" cy="582"/>
            </a:xfrm>
            <a:prstGeom prst="rect">
              <a:avLst/>
            </a:prstGeom>
            <a:solidFill>
              <a:srgbClr val="99CC00">
                <a:alpha val="45097"/>
              </a:srgbClr>
            </a:solidFill>
            <a:ln w="25400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修正控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制信号</a:t>
              </a:r>
            </a:p>
          </p:txBody>
        </p:sp>
        <p:sp>
          <p:nvSpPr>
            <p:cNvPr id="28689" name="Line 30"/>
            <p:cNvSpPr>
              <a:spLocks noChangeShapeType="1"/>
            </p:cNvSpPr>
            <p:nvPr/>
          </p:nvSpPr>
          <p:spPr bwMode="auto">
            <a:xfrm>
              <a:off x="3145" y="2920"/>
              <a:ext cx="782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8690" name="Line 31"/>
            <p:cNvSpPr>
              <a:spLocks noChangeShapeType="1"/>
            </p:cNvSpPr>
            <p:nvPr/>
          </p:nvSpPr>
          <p:spPr bwMode="auto">
            <a:xfrm>
              <a:off x="2163" y="2923"/>
              <a:ext cx="260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Line 2"/>
          <p:cNvSpPr>
            <a:spLocks noChangeShapeType="1"/>
          </p:cNvSpPr>
          <p:nvPr/>
        </p:nvSpPr>
        <p:spPr bwMode="auto">
          <a:xfrm>
            <a:off x="3167063" y="79216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699" name="Line 3"/>
          <p:cNvSpPr>
            <a:spLocks noChangeShapeType="1"/>
          </p:cNvSpPr>
          <p:nvPr/>
        </p:nvSpPr>
        <p:spPr bwMode="auto">
          <a:xfrm>
            <a:off x="3167063" y="107473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>
            <a:off x="3167063" y="1400175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>
            <a:off x="3167063" y="1654175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02" name="Line 6"/>
          <p:cNvSpPr>
            <a:spLocks noChangeShapeType="1"/>
          </p:cNvSpPr>
          <p:nvPr/>
        </p:nvSpPr>
        <p:spPr bwMode="auto">
          <a:xfrm>
            <a:off x="3167063" y="220503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3167063" y="248761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>
            <a:off x="3167063" y="300990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3167063" y="274161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3167063" y="330676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07" name="Line 11"/>
          <p:cNvSpPr>
            <a:spLocks noChangeShapeType="1"/>
          </p:cNvSpPr>
          <p:nvPr/>
        </p:nvSpPr>
        <p:spPr bwMode="auto">
          <a:xfrm>
            <a:off x="3167063" y="192246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2752725" y="73025"/>
            <a:ext cx="0" cy="3952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>
            <a:off x="7312025" y="73025"/>
            <a:ext cx="0" cy="3952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3167063" y="468313"/>
            <a:ext cx="0" cy="3952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>
            <a:off x="7912100" y="468313"/>
            <a:ext cx="0" cy="3952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12" name="Rectangle 16"/>
          <p:cNvSpPr>
            <a:spLocks noChangeArrowheads="1"/>
          </p:cNvSpPr>
          <p:nvPr/>
        </p:nvSpPr>
        <p:spPr bwMode="auto">
          <a:xfrm>
            <a:off x="777875" y="58738"/>
            <a:ext cx="1481138" cy="3952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C59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十进制数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13" name="Line 17"/>
          <p:cNvSpPr>
            <a:spLocks noChangeShapeType="1"/>
          </p:cNvSpPr>
          <p:nvPr/>
        </p:nvSpPr>
        <p:spPr bwMode="auto">
          <a:xfrm>
            <a:off x="3168650" y="368935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14" name="Line 18"/>
          <p:cNvSpPr>
            <a:spLocks noChangeShapeType="1"/>
          </p:cNvSpPr>
          <p:nvPr/>
        </p:nvSpPr>
        <p:spPr bwMode="auto">
          <a:xfrm>
            <a:off x="3168650" y="426878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15" name="Line 19"/>
          <p:cNvSpPr>
            <a:spLocks noChangeShapeType="1"/>
          </p:cNvSpPr>
          <p:nvPr/>
        </p:nvSpPr>
        <p:spPr bwMode="auto">
          <a:xfrm>
            <a:off x="3168650" y="395763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16" name="Line 20"/>
          <p:cNvSpPr>
            <a:spLocks noChangeShapeType="1"/>
          </p:cNvSpPr>
          <p:nvPr/>
        </p:nvSpPr>
        <p:spPr bwMode="auto">
          <a:xfrm>
            <a:off x="3168650" y="457993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17" name="Line 21"/>
          <p:cNvSpPr>
            <a:spLocks noChangeShapeType="1"/>
          </p:cNvSpPr>
          <p:nvPr/>
        </p:nvSpPr>
        <p:spPr bwMode="auto">
          <a:xfrm>
            <a:off x="3170238" y="487680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18" name="Line 22"/>
          <p:cNvSpPr>
            <a:spLocks noChangeShapeType="1"/>
          </p:cNvSpPr>
          <p:nvPr/>
        </p:nvSpPr>
        <p:spPr bwMode="auto">
          <a:xfrm>
            <a:off x="3170238" y="548481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19" name="Line 23"/>
          <p:cNvSpPr>
            <a:spLocks noChangeShapeType="1"/>
          </p:cNvSpPr>
          <p:nvPr/>
        </p:nvSpPr>
        <p:spPr bwMode="auto">
          <a:xfrm>
            <a:off x="3170238" y="513080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20" name="Line 24"/>
          <p:cNvSpPr>
            <a:spLocks noChangeShapeType="1"/>
          </p:cNvSpPr>
          <p:nvPr/>
        </p:nvSpPr>
        <p:spPr bwMode="auto">
          <a:xfrm>
            <a:off x="3171825" y="572928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21" name="Line 25"/>
          <p:cNvSpPr>
            <a:spLocks noChangeShapeType="1"/>
          </p:cNvSpPr>
          <p:nvPr/>
        </p:nvSpPr>
        <p:spPr bwMode="auto">
          <a:xfrm>
            <a:off x="3171825" y="6029325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22" name="Line 26"/>
          <p:cNvSpPr>
            <a:spLocks noChangeShapeType="1"/>
          </p:cNvSpPr>
          <p:nvPr/>
        </p:nvSpPr>
        <p:spPr bwMode="auto">
          <a:xfrm>
            <a:off x="3171825" y="634365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23" name="Line 27"/>
          <p:cNvSpPr>
            <a:spLocks noChangeShapeType="1"/>
          </p:cNvSpPr>
          <p:nvPr/>
        </p:nvSpPr>
        <p:spPr bwMode="auto">
          <a:xfrm>
            <a:off x="6126163" y="66516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>
            <a:off x="6126163" y="94773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25" name="Line 29"/>
          <p:cNvSpPr>
            <a:spLocks noChangeShapeType="1"/>
          </p:cNvSpPr>
          <p:nvPr/>
        </p:nvSpPr>
        <p:spPr bwMode="auto">
          <a:xfrm>
            <a:off x="6126163" y="1273175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26" name="Line 30"/>
          <p:cNvSpPr>
            <a:spLocks noChangeShapeType="1"/>
          </p:cNvSpPr>
          <p:nvPr/>
        </p:nvSpPr>
        <p:spPr bwMode="auto">
          <a:xfrm>
            <a:off x="6126163" y="1527175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27" name="Line 31"/>
          <p:cNvSpPr>
            <a:spLocks noChangeShapeType="1"/>
          </p:cNvSpPr>
          <p:nvPr/>
        </p:nvSpPr>
        <p:spPr bwMode="auto">
          <a:xfrm>
            <a:off x="6126163" y="207803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28" name="Line 32"/>
          <p:cNvSpPr>
            <a:spLocks noChangeShapeType="1"/>
          </p:cNvSpPr>
          <p:nvPr/>
        </p:nvSpPr>
        <p:spPr bwMode="auto">
          <a:xfrm>
            <a:off x="6126163" y="236061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29" name="Line 33"/>
          <p:cNvSpPr>
            <a:spLocks noChangeShapeType="1"/>
          </p:cNvSpPr>
          <p:nvPr/>
        </p:nvSpPr>
        <p:spPr bwMode="auto">
          <a:xfrm>
            <a:off x="6126163" y="288290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30" name="Line 34"/>
          <p:cNvSpPr>
            <a:spLocks noChangeShapeType="1"/>
          </p:cNvSpPr>
          <p:nvPr/>
        </p:nvSpPr>
        <p:spPr bwMode="auto">
          <a:xfrm>
            <a:off x="6126163" y="261461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31" name="Line 35"/>
          <p:cNvSpPr>
            <a:spLocks noChangeShapeType="1"/>
          </p:cNvSpPr>
          <p:nvPr/>
        </p:nvSpPr>
        <p:spPr bwMode="auto">
          <a:xfrm>
            <a:off x="6126163" y="317976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>
            <a:off x="6126163" y="179546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>
            <a:off x="6127750" y="356235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34" name="Line 38"/>
          <p:cNvSpPr>
            <a:spLocks noChangeShapeType="1"/>
          </p:cNvSpPr>
          <p:nvPr/>
        </p:nvSpPr>
        <p:spPr bwMode="auto">
          <a:xfrm>
            <a:off x="6127750" y="414178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>
            <a:off x="6127750" y="383063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>
            <a:off x="6127750" y="445293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>
            <a:off x="6129338" y="474980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38" name="Line 42"/>
          <p:cNvSpPr>
            <a:spLocks noChangeShapeType="1"/>
          </p:cNvSpPr>
          <p:nvPr/>
        </p:nvSpPr>
        <p:spPr bwMode="auto">
          <a:xfrm>
            <a:off x="6129338" y="538638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39" name="Line 43"/>
          <p:cNvSpPr>
            <a:spLocks noChangeShapeType="1"/>
          </p:cNvSpPr>
          <p:nvPr/>
        </p:nvSpPr>
        <p:spPr bwMode="auto">
          <a:xfrm>
            <a:off x="6129338" y="500380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40" name="Line 44"/>
          <p:cNvSpPr>
            <a:spLocks noChangeShapeType="1"/>
          </p:cNvSpPr>
          <p:nvPr/>
        </p:nvSpPr>
        <p:spPr bwMode="auto">
          <a:xfrm>
            <a:off x="6113463" y="389255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41" name="Line 45"/>
          <p:cNvSpPr>
            <a:spLocks noChangeShapeType="1"/>
          </p:cNvSpPr>
          <p:nvPr/>
        </p:nvSpPr>
        <p:spPr bwMode="auto">
          <a:xfrm>
            <a:off x="6113463" y="421798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42" name="Line 46"/>
          <p:cNvSpPr>
            <a:spLocks noChangeShapeType="1"/>
          </p:cNvSpPr>
          <p:nvPr/>
        </p:nvSpPr>
        <p:spPr bwMode="auto">
          <a:xfrm>
            <a:off x="6113463" y="4471988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43" name="Line 47"/>
          <p:cNvSpPr>
            <a:spLocks noChangeShapeType="1"/>
          </p:cNvSpPr>
          <p:nvPr/>
        </p:nvSpPr>
        <p:spPr bwMode="auto">
          <a:xfrm>
            <a:off x="6113463" y="502285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44" name="Line 48"/>
          <p:cNvSpPr>
            <a:spLocks noChangeShapeType="1"/>
          </p:cNvSpPr>
          <p:nvPr/>
        </p:nvSpPr>
        <p:spPr bwMode="auto">
          <a:xfrm>
            <a:off x="6113463" y="5334000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45" name="Line 49"/>
          <p:cNvSpPr>
            <a:spLocks noChangeShapeType="1"/>
          </p:cNvSpPr>
          <p:nvPr/>
        </p:nvSpPr>
        <p:spPr bwMode="auto">
          <a:xfrm>
            <a:off x="6113463" y="5884863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46" name="Line 50"/>
          <p:cNvSpPr>
            <a:spLocks noChangeShapeType="1"/>
          </p:cNvSpPr>
          <p:nvPr/>
        </p:nvSpPr>
        <p:spPr bwMode="auto">
          <a:xfrm>
            <a:off x="6113463" y="5616575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47" name="Line 51"/>
          <p:cNvSpPr>
            <a:spLocks noChangeShapeType="1"/>
          </p:cNvSpPr>
          <p:nvPr/>
        </p:nvSpPr>
        <p:spPr bwMode="auto">
          <a:xfrm>
            <a:off x="6113463" y="6181725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48" name="Line 52"/>
          <p:cNvSpPr>
            <a:spLocks noChangeShapeType="1"/>
          </p:cNvSpPr>
          <p:nvPr/>
        </p:nvSpPr>
        <p:spPr bwMode="auto">
          <a:xfrm>
            <a:off x="6113463" y="4740275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49" name="Line 53"/>
          <p:cNvSpPr>
            <a:spLocks noChangeShapeType="1"/>
          </p:cNvSpPr>
          <p:nvPr/>
        </p:nvSpPr>
        <p:spPr bwMode="auto">
          <a:xfrm>
            <a:off x="6115050" y="6492875"/>
            <a:ext cx="0" cy="4254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50" name="Rectangle 54"/>
          <p:cNvSpPr>
            <a:spLocks noChangeArrowheads="1"/>
          </p:cNvSpPr>
          <p:nvPr/>
        </p:nvSpPr>
        <p:spPr bwMode="auto">
          <a:xfrm>
            <a:off x="5075238" y="44450"/>
            <a:ext cx="3295650" cy="3952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C59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8421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码十进制数相加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“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和数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”</a:t>
            </a:r>
          </a:p>
        </p:txBody>
      </p:sp>
      <p:sp>
        <p:nvSpPr>
          <p:cNvPr id="29751" name="Line 55"/>
          <p:cNvSpPr>
            <a:spLocks noChangeShapeType="1"/>
          </p:cNvSpPr>
          <p:nvPr/>
        </p:nvSpPr>
        <p:spPr bwMode="auto">
          <a:xfrm>
            <a:off x="966788" y="863600"/>
            <a:ext cx="72231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9752" name="Group 56"/>
          <p:cNvGrpSpPr/>
          <p:nvPr/>
        </p:nvGrpSpPr>
        <p:grpSpPr bwMode="auto">
          <a:xfrm>
            <a:off x="883732" y="44450"/>
            <a:ext cx="7253288" cy="6710362"/>
            <a:chOff x="582" y="46"/>
            <a:chExt cx="4569" cy="4227"/>
          </a:xfrm>
        </p:grpSpPr>
        <p:sp>
          <p:nvSpPr>
            <p:cNvPr id="29754" name="Line 57"/>
            <p:cNvSpPr>
              <a:spLocks noChangeShapeType="1"/>
            </p:cNvSpPr>
            <p:nvPr/>
          </p:nvSpPr>
          <p:spPr bwMode="auto">
            <a:xfrm>
              <a:off x="1929" y="308"/>
              <a:ext cx="0" cy="39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9755" name="Line 58"/>
            <p:cNvSpPr>
              <a:spLocks noChangeShapeType="1"/>
            </p:cNvSpPr>
            <p:nvPr/>
          </p:nvSpPr>
          <p:spPr bwMode="auto">
            <a:xfrm>
              <a:off x="582" y="4250"/>
              <a:ext cx="4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9756" name="Rectangle 59"/>
            <p:cNvSpPr>
              <a:spLocks noChangeArrowheads="1"/>
            </p:cNvSpPr>
            <p:nvPr/>
          </p:nvSpPr>
          <p:spPr bwMode="auto">
            <a:xfrm>
              <a:off x="2837" y="1051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757" name="Rectangle 60"/>
            <p:cNvSpPr>
              <a:spLocks noChangeArrowheads="1"/>
            </p:cNvSpPr>
            <p:nvPr/>
          </p:nvSpPr>
          <p:spPr bwMode="auto">
            <a:xfrm>
              <a:off x="2837" y="1896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58" name="Rectangle 61"/>
            <p:cNvSpPr>
              <a:spLocks noChangeArrowheads="1"/>
            </p:cNvSpPr>
            <p:nvPr/>
          </p:nvSpPr>
          <p:spPr bwMode="auto">
            <a:xfrm>
              <a:off x="2837" y="208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759" name="Rectangle 62"/>
            <p:cNvSpPr>
              <a:spLocks noChangeArrowheads="1"/>
            </p:cNvSpPr>
            <p:nvPr/>
          </p:nvSpPr>
          <p:spPr bwMode="auto">
            <a:xfrm>
              <a:off x="2837" y="1727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760" name="Rectangle 63"/>
            <p:cNvSpPr>
              <a:spLocks noChangeArrowheads="1"/>
            </p:cNvSpPr>
            <p:nvPr/>
          </p:nvSpPr>
          <p:spPr bwMode="auto">
            <a:xfrm>
              <a:off x="2837" y="1567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61" name="Rectangle 64"/>
            <p:cNvSpPr>
              <a:spLocks noChangeArrowheads="1"/>
            </p:cNvSpPr>
            <p:nvPr/>
          </p:nvSpPr>
          <p:spPr bwMode="auto">
            <a:xfrm>
              <a:off x="2837" y="1389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762" name="Rectangle 65"/>
            <p:cNvSpPr>
              <a:spLocks noChangeArrowheads="1"/>
            </p:cNvSpPr>
            <p:nvPr/>
          </p:nvSpPr>
          <p:spPr bwMode="auto">
            <a:xfrm>
              <a:off x="2837" y="1211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63" name="Rectangle 66"/>
            <p:cNvSpPr>
              <a:spLocks noChangeArrowheads="1"/>
            </p:cNvSpPr>
            <p:nvPr/>
          </p:nvSpPr>
          <p:spPr bwMode="auto">
            <a:xfrm>
              <a:off x="2837" y="855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64" name="Rectangle 67"/>
            <p:cNvSpPr>
              <a:spLocks noChangeArrowheads="1"/>
            </p:cNvSpPr>
            <p:nvPr/>
          </p:nvSpPr>
          <p:spPr bwMode="auto">
            <a:xfrm>
              <a:off x="2837" y="677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765" name="Rectangle 68"/>
            <p:cNvSpPr>
              <a:spLocks noChangeArrowheads="1"/>
            </p:cNvSpPr>
            <p:nvPr/>
          </p:nvSpPr>
          <p:spPr bwMode="auto">
            <a:xfrm>
              <a:off x="2837" y="499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66" name="Rectangle 69"/>
            <p:cNvSpPr>
              <a:spLocks noChangeArrowheads="1"/>
            </p:cNvSpPr>
            <p:nvPr/>
          </p:nvSpPr>
          <p:spPr bwMode="auto">
            <a:xfrm>
              <a:off x="2544" y="1051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767" name="Rectangle 70"/>
            <p:cNvSpPr>
              <a:spLocks noChangeArrowheads="1"/>
            </p:cNvSpPr>
            <p:nvPr/>
          </p:nvSpPr>
          <p:spPr bwMode="auto">
            <a:xfrm>
              <a:off x="2270" y="1051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68" name="Rectangle 71"/>
            <p:cNvSpPr>
              <a:spLocks noChangeArrowheads="1"/>
            </p:cNvSpPr>
            <p:nvPr/>
          </p:nvSpPr>
          <p:spPr bwMode="auto">
            <a:xfrm>
              <a:off x="1995" y="1051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69" name="Rectangle 72"/>
            <p:cNvSpPr>
              <a:spLocks noChangeArrowheads="1"/>
            </p:cNvSpPr>
            <p:nvPr/>
          </p:nvSpPr>
          <p:spPr bwMode="auto">
            <a:xfrm>
              <a:off x="2544" y="1896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70" name="Rectangle 73"/>
            <p:cNvSpPr>
              <a:spLocks noChangeArrowheads="1"/>
            </p:cNvSpPr>
            <p:nvPr/>
          </p:nvSpPr>
          <p:spPr bwMode="auto">
            <a:xfrm>
              <a:off x="2270" y="1896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71" name="Rectangle 74"/>
            <p:cNvSpPr>
              <a:spLocks noChangeArrowheads="1"/>
            </p:cNvSpPr>
            <p:nvPr/>
          </p:nvSpPr>
          <p:spPr bwMode="auto">
            <a:xfrm>
              <a:off x="1995" y="1896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772" name="Rectangle 75"/>
            <p:cNvSpPr>
              <a:spLocks noChangeArrowheads="1"/>
            </p:cNvSpPr>
            <p:nvPr/>
          </p:nvSpPr>
          <p:spPr bwMode="auto">
            <a:xfrm>
              <a:off x="2544" y="2083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73" name="Rectangle 76"/>
            <p:cNvSpPr>
              <a:spLocks noChangeArrowheads="1"/>
            </p:cNvSpPr>
            <p:nvPr/>
          </p:nvSpPr>
          <p:spPr bwMode="auto">
            <a:xfrm>
              <a:off x="2270" y="2083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74" name="Rectangle 77"/>
            <p:cNvSpPr>
              <a:spLocks noChangeArrowheads="1"/>
            </p:cNvSpPr>
            <p:nvPr/>
          </p:nvSpPr>
          <p:spPr bwMode="auto">
            <a:xfrm>
              <a:off x="1995" y="2083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775" name="Rectangle 78"/>
            <p:cNvSpPr>
              <a:spLocks noChangeArrowheads="1"/>
            </p:cNvSpPr>
            <p:nvPr/>
          </p:nvSpPr>
          <p:spPr bwMode="auto">
            <a:xfrm>
              <a:off x="2544" y="1727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776" name="Rectangle 79"/>
            <p:cNvSpPr>
              <a:spLocks noChangeArrowheads="1"/>
            </p:cNvSpPr>
            <p:nvPr/>
          </p:nvSpPr>
          <p:spPr bwMode="auto">
            <a:xfrm>
              <a:off x="2270" y="1727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777" name="Rectangle 80"/>
            <p:cNvSpPr>
              <a:spLocks noChangeArrowheads="1"/>
            </p:cNvSpPr>
            <p:nvPr/>
          </p:nvSpPr>
          <p:spPr bwMode="auto">
            <a:xfrm>
              <a:off x="1995" y="1727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78" name="Rectangle 81"/>
            <p:cNvSpPr>
              <a:spLocks noChangeArrowheads="1"/>
            </p:cNvSpPr>
            <p:nvPr/>
          </p:nvSpPr>
          <p:spPr bwMode="auto">
            <a:xfrm>
              <a:off x="2544" y="1558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779" name="Rectangle 82"/>
            <p:cNvSpPr>
              <a:spLocks noChangeArrowheads="1"/>
            </p:cNvSpPr>
            <p:nvPr/>
          </p:nvSpPr>
          <p:spPr bwMode="auto">
            <a:xfrm>
              <a:off x="2270" y="1567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780" name="Rectangle 83"/>
            <p:cNvSpPr>
              <a:spLocks noChangeArrowheads="1"/>
            </p:cNvSpPr>
            <p:nvPr/>
          </p:nvSpPr>
          <p:spPr bwMode="auto">
            <a:xfrm>
              <a:off x="1995" y="1567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81" name="Rectangle 84"/>
            <p:cNvSpPr>
              <a:spLocks noChangeArrowheads="1"/>
            </p:cNvSpPr>
            <p:nvPr/>
          </p:nvSpPr>
          <p:spPr bwMode="auto">
            <a:xfrm>
              <a:off x="2544" y="1389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82" name="Rectangle 85"/>
            <p:cNvSpPr>
              <a:spLocks noChangeArrowheads="1"/>
            </p:cNvSpPr>
            <p:nvPr/>
          </p:nvSpPr>
          <p:spPr bwMode="auto">
            <a:xfrm>
              <a:off x="2270" y="1389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783" name="Rectangle 86"/>
            <p:cNvSpPr>
              <a:spLocks noChangeArrowheads="1"/>
            </p:cNvSpPr>
            <p:nvPr/>
          </p:nvSpPr>
          <p:spPr bwMode="auto">
            <a:xfrm>
              <a:off x="1995" y="1389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84" name="Rectangle 87"/>
            <p:cNvSpPr>
              <a:spLocks noChangeArrowheads="1"/>
            </p:cNvSpPr>
            <p:nvPr/>
          </p:nvSpPr>
          <p:spPr bwMode="auto">
            <a:xfrm>
              <a:off x="2544" y="1211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85" name="Rectangle 88"/>
            <p:cNvSpPr>
              <a:spLocks noChangeArrowheads="1"/>
            </p:cNvSpPr>
            <p:nvPr/>
          </p:nvSpPr>
          <p:spPr bwMode="auto">
            <a:xfrm>
              <a:off x="2270" y="1211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786" name="Rectangle 89"/>
            <p:cNvSpPr>
              <a:spLocks noChangeArrowheads="1"/>
            </p:cNvSpPr>
            <p:nvPr/>
          </p:nvSpPr>
          <p:spPr bwMode="auto">
            <a:xfrm>
              <a:off x="1995" y="1211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87" name="Rectangle 90"/>
            <p:cNvSpPr>
              <a:spLocks noChangeArrowheads="1"/>
            </p:cNvSpPr>
            <p:nvPr/>
          </p:nvSpPr>
          <p:spPr bwMode="auto">
            <a:xfrm>
              <a:off x="2544" y="855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788" name="Rectangle 91"/>
            <p:cNvSpPr>
              <a:spLocks noChangeArrowheads="1"/>
            </p:cNvSpPr>
            <p:nvPr/>
          </p:nvSpPr>
          <p:spPr bwMode="auto">
            <a:xfrm>
              <a:off x="2270" y="855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89" name="Rectangle 92"/>
            <p:cNvSpPr>
              <a:spLocks noChangeArrowheads="1"/>
            </p:cNvSpPr>
            <p:nvPr/>
          </p:nvSpPr>
          <p:spPr bwMode="auto">
            <a:xfrm>
              <a:off x="1995" y="855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90" name="Rectangle 93"/>
            <p:cNvSpPr>
              <a:spLocks noChangeArrowheads="1"/>
            </p:cNvSpPr>
            <p:nvPr/>
          </p:nvSpPr>
          <p:spPr bwMode="auto">
            <a:xfrm>
              <a:off x="2544" y="677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91" name="Rectangle 94"/>
            <p:cNvSpPr>
              <a:spLocks noChangeArrowheads="1"/>
            </p:cNvSpPr>
            <p:nvPr/>
          </p:nvSpPr>
          <p:spPr bwMode="auto">
            <a:xfrm>
              <a:off x="2270" y="677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92" name="Rectangle 95"/>
            <p:cNvSpPr>
              <a:spLocks noChangeArrowheads="1"/>
            </p:cNvSpPr>
            <p:nvPr/>
          </p:nvSpPr>
          <p:spPr bwMode="auto">
            <a:xfrm>
              <a:off x="1995" y="677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93" name="Rectangle 96"/>
            <p:cNvSpPr>
              <a:spLocks noChangeArrowheads="1"/>
            </p:cNvSpPr>
            <p:nvPr/>
          </p:nvSpPr>
          <p:spPr bwMode="auto">
            <a:xfrm>
              <a:off x="2544" y="499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94" name="Rectangle 97"/>
            <p:cNvSpPr>
              <a:spLocks noChangeArrowheads="1"/>
            </p:cNvSpPr>
            <p:nvPr/>
          </p:nvSpPr>
          <p:spPr bwMode="auto">
            <a:xfrm>
              <a:off x="2270" y="499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95" name="Rectangle 98"/>
            <p:cNvSpPr>
              <a:spLocks noChangeArrowheads="1"/>
            </p:cNvSpPr>
            <p:nvPr/>
          </p:nvSpPr>
          <p:spPr bwMode="auto">
            <a:xfrm>
              <a:off x="1995" y="499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796" name="Rectangle 99"/>
            <p:cNvSpPr>
              <a:spLocks noChangeArrowheads="1"/>
            </p:cNvSpPr>
            <p:nvPr/>
          </p:nvSpPr>
          <p:spPr bwMode="auto">
            <a:xfrm>
              <a:off x="2544" y="295"/>
              <a:ext cx="365" cy="24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797" name="Rectangle 100"/>
            <p:cNvSpPr>
              <a:spLocks noChangeArrowheads="1"/>
            </p:cNvSpPr>
            <p:nvPr/>
          </p:nvSpPr>
          <p:spPr bwMode="auto">
            <a:xfrm>
              <a:off x="2270" y="295"/>
              <a:ext cx="364" cy="24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</a:p>
          </p:txBody>
        </p:sp>
        <p:sp>
          <p:nvSpPr>
            <p:cNvPr id="29798" name="Rectangle 101"/>
            <p:cNvSpPr>
              <a:spLocks noChangeArrowheads="1"/>
            </p:cNvSpPr>
            <p:nvPr/>
          </p:nvSpPr>
          <p:spPr bwMode="auto">
            <a:xfrm>
              <a:off x="2013" y="304"/>
              <a:ext cx="301" cy="24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</a:p>
          </p:txBody>
        </p:sp>
        <p:sp>
          <p:nvSpPr>
            <p:cNvPr id="29799" name="Rectangle 102"/>
            <p:cNvSpPr>
              <a:spLocks noChangeArrowheads="1"/>
            </p:cNvSpPr>
            <p:nvPr/>
          </p:nvSpPr>
          <p:spPr bwMode="auto">
            <a:xfrm>
              <a:off x="1321" y="46"/>
              <a:ext cx="1980" cy="2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二进制数相加的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“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和数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”</a:t>
              </a:r>
            </a:p>
          </p:txBody>
        </p:sp>
        <p:sp>
          <p:nvSpPr>
            <p:cNvPr id="29800" name="Line 103"/>
            <p:cNvSpPr>
              <a:spLocks noChangeShapeType="1"/>
            </p:cNvSpPr>
            <p:nvPr/>
          </p:nvSpPr>
          <p:spPr bwMode="auto">
            <a:xfrm>
              <a:off x="600" y="295"/>
              <a:ext cx="4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9801" name="Rectangle 104"/>
            <p:cNvSpPr>
              <a:spLocks noChangeArrowheads="1"/>
            </p:cNvSpPr>
            <p:nvPr/>
          </p:nvSpPr>
          <p:spPr bwMode="auto">
            <a:xfrm>
              <a:off x="2829" y="294"/>
              <a:ext cx="369" cy="24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02" name="Rectangle 105"/>
            <p:cNvSpPr>
              <a:spLocks noChangeArrowheads="1"/>
            </p:cNvSpPr>
            <p:nvPr/>
          </p:nvSpPr>
          <p:spPr bwMode="auto">
            <a:xfrm>
              <a:off x="4669" y="1033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03" name="Rectangle 106"/>
            <p:cNvSpPr>
              <a:spLocks noChangeArrowheads="1"/>
            </p:cNvSpPr>
            <p:nvPr/>
          </p:nvSpPr>
          <p:spPr bwMode="auto">
            <a:xfrm>
              <a:off x="4359" y="1033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04" name="Rectangle 107"/>
            <p:cNvSpPr>
              <a:spLocks noChangeArrowheads="1"/>
            </p:cNvSpPr>
            <p:nvPr/>
          </p:nvSpPr>
          <p:spPr bwMode="auto">
            <a:xfrm>
              <a:off x="4084" y="1033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05" name="Rectangle 108"/>
            <p:cNvSpPr>
              <a:spLocks noChangeArrowheads="1"/>
            </p:cNvSpPr>
            <p:nvPr/>
          </p:nvSpPr>
          <p:spPr bwMode="auto">
            <a:xfrm>
              <a:off x="3800" y="1033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06" name="Rectangle 109"/>
            <p:cNvSpPr>
              <a:spLocks noChangeArrowheads="1"/>
            </p:cNvSpPr>
            <p:nvPr/>
          </p:nvSpPr>
          <p:spPr bwMode="auto">
            <a:xfrm>
              <a:off x="4669" y="1887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07" name="Rectangle 110"/>
            <p:cNvSpPr>
              <a:spLocks noChangeArrowheads="1"/>
            </p:cNvSpPr>
            <p:nvPr/>
          </p:nvSpPr>
          <p:spPr bwMode="auto">
            <a:xfrm>
              <a:off x="4359" y="1887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08" name="Rectangle 111"/>
            <p:cNvSpPr>
              <a:spLocks noChangeArrowheads="1"/>
            </p:cNvSpPr>
            <p:nvPr/>
          </p:nvSpPr>
          <p:spPr bwMode="auto">
            <a:xfrm>
              <a:off x="4084" y="1887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09" name="Rectangle 112"/>
            <p:cNvSpPr>
              <a:spLocks noChangeArrowheads="1"/>
            </p:cNvSpPr>
            <p:nvPr/>
          </p:nvSpPr>
          <p:spPr bwMode="auto">
            <a:xfrm>
              <a:off x="3800" y="1887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10" name="Rectangle 113"/>
            <p:cNvSpPr>
              <a:spLocks noChangeArrowheads="1"/>
            </p:cNvSpPr>
            <p:nvPr/>
          </p:nvSpPr>
          <p:spPr bwMode="auto">
            <a:xfrm>
              <a:off x="4669" y="2101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11" name="Rectangle 114"/>
            <p:cNvSpPr>
              <a:spLocks noChangeArrowheads="1"/>
            </p:cNvSpPr>
            <p:nvPr/>
          </p:nvSpPr>
          <p:spPr bwMode="auto">
            <a:xfrm>
              <a:off x="4359" y="2101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12" name="Rectangle 115"/>
            <p:cNvSpPr>
              <a:spLocks noChangeArrowheads="1"/>
            </p:cNvSpPr>
            <p:nvPr/>
          </p:nvSpPr>
          <p:spPr bwMode="auto">
            <a:xfrm>
              <a:off x="4084" y="2101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13" name="Rectangle 116"/>
            <p:cNvSpPr>
              <a:spLocks noChangeArrowheads="1"/>
            </p:cNvSpPr>
            <p:nvPr/>
          </p:nvSpPr>
          <p:spPr bwMode="auto">
            <a:xfrm>
              <a:off x="3800" y="2101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14" name="Rectangle 117"/>
            <p:cNvSpPr>
              <a:spLocks noChangeArrowheads="1"/>
            </p:cNvSpPr>
            <p:nvPr/>
          </p:nvSpPr>
          <p:spPr bwMode="auto">
            <a:xfrm>
              <a:off x="4669" y="1709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15" name="Rectangle 118"/>
            <p:cNvSpPr>
              <a:spLocks noChangeArrowheads="1"/>
            </p:cNvSpPr>
            <p:nvPr/>
          </p:nvSpPr>
          <p:spPr bwMode="auto">
            <a:xfrm>
              <a:off x="4359" y="1709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16" name="Rectangle 119"/>
            <p:cNvSpPr>
              <a:spLocks noChangeArrowheads="1"/>
            </p:cNvSpPr>
            <p:nvPr/>
          </p:nvSpPr>
          <p:spPr bwMode="auto">
            <a:xfrm>
              <a:off x="4084" y="1709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17" name="Rectangle 120"/>
            <p:cNvSpPr>
              <a:spLocks noChangeArrowheads="1"/>
            </p:cNvSpPr>
            <p:nvPr/>
          </p:nvSpPr>
          <p:spPr bwMode="auto">
            <a:xfrm>
              <a:off x="3800" y="1709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18" name="Rectangle 121"/>
            <p:cNvSpPr>
              <a:spLocks noChangeArrowheads="1"/>
            </p:cNvSpPr>
            <p:nvPr/>
          </p:nvSpPr>
          <p:spPr bwMode="auto">
            <a:xfrm>
              <a:off x="4669" y="1540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19" name="Rectangle 122"/>
            <p:cNvSpPr>
              <a:spLocks noChangeArrowheads="1"/>
            </p:cNvSpPr>
            <p:nvPr/>
          </p:nvSpPr>
          <p:spPr bwMode="auto">
            <a:xfrm>
              <a:off x="4359" y="1540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20" name="Rectangle 123"/>
            <p:cNvSpPr>
              <a:spLocks noChangeArrowheads="1"/>
            </p:cNvSpPr>
            <p:nvPr/>
          </p:nvSpPr>
          <p:spPr bwMode="auto">
            <a:xfrm>
              <a:off x="4084" y="1540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21" name="Rectangle 124"/>
            <p:cNvSpPr>
              <a:spLocks noChangeArrowheads="1"/>
            </p:cNvSpPr>
            <p:nvPr/>
          </p:nvSpPr>
          <p:spPr bwMode="auto">
            <a:xfrm>
              <a:off x="3800" y="1540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22" name="Rectangle 125"/>
            <p:cNvSpPr>
              <a:spLocks noChangeArrowheads="1"/>
            </p:cNvSpPr>
            <p:nvPr/>
          </p:nvSpPr>
          <p:spPr bwMode="auto">
            <a:xfrm>
              <a:off x="4669" y="1371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23" name="Rectangle 126"/>
            <p:cNvSpPr>
              <a:spLocks noChangeArrowheads="1"/>
            </p:cNvSpPr>
            <p:nvPr/>
          </p:nvSpPr>
          <p:spPr bwMode="auto">
            <a:xfrm>
              <a:off x="4359" y="1371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24" name="Rectangle 127"/>
            <p:cNvSpPr>
              <a:spLocks noChangeArrowheads="1"/>
            </p:cNvSpPr>
            <p:nvPr/>
          </p:nvSpPr>
          <p:spPr bwMode="auto">
            <a:xfrm>
              <a:off x="4084" y="1371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25" name="Rectangle 128"/>
            <p:cNvSpPr>
              <a:spLocks noChangeArrowheads="1"/>
            </p:cNvSpPr>
            <p:nvPr/>
          </p:nvSpPr>
          <p:spPr bwMode="auto">
            <a:xfrm>
              <a:off x="3800" y="1371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26" name="Rectangle 129"/>
            <p:cNvSpPr>
              <a:spLocks noChangeArrowheads="1"/>
            </p:cNvSpPr>
            <p:nvPr/>
          </p:nvSpPr>
          <p:spPr bwMode="auto">
            <a:xfrm>
              <a:off x="4669" y="1193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27" name="Rectangle 130"/>
            <p:cNvSpPr>
              <a:spLocks noChangeArrowheads="1"/>
            </p:cNvSpPr>
            <p:nvPr/>
          </p:nvSpPr>
          <p:spPr bwMode="auto">
            <a:xfrm>
              <a:off x="4359" y="1193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28" name="Rectangle 131"/>
            <p:cNvSpPr>
              <a:spLocks noChangeArrowheads="1"/>
            </p:cNvSpPr>
            <p:nvPr/>
          </p:nvSpPr>
          <p:spPr bwMode="auto">
            <a:xfrm>
              <a:off x="4084" y="1193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29" name="Rectangle 132"/>
            <p:cNvSpPr>
              <a:spLocks noChangeArrowheads="1"/>
            </p:cNvSpPr>
            <p:nvPr/>
          </p:nvSpPr>
          <p:spPr bwMode="auto">
            <a:xfrm>
              <a:off x="3800" y="1193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30" name="Rectangle 133"/>
            <p:cNvSpPr>
              <a:spLocks noChangeArrowheads="1"/>
            </p:cNvSpPr>
            <p:nvPr/>
          </p:nvSpPr>
          <p:spPr bwMode="auto">
            <a:xfrm>
              <a:off x="4669" y="846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31" name="Rectangle 134"/>
            <p:cNvSpPr>
              <a:spLocks noChangeArrowheads="1"/>
            </p:cNvSpPr>
            <p:nvPr/>
          </p:nvSpPr>
          <p:spPr bwMode="auto">
            <a:xfrm>
              <a:off x="4359" y="846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32" name="Rectangle 135"/>
            <p:cNvSpPr>
              <a:spLocks noChangeArrowheads="1"/>
            </p:cNvSpPr>
            <p:nvPr/>
          </p:nvSpPr>
          <p:spPr bwMode="auto">
            <a:xfrm>
              <a:off x="4084" y="846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33" name="Rectangle 136"/>
            <p:cNvSpPr>
              <a:spLocks noChangeArrowheads="1"/>
            </p:cNvSpPr>
            <p:nvPr/>
          </p:nvSpPr>
          <p:spPr bwMode="auto">
            <a:xfrm>
              <a:off x="3800" y="846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34" name="Rectangle 137"/>
            <p:cNvSpPr>
              <a:spLocks noChangeArrowheads="1"/>
            </p:cNvSpPr>
            <p:nvPr/>
          </p:nvSpPr>
          <p:spPr bwMode="auto">
            <a:xfrm>
              <a:off x="4669" y="677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35" name="Rectangle 138"/>
            <p:cNvSpPr>
              <a:spLocks noChangeArrowheads="1"/>
            </p:cNvSpPr>
            <p:nvPr/>
          </p:nvSpPr>
          <p:spPr bwMode="auto">
            <a:xfrm>
              <a:off x="4359" y="677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36" name="Rectangle 139"/>
            <p:cNvSpPr>
              <a:spLocks noChangeArrowheads="1"/>
            </p:cNvSpPr>
            <p:nvPr/>
          </p:nvSpPr>
          <p:spPr bwMode="auto">
            <a:xfrm>
              <a:off x="4084" y="677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37" name="Rectangle 140"/>
            <p:cNvSpPr>
              <a:spLocks noChangeArrowheads="1"/>
            </p:cNvSpPr>
            <p:nvPr/>
          </p:nvSpPr>
          <p:spPr bwMode="auto">
            <a:xfrm>
              <a:off x="3800" y="677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38" name="Rectangle 141"/>
            <p:cNvSpPr>
              <a:spLocks noChangeArrowheads="1"/>
            </p:cNvSpPr>
            <p:nvPr/>
          </p:nvSpPr>
          <p:spPr bwMode="auto">
            <a:xfrm>
              <a:off x="4669" y="499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39" name="Rectangle 142"/>
            <p:cNvSpPr>
              <a:spLocks noChangeArrowheads="1"/>
            </p:cNvSpPr>
            <p:nvPr/>
          </p:nvSpPr>
          <p:spPr bwMode="auto">
            <a:xfrm>
              <a:off x="4359" y="499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40" name="Rectangle 143"/>
            <p:cNvSpPr>
              <a:spLocks noChangeArrowheads="1"/>
            </p:cNvSpPr>
            <p:nvPr/>
          </p:nvSpPr>
          <p:spPr bwMode="auto">
            <a:xfrm>
              <a:off x="4084" y="499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41" name="Rectangle 144"/>
            <p:cNvSpPr>
              <a:spLocks noChangeArrowheads="1"/>
            </p:cNvSpPr>
            <p:nvPr/>
          </p:nvSpPr>
          <p:spPr bwMode="auto">
            <a:xfrm>
              <a:off x="3800" y="499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42" name="Rectangle 145"/>
            <p:cNvSpPr>
              <a:spLocks noChangeArrowheads="1"/>
            </p:cNvSpPr>
            <p:nvPr/>
          </p:nvSpPr>
          <p:spPr bwMode="auto">
            <a:xfrm>
              <a:off x="4669" y="295"/>
              <a:ext cx="315" cy="24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9843" name="Rectangle 146"/>
            <p:cNvSpPr>
              <a:spLocks noChangeArrowheads="1"/>
            </p:cNvSpPr>
            <p:nvPr/>
          </p:nvSpPr>
          <p:spPr bwMode="auto">
            <a:xfrm>
              <a:off x="4359" y="295"/>
              <a:ext cx="364" cy="24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44" name="Rectangle 147"/>
            <p:cNvSpPr>
              <a:spLocks noChangeArrowheads="1"/>
            </p:cNvSpPr>
            <p:nvPr/>
          </p:nvSpPr>
          <p:spPr bwMode="auto">
            <a:xfrm>
              <a:off x="4084" y="295"/>
              <a:ext cx="365" cy="24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</a:p>
          </p:txBody>
        </p:sp>
        <p:sp>
          <p:nvSpPr>
            <p:cNvPr id="29845" name="Rectangle 148"/>
            <p:cNvSpPr>
              <a:spLocks noChangeArrowheads="1"/>
            </p:cNvSpPr>
            <p:nvPr/>
          </p:nvSpPr>
          <p:spPr bwMode="auto">
            <a:xfrm>
              <a:off x="3800" y="295"/>
              <a:ext cx="365" cy="24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</a:p>
          </p:txBody>
        </p:sp>
        <p:sp>
          <p:nvSpPr>
            <p:cNvPr id="29846" name="Line 149"/>
            <p:cNvSpPr>
              <a:spLocks noChangeShapeType="1"/>
            </p:cNvSpPr>
            <p:nvPr/>
          </p:nvSpPr>
          <p:spPr bwMode="auto">
            <a:xfrm>
              <a:off x="3197" y="46"/>
              <a:ext cx="0" cy="419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9847" name="Line 150"/>
            <p:cNvSpPr>
              <a:spLocks noChangeShapeType="1"/>
            </p:cNvSpPr>
            <p:nvPr/>
          </p:nvSpPr>
          <p:spPr bwMode="auto">
            <a:xfrm>
              <a:off x="3769" y="343"/>
              <a:ext cx="0" cy="39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9848" name="Line 151"/>
            <p:cNvSpPr>
              <a:spLocks noChangeShapeType="1"/>
            </p:cNvSpPr>
            <p:nvPr/>
          </p:nvSpPr>
          <p:spPr bwMode="auto">
            <a:xfrm>
              <a:off x="600" y="46"/>
              <a:ext cx="4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9849" name="Line 152"/>
            <p:cNvSpPr>
              <a:spLocks noChangeShapeType="1"/>
            </p:cNvSpPr>
            <p:nvPr/>
          </p:nvSpPr>
          <p:spPr bwMode="auto">
            <a:xfrm>
              <a:off x="1354" y="59"/>
              <a:ext cx="0" cy="4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9850" name="Rectangle 153"/>
            <p:cNvSpPr>
              <a:spLocks noChangeArrowheads="1"/>
            </p:cNvSpPr>
            <p:nvPr/>
          </p:nvSpPr>
          <p:spPr bwMode="auto">
            <a:xfrm>
              <a:off x="832" y="284"/>
              <a:ext cx="301" cy="24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9851" name="Rectangle 154"/>
            <p:cNvSpPr>
              <a:spLocks noChangeArrowheads="1"/>
            </p:cNvSpPr>
            <p:nvPr/>
          </p:nvSpPr>
          <p:spPr bwMode="auto">
            <a:xfrm>
              <a:off x="838" y="1066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</a:p>
          </p:txBody>
        </p:sp>
        <p:sp>
          <p:nvSpPr>
            <p:cNvPr id="29852" name="Rectangle 155"/>
            <p:cNvSpPr>
              <a:spLocks noChangeArrowheads="1"/>
            </p:cNvSpPr>
            <p:nvPr/>
          </p:nvSpPr>
          <p:spPr bwMode="auto">
            <a:xfrm>
              <a:off x="838" y="1956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8</a:t>
              </a:r>
            </a:p>
          </p:txBody>
        </p:sp>
        <p:sp>
          <p:nvSpPr>
            <p:cNvPr id="29853" name="Rectangle 156"/>
            <p:cNvSpPr>
              <a:spLocks noChangeArrowheads="1"/>
            </p:cNvSpPr>
            <p:nvPr/>
          </p:nvSpPr>
          <p:spPr bwMode="auto">
            <a:xfrm>
              <a:off x="838" y="2125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9</a:t>
              </a:r>
            </a:p>
          </p:txBody>
        </p:sp>
        <p:sp>
          <p:nvSpPr>
            <p:cNvPr id="29854" name="Rectangle 157"/>
            <p:cNvSpPr>
              <a:spLocks noChangeArrowheads="1"/>
            </p:cNvSpPr>
            <p:nvPr/>
          </p:nvSpPr>
          <p:spPr bwMode="auto">
            <a:xfrm>
              <a:off x="838" y="1787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</a:t>
              </a:r>
            </a:p>
          </p:txBody>
        </p:sp>
        <p:sp>
          <p:nvSpPr>
            <p:cNvPr id="29855" name="Rectangle 158"/>
            <p:cNvSpPr>
              <a:spLocks noChangeArrowheads="1"/>
            </p:cNvSpPr>
            <p:nvPr/>
          </p:nvSpPr>
          <p:spPr bwMode="auto">
            <a:xfrm>
              <a:off x="838" y="1600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6</a:t>
              </a:r>
            </a:p>
          </p:txBody>
        </p:sp>
        <p:sp>
          <p:nvSpPr>
            <p:cNvPr id="29856" name="Rectangle 159"/>
            <p:cNvSpPr>
              <a:spLocks noChangeArrowheads="1"/>
            </p:cNvSpPr>
            <p:nvPr/>
          </p:nvSpPr>
          <p:spPr bwMode="auto">
            <a:xfrm>
              <a:off x="838" y="1422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5</a:t>
              </a:r>
            </a:p>
          </p:txBody>
        </p:sp>
        <p:sp>
          <p:nvSpPr>
            <p:cNvPr id="29857" name="Rectangle 160"/>
            <p:cNvSpPr>
              <a:spLocks noChangeArrowheads="1"/>
            </p:cNvSpPr>
            <p:nvPr/>
          </p:nvSpPr>
          <p:spPr bwMode="auto">
            <a:xfrm>
              <a:off x="829" y="1244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</a:p>
          </p:txBody>
        </p:sp>
        <p:sp>
          <p:nvSpPr>
            <p:cNvPr id="29858" name="Rectangle 161"/>
            <p:cNvSpPr>
              <a:spLocks noChangeArrowheads="1"/>
            </p:cNvSpPr>
            <p:nvPr/>
          </p:nvSpPr>
          <p:spPr bwMode="auto">
            <a:xfrm>
              <a:off x="838" y="888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</a:p>
          </p:txBody>
        </p:sp>
        <p:sp>
          <p:nvSpPr>
            <p:cNvPr id="29859" name="Rectangle 162"/>
            <p:cNvSpPr>
              <a:spLocks noChangeArrowheads="1"/>
            </p:cNvSpPr>
            <p:nvPr/>
          </p:nvSpPr>
          <p:spPr bwMode="auto">
            <a:xfrm>
              <a:off x="838" y="692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60" name="Rectangle 163"/>
            <p:cNvSpPr>
              <a:spLocks noChangeArrowheads="1"/>
            </p:cNvSpPr>
            <p:nvPr/>
          </p:nvSpPr>
          <p:spPr bwMode="auto">
            <a:xfrm>
              <a:off x="838" y="52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61" name="Rectangle 164"/>
            <p:cNvSpPr>
              <a:spLocks noChangeArrowheads="1"/>
            </p:cNvSpPr>
            <p:nvPr/>
          </p:nvSpPr>
          <p:spPr bwMode="auto">
            <a:xfrm>
              <a:off x="2545" y="2707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62" name="Rectangle 165"/>
            <p:cNvSpPr>
              <a:spLocks noChangeArrowheads="1"/>
            </p:cNvSpPr>
            <p:nvPr/>
          </p:nvSpPr>
          <p:spPr bwMode="auto">
            <a:xfrm>
              <a:off x="2271" y="2707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63" name="Rectangle 166"/>
            <p:cNvSpPr>
              <a:spLocks noChangeArrowheads="1"/>
            </p:cNvSpPr>
            <p:nvPr/>
          </p:nvSpPr>
          <p:spPr bwMode="auto">
            <a:xfrm>
              <a:off x="1996" y="2707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64" name="Rectangle 167"/>
            <p:cNvSpPr>
              <a:spLocks noChangeArrowheads="1"/>
            </p:cNvSpPr>
            <p:nvPr/>
          </p:nvSpPr>
          <p:spPr bwMode="auto">
            <a:xfrm>
              <a:off x="2545" y="2885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65" name="Rectangle 168"/>
            <p:cNvSpPr>
              <a:spLocks noChangeArrowheads="1"/>
            </p:cNvSpPr>
            <p:nvPr/>
          </p:nvSpPr>
          <p:spPr bwMode="auto">
            <a:xfrm>
              <a:off x="2271" y="2885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66" name="Rectangle 169"/>
            <p:cNvSpPr>
              <a:spLocks noChangeArrowheads="1"/>
            </p:cNvSpPr>
            <p:nvPr/>
          </p:nvSpPr>
          <p:spPr bwMode="auto">
            <a:xfrm>
              <a:off x="1996" y="2885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67" name="Rectangle 170"/>
            <p:cNvSpPr>
              <a:spLocks noChangeArrowheads="1"/>
            </p:cNvSpPr>
            <p:nvPr/>
          </p:nvSpPr>
          <p:spPr bwMode="auto">
            <a:xfrm>
              <a:off x="2545" y="2493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68" name="Rectangle 171"/>
            <p:cNvSpPr>
              <a:spLocks noChangeArrowheads="1"/>
            </p:cNvSpPr>
            <p:nvPr/>
          </p:nvSpPr>
          <p:spPr bwMode="auto">
            <a:xfrm>
              <a:off x="2271" y="2502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69" name="Rectangle 172"/>
            <p:cNvSpPr>
              <a:spLocks noChangeArrowheads="1"/>
            </p:cNvSpPr>
            <p:nvPr/>
          </p:nvSpPr>
          <p:spPr bwMode="auto">
            <a:xfrm>
              <a:off x="1996" y="2493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70" name="Rectangle 173"/>
            <p:cNvSpPr>
              <a:spLocks noChangeArrowheads="1"/>
            </p:cNvSpPr>
            <p:nvPr/>
          </p:nvSpPr>
          <p:spPr bwMode="auto">
            <a:xfrm>
              <a:off x="2545" y="2324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71" name="Rectangle 174"/>
            <p:cNvSpPr>
              <a:spLocks noChangeArrowheads="1"/>
            </p:cNvSpPr>
            <p:nvPr/>
          </p:nvSpPr>
          <p:spPr bwMode="auto">
            <a:xfrm>
              <a:off x="2271" y="2324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72" name="Rectangle 175"/>
            <p:cNvSpPr>
              <a:spLocks noChangeArrowheads="1"/>
            </p:cNvSpPr>
            <p:nvPr/>
          </p:nvSpPr>
          <p:spPr bwMode="auto">
            <a:xfrm>
              <a:off x="1996" y="2324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73" name="Rectangle 176"/>
            <p:cNvSpPr>
              <a:spLocks noChangeArrowheads="1"/>
            </p:cNvSpPr>
            <p:nvPr/>
          </p:nvSpPr>
          <p:spPr bwMode="auto">
            <a:xfrm>
              <a:off x="2838" y="2491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74" name="Rectangle 177"/>
            <p:cNvSpPr>
              <a:spLocks noChangeArrowheads="1"/>
            </p:cNvSpPr>
            <p:nvPr/>
          </p:nvSpPr>
          <p:spPr bwMode="auto">
            <a:xfrm>
              <a:off x="2838" y="2714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75" name="Rectangle 178"/>
            <p:cNvSpPr>
              <a:spLocks noChangeArrowheads="1"/>
            </p:cNvSpPr>
            <p:nvPr/>
          </p:nvSpPr>
          <p:spPr bwMode="auto">
            <a:xfrm>
              <a:off x="2838" y="2322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76" name="Rectangle 179"/>
            <p:cNvSpPr>
              <a:spLocks noChangeArrowheads="1"/>
            </p:cNvSpPr>
            <p:nvPr/>
          </p:nvSpPr>
          <p:spPr bwMode="auto">
            <a:xfrm>
              <a:off x="767" y="2848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13</a:t>
              </a:r>
            </a:p>
          </p:txBody>
        </p:sp>
        <p:sp>
          <p:nvSpPr>
            <p:cNvPr id="29877" name="Rectangle 180"/>
            <p:cNvSpPr>
              <a:spLocks noChangeArrowheads="1"/>
            </p:cNvSpPr>
            <p:nvPr/>
          </p:nvSpPr>
          <p:spPr bwMode="auto">
            <a:xfrm>
              <a:off x="767" y="3035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14</a:t>
              </a:r>
            </a:p>
          </p:txBody>
        </p:sp>
        <p:sp>
          <p:nvSpPr>
            <p:cNvPr id="29878" name="Rectangle 181"/>
            <p:cNvSpPr>
              <a:spLocks noChangeArrowheads="1"/>
            </p:cNvSpPr>
            <p:nvPr/>
          </p:nvSpPr>
          <p:spPr bwMode="auto">
            <a:xfrm>
              <a:off x="767" y="2670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12</a:t>
              </a:r>
            </a:p>
          </p:txBody>
        </p:sp>
        <p:sp>
          <p:nvSpPr>
            <p:cNvPr id="29879" name="Rectangle 182"/>
            <p:cNvSpPr>
              <a:spLocks noChangeArrowheads="1"/>
            </p:cNvSpPr>
            <p:nvPr/>
          </p:nvSpPr>
          <p:spPr bwMode="auto">
            <a:xfrm>
              <a:off x="767" y="248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11</a:t>
              </a:r>
            </a:p>
          </p:txBody>
        </p:sp>
        <p:sp>
          <p:nvSpPr>
            <p:cNvPr id="29880" name="Rectangle 183"/>
            <p:cNvSpPr>
              <a:spLocks noChangeArrowheads="1"/>
            </p:cNvSpPr>
            <p:nvPr/>
          </p:nvSpPr>
          <p:spPr bwMode="auto">
            <a:xfrm>
              <a:off x="767" y="232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10</a:t>
              </a:r>
            </a:p>
          </p:txBody>
        </p:sp>
        <p:sp>
          <p:nvSpPr>
            <p:cNvPr id="29881" name="Rectangle 184"/>
            <p:cNvSpPr>
              <a:spLocks noChangeArrowheads="1"/>
            </p:cNvSpPr>
            <p:nvPr/>
          </p:nvSpPr>
          <p:spPr bwMode="auto">
            <a:xfrm>
              <a:off x="2546" y="3455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82" name="Rectangle 185"/>
            <p:cNvSpPr>
              <a:spLocks noChangeArrowheads="1"/>
            </p:cNvSpPr>
            <p:nvPr/>
          </p:nvSpPr>
          <p:spPr bwMode="auto">
            <a:xfrm>
              <a:off x="2272" y="3455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83" name="Rectangle 186"/>
            <p:cNvSpPr>
              <a:spLocks noChangeArrowheads="1"/>
            </p:cNvSpPr>
            <p:nvPr/>
          </p:nvSpPr>
          <p:spPr bwMode="auto">
            <a:xfrm>
              <a:off x="1997" y="3455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84" name="Rectangle 187"/>
            <p:cNvSpPr>
              <a:spLocks noChangeArrowheads="1"/>
            </p:cNvSpPr>
            <p:nvPr/>
          </p:nvSpPr>
          <p:spPr bwMode="auto">
            <a:xfrm>
              <a:off x="2838" y="2873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85" name="Rectangle 188"/>
            <p:cNvSpPr>
              <a:spLocks noChangeArrowheads="1"/>
            </p:cNvSpPr>
            <p:nvPr/>
          </p:nvSpPr>
          <p:spPr bwMode="auto">
            <a:xfrm>
              <a:off x="2546" y="3232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86" name="Rectangle 189"/>
            <p:cNvSpPr>
              <a:spLocks noChangeArrowheads="1"/>
            </p:cNvSpPr>
            <p:nvPr/>
          </p:nvSpPr>
          <p:spPr bwMode="auto">
            <a:xfrm>
              <a:off x="2272" y="3241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87" name="Rectangle 190"/>
            <p:cNvSpPr>
              <a:spLocks noChangeArrowheads="1"/>
            </p:cNvSpPr>
            <p:nvPr/>
          </p:nvSpPr>
          <p:spPr bwMode="auto">
            <a:xfrm>
              <a:off x="1997" y="3232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88" name="Rectangle 191"/>
            <p:cNvSpPr>
              <a:spLocks noChangeArrowheads="1"/>
            </p:cNvSpPr>
            <p:nvPr/>
          </p:nvSpPr>
          <p:spPr bwMode="auto">
            <a:xfrm>
              <a:off x="2546" y="3072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89" name="Rectangle 192"/>
            <p:cNvSpPr>
              <a:spLocks noChangeArrowheads="1"/>
            </p:cNvSpPr>
            <p:nvPr/>
          </p:nvSpPr>
          <p:spPr bwMode="auto">
            <a:xfrm>
              <a:off x="2272" y="3072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90" name="Rectangle 193"/>
            <p:cNvSpPr>
              <a:spLocks noChangeArrowheads="1"/>
            </p:cNvSpPr>
            <p:nvPr/>
          </p:nvSpPr>
          <p:spPr bwMode="auto">
            <a:xfrm>
              <a:off x="1997" y="3072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91" name="Rectangle 194"/>
            <p:cNvSpPr>
              <a:spLocks noChangeArrowheads="1"/>
            </p:cNvSpPr>
            <p:nvPr/>
          </p:nvSpPr>
          <p:spPr bwMode="auto">
            <a:xfrm>
              <a:off x="2839" y="3230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892" name="Rectangle 195"/>
            <p:cNvSpPr>
              <a:spLocks noChangeArrowheads="1"/>
            </p:cNvSpPr>
            <p:nvPr/>
          </p:nvSpPr>
          <p:spPr bwMode="auto">
            <a:xfrm>
              <a:off x="2839" y="3462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93" name="Rectangle 196"/>
            <p:cNvSpPr>
              <a:spLocks noChangeArrowheads="1"/>
            </p:cNvSpPr>
            <p:nvPr/>
          </p:nvSpPr>
          <p:spPr bwMode="auto">
            <a:xfrm>
              <a:off x="2839" y="3070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894" name="Line 197"/>
            <p:cNvSpPr>
              <a:spLocks noChangeShapeType="1"/>
            </p:cNvSpPr>
            <p:nvPr/>
          </p:nvSpPr>
          <p:spPr bwMode="auto">
            <a:xfrm>
              <a:off x="601" y="2381"/>
              <a:ext cx="4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9895" name="Line 198"/>
            <p:cNvSpPr>
              <a:spLocks noChangeShapeType="1"/>
            </p:cNvSpPr>
            <p:nvPr/>
          </p:nvSpPr>
          <p:spPr bwMode="auto">
            <a:xfrm>
              <a:off x="593" y="3480"/>
              <a:ext cx="4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9896" name="Rectangle 199"/>
            <p:cNvSpPr>
              <a:spLocks noChangeArrowheads="1"/>
            </p:cNvSpPr>
            <p:nvPr/>
          </p:nvSpPr>
          <p:spPr bwMode="auto">
            <a:xfrm>
              <a:off x="768" y="3794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18</a:t>
              </a:r>
            </a:p>
          </p:txBody>
        </p:sp>
        <p:sp>
          <p:nvSpPr>
            <p:cNvPr id="29897" name="Rectangle 200"/>
            <p:cNvSpPr>
              <a:spLocks noChangeArrowheads="1"/>
            </p:cNvSpPr>
            <p:nvPr/>
          </p:nvSpPr>
          <p:spPr bwMode="auto">
            <a:xfrm>
              <a:off x="768" y="396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19</a:t>
              </a:r>
            </a:p>
          </p:txBody>
        </p:sp>
        <p:sp>
          <p:nvSpPr>
            <p:cNvPr id="29898" name="Rectangle 201"/>
            <p:cNvSpPr>
              <a:spLocks noChangeArrowheads="1"/>
            </p:cNvSpPr>
            <p:nvPr/>
          </p:nvSpPr>
          <p:spPr bwMode="auto">
            <a:xfrm>
              <a:off x="768" y="3607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17</a:t>
              </a:r>
            </a:p>
          </p:txBody>
        </p:sp>
        <p:sp>
          <p:nvSpPr>
            <p:cNvPr id="29899" name="Rectangle 202"/>
            <p:cNvSpPr>
              <a:spLocks noChangeArrowheads="1"/>
            </p:cNvSpPr>
            <p:nvPr/>
          </p:nvSpPr>
          <p:spPr bwMode="auto">
            <a:xfrm>
              <a:off x="768" y="3420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16</a:t>
              </a:r>
            </a:p>
          </p:txBody>
        </p:sp>
        <p:sp>
          <p:nvSpPr>
            <p:cNvPr id="29900" name="Rectangle 203"/>
            <p:cNvSpPr>
              <a:spLocks noChangeArrowheads="1"/>
            </p:cNvSpPr>
            <p:nvPr/>
          </p:nvSpPr>
          <p:spPr bwMode="auto">
            <a:xfrm>
              <a:off x="768" y="3224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15</a:t>
              </a:r>
            </a:p>
          </p:txBody>
        </p:sp>
        <p:sp>
          <p:nvSpPr>
            <p:cNvPr id="29901" name="Rectangle 204"/>
            <p:cNvSpPr>
              <a:spLocks noChangeArrowheads="1"/>
            </p:cNvSpPr>
            <p:nvPr/>
          </p:nvSpPr>
          <p:spPr bwMode="auto">
            <a:xfrm>
              <a:off x="2547" y="3609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02" name="Rectangle 205"/>
            <p:cNvSpPr>
              <a:spLocks noChangeArrowheads="1"/>
            </p:cNvSpPr>
            <p:nvPr/>
          </p:nvSpPr>
          <p:spPr bwMode="auto">
            <a:xfrm>
              <a:off x="2273" y="3609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03" name="Rectangle 206"/>
            <p:cNvSpPr>
              <a:spLocks noChangeArrowheads="1"/>
            </p:cNvSpPr>
            <p:nvPr/>
          </p:nvSpPr>
          <p:spPr bwMode="auto">
            <a:xfrm>
              <a:off x="1998" y="3609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04" name="Rectangle 207"/>
            <p:cNvSpPr>
              <a:spLocks noChangeArrowheads="1"/>
            </p:cNvSpPr>
            <p:nvPr/>
          </p:nvSpPr>
          <p:spPr bwMode="auto">
            <a:xfrm>
              <a:off x="2840" y="3616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05" name="Rectangle 208"/>
            <p:cNvSpPr>
              <a:spLocks noChangeArrowheads="1"/>
            </p:cNvSpPr>
            <p:nvPr/>
          </p:nvSpPr>
          <p:spPr bwMode="auto">
            <a:xfrm>
              <a:off x="2547" y="3798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06" name="Rectangle 209"/>
            <p:cNvSpPr>
              <a:spLocks noChangeArrowheads="1"/>
            </p:cNvSpPr>
            <p:nvPr/>
          </p:nvSpPr>
          <p:spPr bwMode="auto">
            <a:xfrm>
              <a:off x="2273" y="3798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07" name="Rectangle 210"/>
            <p:cNvSpPr>
              <a:spLocks noChangeArrowheads="1"/>
            </p:cNvSpPr>
            <p:nvPr/>
          </p:nvSpPr>
          <p:spPr bwMode="auto">
            <a:xfrm>
              <a:off x="1998" y="3798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08" name="Rectangle 211"/>
            <p:cNvSpPr>
              <a:spLocks noChangeArrowheads="1"/>
            </p:cNvSpPr>
            <p:nvPr/>
          </p:nvSpPr>
          <p:spPr bwMode="auto">
            <a:xfrm>
              <a:off x="2840" y="3805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09" name="Rectangle 212"/>
            <p:cNvSpPr>
              <a:spLocks noChangeArrowheads="1"/>
            </p:cNvSpPr>
            <p:nvPr/>
          </p:nvSpPr>
          <p:spPr bwMode="auto">
            <a:xfrm>
              <a:off x="2547" y="3996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10" name="Rectangle 213"/>
            <p:cNvSpPr>
              <a:spLocks noChangeArrowheads="1"/>
            </p:cNvSpPr>
            <p:nvPr/>
          </p:nvSpPr>
          <p:spPr bwMode="auto">
            <a:xfrm>
              <a:off x="2273" y="3998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11" name="Rectangle 214"/>
            <p:cNvSpPr>
              <a:spLocks noChangeArrowheads="1"/>
            </p:cNvSpPr>
            <p:nvPr/>
          </p:nvSpPr>
          <p:spPr bwMode="auto">
            <a:xfrm>
              <a:off x="1998" y="4005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12" name="Rectangle 215"/>
            <p:cNvSpPr>
              <a:spLocks noChangeArrowheads="1"/>
            </p:cNvSpPr>
            <p:nvPr/>
          </p:nvSpPr>
          <p:spPr bwMode="auto">
            <a:xfrm>
              <a:off x="2840" y="400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13" name="Rectangle 216"/>
            <p:cNvSpPr>
              <a:spLocks noChangeArrowheads="1"/>
            </p:cNvSpPr>
            <p:nvPr/>
          </p:nvSpPr>
          <p:spPr bwMode="auto">
            <a:xfrm>
              <a:off x="1523" y="1058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14" name="Rectangle 217"/>
            <p:cNvSpPr>
              <a:spLocks noChangeArrowheads="1"/>
            </p:cNvSpPr>
            <p:nvPr/>
          </p:nvSpPr>
          <p:spPr bwMode="auto">
            <a:xfrm>
              <a:off x="1523" y="1930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15" name="Rectangle 218"/>
            <p:cNvSpPr>
              <a:spLocks noChangeArrowheads="1"/>
            </p:cNvSpPr>
            <p:nvPr/>
          </p:nvSpPr>
          <p:spPr bwMode="auto">
            <a:xfrm>
              <a:off x="1523" y="2108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16" name="Rectangle 219"/>
            <p:cNvSpPr>
              <a:spLocks noChangeArrowheads="1"/>
            </p:cNvSpPr>
            <p:nvPr/>
          </p:nvSpPr>
          <p:spPr bwMode="auto">
            <a:xfrm>
              <a:off x="1523" y="1761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17" name="Rectangle 220"/>
            <p:cNvSpPr>
              <a:spLocks noChangeArrowheads="1"/>
            </p:cNvSpPr>
            <p:nvPr/>
          </p:nvSpPr>
          <p:spPr bwMode="auto">
            <a:xfrm>
              <a:off x="1523" y="1592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18" name="Rectangle 221"/>
            <p:cNvSpPr>
              <a:spLocks noChangeArrowheads="1"/>
            </p:cNvSpPr>
            <p:nvPr/>
          </p:nvSpPr>
          <p:spPr bwMode="auto">
            <a:xfrm>
              <a:off x="1523" y="1414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19" name="Rectangle 222"/>
            <p:cNvSpPr>
              <a:spLocks noChangeArrowheads="1"/>
            </p:cNvSpPr>
            <p:nvPr/>
          </p:nvSpPr>
          <p:spPr bwMode="auto">
            <a:xfrm>
              <a:off x="1523" y="1236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20" name="Rectangle 223"/>
            <p:cNvSpPr>
              <a:spLocks noChangeArrowheads="1"/>
            </p:cNvSpPr>
            <p:nvPr/>
          </p:nvSpPr>
          <p:spPr bwMode="auto">
            <a:xfrm>
              <a:off x="1523" y="880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21" name="Rectangle 224"/>
            <p:cNvSpPr>
              <a:spLocks noChangeArrowheads="1"/>
            </p:cNvSpPr>
            <p:nvPr/>
          </p:nvSpPr>
          <p:spPr bwMode="auto">
            <a:xfrm>
              <a:off x="1523" y="702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22" name="Rectangle 225"/>
            <p:cNvSpPr>
              <a:spLocks noChangeArrowheads="1"/>
            </p:cNvSpPr>
            <p:nvPr/>
          </p:nvSpPr>
          <p:spPr bwMode="auto">
            <a:xfrm>
              <a:off x="1523" y="506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23" name="Rectangle 226"/>
            <p:cNvSpPr>
              <a:spLocks noChangeArrowheads="1"/>
            </p:cNvSpPr>
            <p:nvPr/>
          </p:nvSpPr>
          <p:spPr bwMode="auto">
            <a:xfrm>
              <a:off x="1533" y="2858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24" name="Rectangle 227"/>
            <p:cNvSpPr>
              <a:spLocks noChangeArrowheads="1"/>
            </p:cNvSpPr>
            <p:nvPr/>
          </p:nvSpPr>
          <p:spPr bwMode="auto">
            <a:xfrm>
              <a:off x="1533" y="3045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25" name="Rectangle 228"/>
            <p:cNvSpPr>
              <a:spLocks noChangeArrowheads="1"/>
            </p:cNvSpPr>
            <p:nvPr/>
          </p:nvSpPr>
          <p:spPr bwMode="auto">
            <a:xfrm>
              <a:off x="1533" y="2680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26" name="Rectangle 229"/>
            <p:cNvSpPr>
              <a:spLocks noChangeArrowheads="1"/>
            </p:cNvSpPr>
            <p:nvPr/>
          </p:nvSpPr>
          <p:spPr bwMode="auto">
            <a:xfrm>
              <a:off x="1533" y="249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27" name="Rectangle 230"/>
            <p:cNvSpPr>
              <a:spLocks noChangeArrowheads="1"/>
            </p:cNvSpPr>
            <p:nvPr/>
          </p:nvSpPr>
          <p:spPr bwMode="auto">
            <a:xfrm>
              <a:off x="1533" y="233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28" name="Rectangle 231"/>
            <p:cNvSpPr>
              <a:spLocks noChangeArrowheads="1"/>
            </p:cNvSpPr>
            <p:nvPr/>
          </p:nvSpPr>
          <p:spPr bwMode="auto">
            <a:xfrm>
              <a:off x="1534" y="3804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29" name="Rectangle 232"/>
            <p:cNvSpPr>
              <a:spLocks noChangeArrowheads="1"/>
            </p:cNvSpPr>
            <p:nvPr/>
          </p:nvSpPr>
          <p:spPr bwMode="auto">
            <a:xfrm>
              <a:off x="1534" y="397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30" name="Rectangle 233"/>
            <p:cNvSpPr>
              <a:spLocks noChangeArrowheads="1"/>
            </p:cNvSpPr>
            <p:nvPr/>
          </p:nvSpPr>
          <p:spPr bwMode="auto">
            <a:xfrm>
              <a:off x="1534" y="3617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31" name="Rectangle 234"/>
            <p:cNvSpPr>
              <a:spLocks noChangeArrowheads="1"/>
            </p:cNvSpPr>
            <p:nvPr/>
          </p:nvSpPr>
          <p:spPr bwMode="auto">
            <a:xfrm>
              <a:off x="1534" y="3430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32" name="Rectangle 235"/>
            <p:cNvSpPr>
              <a:spLocks noChangeArrowheads="1"/>
            </p:cNvSpPr>
            <p:nvPr/>
          </p:nvSpPr>
          <p:spPr bwMode="auto">
            <a:xfrm>
              <a:off x="1534" y="3234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33" name="Rectangle 236"/>
            <p:cNvSpPr>
              <a:spLocks noChangeArrowheads="1"/>
            </p:cNvSpPr>
            <p:nvPr/>
          </p:nvSpPr>
          <p:spPr bwMode="auto">
            <a:xfrm>
              <a:off x="3387" y="102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34" name="Rectangle 237"/>
            <p:cNvSpPr>
              <a:spLocks noChangeArrowheads="1"/>
            </p:cNvSpPr>
            <p:nvPr/>
          </p:nvSpPr>
          <p:spPr bwMode="auto">
            <a:xfrm>
              <a:off x="3387" y="1913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35" name="Rectangle 238"/>
            <p:cNvSpPr>
              <a:spLocks noChangeArrowheads="1"/>
            </p:cNvSpPr>
            <p:nvPr/>
          </p:nvSpPr>
          <p:spPr bwMode="auto">
            <a:xfrm>
              <a:off x="3387" y="2109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36" name="Rectangle 239"/>
            <p:cNvSpPr>
              <a:spLocks noChangeArrowheads="1"/>
            </p:cNvSpPr>
            <p:nvPr/>
          </p:nvSpPr>
          <p:spPr bwMode="auto">
            <a:xfrm>
              <a:off x="3387" y="1744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37" name="Rectangle 240"/>
            <p:cNvSpPr>
              <a:spLocks noChangeArrowheads="1"/>
            </p:cNvSpPr>
            <p:nvPr/>
          </p:nvSpPr>
          <p:spPr bwMode="auto">
            <a:xfrm>
              <a:off x="3387" y="1557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38" name="Rectangle 241"/>
            <p:cNvSpPr>
              <a:spLocks noChangeArrowheads="1"/>
            </p:cNvSpPr>
            <p:nvPr/>
          </p:nvSpPr>
          <p:spPr bwMode="auto">
            <a:xfrm>
              <a:off x="3387" y="1379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39" name="Rectangle 242"/>
            <p:cNvSpPr>
              <a:spLocks noChangeArrowheads="1"/>
            </p:cNvSpPr>
            <p:nvPr/>
          </p:nvSpPr>
          <p:spPr bwMode="auto">
            <a:xfrm>
              <a:off x="3387" y="1201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40" name="Rectangle 243"/>
            <p:cNvSpPr>
              <a:spLocks noChangeArrowheads="1"/>
            </p:cNvSpPr>
            <p:nvPr/>
          </p:nvSpPr>
          <p:spPr bwMode="auto">
            <a:xfrm>
              <a:off x="3387" y="845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41" name="Rectangle 244"/>
            <p:cNvSpPr>
              <a:spLocks noChangeArrowheads="1"/>
            </p:cNvSpPr>
            <p:nvPr/>
          </p:nvSpPr>
          <p:spPr bwMode="auto">
            <a:xfrm>
              <a:off x="3387" y="685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42" name="Rectangle 245"/>
            <p:cNvSpPr>
              <a:spLocks noChangeArrowheads="1"/>
            </p:cNvSpPr>
            <p:nvPr/>
          </p:nvSpPr>
          <p:spPr bwMode="auto">
            <a:xfrm>
              <a:off x="3387" y="498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43" name="Rectangle 246"/>
            <p:cNvSpPr>
              <a:spLocks noChangeArrowheads="1"/>
            </p:cNvSpPr>
            <p:nvPr/>
          </p:nvSpPr>
          <p:spPr bwMode="auto">
            <a:xfrm>
              <a:off x="3388" y="2859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44" name="Rectangle 247"/>
            <p:cNvSpPr>
              <a:spLocks noChangeArrowheads="1"/>
            </p:cNvSpPr>
            <p:nvPr/>
          </p:nvSpPr>
          <p:spPr bwMode="auto">
            <a:xfrm>
              <a:off x="3388" y="3046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45" name="Rectangle 248"/>
            <p:cNvSpPr>
              <a:spLocks noChangeArrowheads="1"/>
            </p:cNvSpPr>
            <p:nvPr/>
          </p:nvSpPr>
          <p:spPr bwMode="auto">
            <a:xfrm>
              <a:off x="3388" y="2681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46" name="Rectangle 249"/>
            <p:cNvSpPr>
              <a:spLocks noChangeArrowheads="1"/>
            </p:cNvSpPr>
            <p:nvPr/>
          </p:nvSpPr>
          <p:spPr bwMode="auto">
            <a:xfrm>
              <a:off x="3388" y="2494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47" name="Rectangle 250"/>
            <p:cNvSpPr>
              <a:spLocks noChangeArrowheads="1"/>
            </p:cNvSpPr>
            <p:nvPr/>
          </p:nvSpPr>
          <p:spPr bwMode="auto">
            <a:xfrm>
              <a:off x="3388" y="2334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48" name="Rectangle 251"/>
            <p:cNvSpPr>
              <a:spLocks noChangeArrowheads="1"/>
            </p:cNvSpPr>
            <p:nvPr/>
          </p:nvSpPr>
          <p:spPr bwMode="auto">
            <a:xfrm>
              <a:off x="3389" y="3805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49" name="Rectangle 252"/>
            <p:cNvSpPr>
              <a:spLocks noChangeArrowheads="1"/>
            </p:cNvSpPr>
            <p:nvPr/>
          </p:nvSpPr>
          <p:spPr bwMode="auto">
            <a:xfrm>
              <a:off x="3389" y="3974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50" name="Rectangle 253"/>
            <p:cNvSpPr>
              <a:spLocks noChangeArrowheads="1"/>
            </p:cNvSpPr>
            <p:nvPr/>
          </p:nvSpPr>
          <p:spPr bwMode="auto">
            <a:xfrm>
              <a:off x="3389" y="3618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51" name="Rectangle 254"/>
            <p:cNvSpPr>
              <a:spLocks noChangeArrowheads="1"/>
            </p:cNvSpPr>
            <p:nvPr/>
          </p:nvSpPr>
          <p:spPr bwMode="auto">
            <a:xfrm>
              <a:off x="3389" y="3431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52" name="Rectangle 255"/>
            <p:cNvSpPr>
              <a:spLocks noChangeArrowheads="1"/>
            </p:cNvSpPr>
            <p:nvPr/>
          </p:nvSpPr>
          <p:spPr bwMode="auto">
            <a:xfrm>
              <a:off x="3389" y="3235"/>
              <a:ext cx="369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53" name="Rectangle 256"/>
            <p:cNvSpPr>
              <a:spLocks noChangeArrowheads="1"/>
            </p:cNvSpPr>
            <p:nvPr/>
          </p:nvSpPr>
          <p:spPr bwMode="auto">
            <a:xfrm>
              <a:off x="4661" y="2888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54" name="Rectangle 257"/>
            <p:cNvSpPr>
              <a:spLocks noChangeArrowheads="1"/>
            </p:cNvSpPr>
            <p:nvPr/>
          </p:nvSpPr>
          <p:spPr bwMode="auto">
            <a:xfrm>
              <a:off x="4351" y="2888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55" name="Rectangle 258"/>
            <p:cNvSpPr>
              <a:spLocks noChangeArrowheads="1"/>
            </p:cNvSpPr>
            <p:nvPr/>
          </p:nvSpPr>
          <p:spPr bwMode="auto">
            <a:xfrm>
              <a:off x="4076" y="2888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56" name="Rectangle 259"/>
            <p:cNvSpPr>
              <a:spLocks noChangeArrowheads="1"/>
            </p:cNvSpPr>
            <p:nvPr/>
          </p:nvSpPr>
          <p:spPr bwMode="auto">
            <a:xfrm>
              <a:off x="3792" y="2888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57" name="Rectangle 260"/>
            <p:cNvSpPr>
              <a:spLocks noChangeArrowheads="1"/>
            </p:cNvSpPr>
            <p:nvPr/>
          </p:nvSpPr>
          <p:spPr bwMode="auto">
            <a:xfrm>
              <a:off x="4661" y="3778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58" name="Rectangle 261"/>
            <p:cNvSpPr>
              <a:spLocks noChangeArrowheads="1"/>
            </p:cNvSpPr>
            <p:nvPr/>
          </p:nvSpPr>
          <p:spPr bwMode="auto">
            <a:xfrm>
              <a:off x="4351" y="3778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59" name="Rectangle 262"/>
            <p:cNvSpPr>
              <a:spLocks noChangeArrowheads="1"/>
            </p:cNvSpPr>
            <p:nvPr/>
          </p:nvSpPr>
          <p:spPr bwMode="auto">
            <a:xfrm>
              <a:off x="4076" y="3778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60" name="Rectangle 263"/>
            <p:cNvSpPr>
              <a:spLocks noChangeArrowheads="1"/>
            </p:cNvSpPr>
            <p:nvPr/>
          </p:nvSpPr>
          <p:spPr bwMode="auto">
            <a:xfrm>
              <a:off x="3792" y="3778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61" name="Rectangle 264"/>
            <p:cNvSpPr>
              <a:spLocks noChangeArrowheads="1"/>
            </p:cNvSpPr>
            <p:nvPr/>
          </p:nvSpPr>
          <p:spPr bwMode="auto">
            <a:xfrm>
              <a:off x="4661" y="3992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62" name="Rectangle 265"/>
            <p:cNvSpPr>
              <a:spLocks noChangeArrowheads="1"/>
            </p:cNvSpPr>
            <p:nvPr/>
          </p:nvSpPr>
          <p:spPr bwMode="auto">
            <a:xfrm>
              <a:off x="4351" y="3992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63" name="Rectangle 266"/>
            <p:cNvSpPr>
              <a:spLocks noChangeArrowheads="1"/>
            </p:cNvSpPr>
            <p:nvPr/>
          </p:nvSpPr>
          <p:spPr bwMode="auto">
            <a:xfrm>
              <a:off x="4076" y="3992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64" name="Rectangle 267"/>
            <p:cNvSpPr>
              <a:spLocks noChangeArrowheads="1"/>
            </p:cNvSpPr>
            <p:nvPr/>
          </p:nvSpPr>
          <p:spPr bwMode="auto">
            <a:xfrm>
              <a:off x="3792" y="3992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65" name="Rectangle 268"/>
            <p:cNvSpPr>
              <a:spLocks noChangeArrowheads="1"/>
            </p:cNvSpPr>
            <p:nvPr/>
          </p:nvSpPr>
          <p:spPr bwMode="auto">
            <a:xfrm>
              <a:off x="4661" y="3600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66" name="Rectangle 269"/>
            <p:cNvSpPr>
              <a:spLocks noChangeArrowheads="1"/>
            </p:cNvSpPr>
            <p:nvPr/>
          </p:nvSpPr>
          <p:spPr bwMode="auto">
            <a:xfrm>
              <a:off x="4351" y="3600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67" name="Rectangle 270"/>
            <p:cNvSpPr>
              <a:spLocks noChangeArrowheads="1"/>
            </p:cNvSpPr>
            <p:nvPr/>
          </p:nvSpPr>
          <p:spPr bwMode="auto">
            <a:xfrm>
              <a:off x="4076" y="3600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68" name="Rectangle 271"/>
            <p:cNvSpPr>
              <a:spLocks noChangeArrowheads="1"/>
            </p:cNvSpPr>
            <p:nvPr/>
          </p:nvSpPr>
          <p:spPr bwMode="auto">
            <a:xfrm>
              <a:off x="3792" y="3600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69" name="Rectangle 272"/>
            <p:cNvSpPr>
              <a:spLocks noChangeArrowheads="1"/>
            </p:cNvSpPr>
            <p:nvPr/>
          </p:nvSpPr>
          <p:spPr bwMode="auto">
            <a:xfrm>
              <a:off x="4661" y="3413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70" name="Rectangle 273"/>
            <p:cNvSpPr>
              <a:spLocks noChangeArrowheads="1"/>
            </p:cNvSpPr>
            <p:nvPr/>
          </p:nvSpPr>
          <p:spPr bwMode="auto">
            <a:xfrm>
              <a:off x="4351" y="3413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71" name="Rectangle 274"/>
            <p:cNvSpPr>
              <a:spLocks noChangeArrowheads="1"/>
            </p:cNvSpPr>
            <p:nvPr/>
          </p:nvSpPr>
          <p:spPr bwMode="auto">
            <a:xfrm>
              <a:off x="4076" y="3413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72" name="Rectangle 275"/>
            <p:cNvSpPr>
              <a:spLocks noChangeArrowheads="1"/>
            </p:cNvSpPr>
            <p:nvPr/>
          </p:nvSpPr>
          <p:spPr bwMode="auto">
            <a:xfrm>
              <a:off x="3792" y="3413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99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73" name="Rectangle 276"/>
            <p:cNvSpPr>
              <a:spLocks noChangeArrowheads="1"/>
            </p:cNvSpPr>
            <p:nvPr/>
          </p:nvSpPr>
          <p:spPr bwMode="auto">
            <a:xfrm>
              <a:off x="4661" y="3226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74" name="Rectangle 277"/>
            <p:cNvSpPr>
              <a:spLocks noChangeArrowheads="1"/>
            </p:cNvSpPr>
            <p:nvPr/>
          </p:nvSpPr>
          <p:spPr bwMode="auto">
            <a:xfrm>
              <a:off x="4351" y="3226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75" name="Rectangle 278"/>
            <p:cNvSpPr>
              <a:spLocks noChangeArrowheads="1"/>
            </p:cNvSpPr>
            <p:nvPr/>
          </p:nvSpPr>
          <p:spPr bwMode="auto">
            <a:xfrm>
              <a:off x="4076" y="3226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76" name="Rectangle 279"/>
            <p:cNvSpPr>
              <a:spLocks noChangeArrowheads="1"/>
            </p:cNvSpPr>
            <p:nvPr/>
          </p:nvSpPr>
          <p:spPr bwMode="auto">
            <a:xfrm>
              <a:off x="3792" y="3226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77" name="Rectangle 280"/>
            <p:cNvSpPr>
              <a:spLocks noChangeArrowheads="1"/>
            </p:cNvSpPr>
            <p:nvPr/>
          </p:nvSpPr>
          <p:spPr bwMode="auto">
            <a:xfrm>
              <a:off x="4661" y="3048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78" name="Rectangle 281"/>
            <p:cNvSpPr>
              <a:spLocks noChangeArrowheads="1"/>
            </p:cNvSpPr>
            <p:nvPr/>
          </p:nvSpPr>
          <p:spPr bwMode="auto">
            <a:xfrm>
              <a:off x="4351" y="3048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79" name="Rectangle 282"/>
            <p:cNvSpPr>
              <a:spLocks noChangeArrowheads="1"/>
            </p:cNvSpPr>
            <p:nvPr/>
          </p:nvSpPr>
          <p:spPr bwMode="auto">
            <a:xfrm>
              <a:off x="4076" y="3048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80" name="Rectangle 283"/>
            <p:cNvSpPr>
              <a:spLocks noChangeArrowheads="1"/>
            </p:cNvSpPr>
            <p:nvPr/>
          </p:nvSpPr>
          <p:spPr bwMode="auto">
            <a:xfrm>
              <a:off x="3792" y="3048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81" name="Rectangle 284"/>
            <p:cNvSpPr>
              <a:spLocks noChangeArrowheads="1"/>
            </p:cNvSpPr>
            <p:nvPr/>
          </p:nvSpPr>
          <p:spPr bwMode="auto">
            <a:xfrm>
              <a:off x="4661" y="2701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82" name="Rectangle 285"/>
            <p:cNvSpPr>
              <a:spLocks noChangeArrowheads="1"/>
            </p:cNvSpPr>
            <p:nvPr/>
          </p:nvSpPr>
          <p:spPr bwMode="auto">
            <a:xfrm>
              <a:off x="4351" y="2701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83" name="Rectangle 286"/>
            <p:cNvSpPr>
              <a:spLocks noChangeArrowheads="1"/>
            </p:cNvSpPr>
            <p:nvPr/>
          </p:nvSpPr>
          <p:spPr bwMode="auto">
            <a:xfrm>
              <a:off x="4076" y="2701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84" name="Rectangle 287"/>
            <p:cNvSpPr>
              <a:spLocks noChangeArrowheads="1"/>
            </p:cNvSpPr>
            <p:nvPr/>
          </p:nvSpPr>
          <p:spPr bwMode="auto">
            <a:xfrm>
              <a:off x="3792" y="2701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85" name="Rectangle 288"/>
            <p:cNvSpPr>
              <a:spLocks noChangeArrowheads="1"/>
            </p:cNvSpPr>
            <p:nvPr/>
          </p:nvSpPr>
          <p:spPr bwMode="auto">
            <a:xfrm>
              <a:off x="4661" y="2532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29986" name="Rectangle 289"/>
            <p:cNvSpPr>
              <a:spLocks noChangeArrowheads="1"/>
            </p:cNvSpPr>
            <p:nvPr/>
          </p:nvSpPr>
          <p:spPr bwMode="auto">
            <a:xfrm>
              <a:off x="4351" y="2532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87" name="Rectangle 290"/>
            <p:cNvSpPr>
              <a:spLocks noChangeArrowheads="1"/>
            </p:cNvSpPr>
            <p:nvPr/>
          </p:nvSpPr>
          <p:spPr bwMode="auto">
            <a:xfrm>
              <a:off x="4076" y="2532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88" name="Rectangle 291"/>
            <p:cNvSpPr>
              <a:spLocks noChangeArrowheads="1"/>
            </p:cNvSpPr>
            <p:nvPr/>
          </p:nvSpPr>
          <p:spPr bwMode="auto">
            <a:xfrm>
              <a:off x="3792" y="2532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89" name="Rectangle 292"/>
            <p:cNvSpPr>
              <a:spLocks noChangeArrowheads="1"/>
            </p:cNvSpPr>
            <p:nvPr/>
          </p:nvSpPr>
          <p:spPr bwMode="auto">
            <a:xfrm>
              <a:off x="4661" y="2354"/>
              <a:ext cx="31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90" name="Rectangle 293"/>
            <p:cNvSpPr>
              <a:spLocks noChangeArrowheads="1"/>
            </p:cNvSpPr>
            <p:nvPr/>
          </p:nvSpPr>
          <p:spPr bwMode="auto">
            <a:xfrm>
              <a:off x="4351" y="2354"/>
              <a:ext cx="364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91" name="Rectangle 294"/>
            <p:cNvSpPr>
              <a:spLocks noChangeArrowheads="1"/>
            </p:cNvSpPr>
            <p:nvPr/>
          </p:nvSpPr>
          <p:spPr bwMode="auto">
            <a:xfrm>
              <a:off x="4076" y="2354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92" name="Rectangle 295"/>
            <p:cNvSpPr>
              <a:spLocks noChangeArrowheads="1"/>
            </p:cNvSpPr>
            <p:nvPr/>
          </p:nvSpPr>
          <p:spPr bwMode="auto">
            <a:xfrm>
              <a:off x="3792" y="2354"/>
              <a:ext cx="365" cy="2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29993" name="Rectangle 296"/>
            <p:cNvSpPr>
              <a:spLocks noChangeArrowheads="1"/>
            </p:cNvSpPr>
            <p:nvPr/>
          </p:nvSpPr>
          <p:spPr bwMode="auto">
            <a:xfrm>
              <a:off x="1304" y="290"/>
              <a:ext cx="665" cy="24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进位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Co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9994" name="Rectangle 297"/>
            <p:cNvSpPr>
              <a:spLocks noChangeArrowheads="1"/>
            </p:cNvSpPr>
            <p:nvPr/>
          </p:nvSpPr>
          <p:spPr bwMode="auto">
            <a:xfrm>
              <a:off x="3144" y="275"/>
              <a:ext cx="665" cy="24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C5900"/>
                </a:buClr>
                <a:buSzPct val="75000"/>
                <a:buFont typeface="Wingdings" panose="05000000000000000000" pitchFamily="2" charset="2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进位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F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29753" name="Rectangle 321"/>
          <p:cNvSpPr>
            <a:spLocks noChangeArrowheads="1"/>
          </p:cNvSpPr>
          <p:nvPr/>
        </p:nvSpPr>
        <p:spPr bwMode="auto">
          <a:xfrm>
            <a:off x="2224088" y="3286101"/>
            <a:ext cx="3933825" cy="369332"/>
          </a:xfrm>
          <a:prstGeom prst="rect">
            <a:avLst/>
          </a:prstGeom>
          <a:solidFill>
            <a:srgbClr val="FF00FF">
              <a:alpha val="16862"/>
            </a:srgbClr>
          </a:solidFill>
          <a:ln w="44450" algn="ctr">
            <a:solidFill>
              <a:srgbClr val="FF0000"/>
            </a:solidFill>
            <a:miter lim="800000"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99" name="Rectangle 27"/>
          <p:cNvSpPr>
            <a:spLocks noChangeArrowheads="1"/>
          </p:cNvSpPr>
          <p:nvPr/>
        </p:nvSpPr>
        <p:spPr bwMode="auto">
          <a:xfrm>
            <a:off x="749300" y="560388"/>
            <a:ext cx="7981950" cy="10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</a:rPr>
              <a:t>    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修正信号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应在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有进位信号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O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产生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、或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两个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8421BCD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码相加之和为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10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-15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的情况下产生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82300" name="Object 28"/>
          <p:cNvGraphicFramePr>
            <a:graphicFrameLocks noChangeAspect="1"/>
          </p:cNvGraphicFramePr>
          <p:nvPr/>
        </p:nvGraphicFramePr>
        <p:xfrm>
          <a:off x="2324100" y="1900238"/>
          <a:ext cx="44323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76" name="公式" r:id="rId3" imgW="1533525" imgH="191135" progId="Equation.3">
                  <p:embed/>
                </p:oleObj>
              </mc:Choice>
              <mc:Fallback>
                <p:oleObj name="公式" r:id="rId3" imgW="1533525" imgH="191135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100" y="1900238"/>
                        <a:ext cx="44323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301" name="Text Box 29"/>
          <p:cNvSpPr txBox="1">
            <a:spLocks noChangeArrowheads="1"/>
          </p:cNvSpPr>
          <p:nvPr/>
        </p:nvSpPr>
        <p:spPr bwMode="auto">
          <a:xfrm>
            <a:off x="1187450" y="5454650"/>
            <a:ext cx="3529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相加之和大于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9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的化简</a:t>
            </a:r>
          </a:p>
        </p:txBody>
      </p:sp>
      <p:sp>
        <p:nvSpPr>
          <p:cNvPr id="182304" name="Text Box 32"/>
          <p:cNvSpPr txBox="1">
            <a:spLocks noChangeArrowheads="1"/>
          </p:cNvSpPr>
          <p:nvPr/>
        </p:nvSpPr>
        <p:spPr bwMode="auto">
          <a:xfrm>
            <a:off x="3492500" y="4706938"/>
            <a:ext cx="1223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S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3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S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</a:p>
        </p:txBody>
      </p:sp>
      <p:sp>
        <p:nvSpPr>
          <p:cNvPr id="182305" name="Text Box 33"/>
          <p:cNvSpPr txBox="1">
            <a:spLocks noChangeArrowheads="1"/>
          </p:cNvSpPr>
          <p:nvPr/>
        </p:nvSpPr>
        <p:spPr bwMode="auto">
          <a:xfrm>
            <a:off x="3492500" y="3876675"/>
            <a:ext cx="1152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S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3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S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</a:t>
            </a:r>
          </a:p>
        </p:txBody>
      </p:sp>
      <p:grpSp>
        <p:nvGrpSpPr>
          <p:cNvPr id="2" name="Group 46"/>
          <p:cNvGrpSpPr/>
          <p:nvPr/>
        </p:nvGrpSpPr>
        <p:grpSpPr bwMode="auto">
          <a:xfrm>
            <a:off x="768350" y="2589213"/>
            <a:ext cx="2646363" cy="2697162"/>
            <a:chOff x="484" y="1631"/>
            <a:chExt cx="1667" cy="1699"/>
          </a:xfrm>
        </p:grpSpPr>
        <p:sp>
          <p:nvSpPr>
            <p:cNvPr id="13338" name="Rectangle 3"/>
            <p:cNvSpPr>
              <a:spLocks noChangeArrowheads="1"/>
            </p:cNvSpPr>
            <p:nvPr/>
          </p:nvSpPr>
          <p:spPr bwMode="auto">
            <a:xfrm>
              <a:off x="996" y="2177"/>
              <a:ext cx="1154" cy="115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3339" name="Line 4"/>
            <p:cNvSpPr>
              <a:spLocks noChangeShapeType="1"/>
            </p:cNvSpPr>
            <p:nvPr/>
          </p:nvSpPr>
          <p:spPr bwMode="auto">
            <a:xfrm flipV="1">
              <a:off x="1574" y="2177"/>
              <a:ext cx="0" cy="115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3340" name="Line 5"/>
            <p:cNvSpPr>
              <a:spLocks noChangeShapeType="1"/>
            </p:cNvSpPr>
            <p:nvPr/>
          </p:nvSpPr>
          <p:spPr bwMode="auto">
            <a:xfrm flipV="1">
              <a:off x="1864" y="2177"/>
              <a:ext cx="0" cy="115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3341" name="Line 6"/>
            <p:cNvSpPr>
              <a:spLocks noChangeShapeType="1"/>
            </p:cNvSpPr>
            <p:nvPr/>
          </p:nvSpPr>
          <p:spPr bwMode="auto">
            <a:xfrm flipV="1">
              <a:off x="1286" y="2177"/>
              <a:ext cx="0" cy="115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3342" name="Line 7"/>
            <p:cNvSpPr>
              <a:spLocks noChangeShapeType="1"/>
            </p:cNvSpPr>
            <p:nvPr/>
          </p:nvSpPr>
          <p:spPr bwMode="auto">
            <a:xfrm>
              <a:off x="996" y="2754"/>
              <a:ext cx="115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3343" name="Line 8"/>
            <p:cNvSpPr>
              <a:spLocks noChangeShapeType="1"/>
            </p:cNvSpPr>
            <p:nvPr/>
          </p:nvSpPr>
          <p:spPr bwMode="auto">
            <a:xfrm>
              <a:off x="997" y="2465"/>
              <a:ext cx="115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3344" name="Line 9"/>
            <p:cNvSpPr>
              <a:spLocks noChangeShapeType="1"/>
            </p:cNvSpPr>
            <p:nvPr/>
          </p:nvSpPr>
          <p:spPr bwMode="auto">
            <a:xfrm>
              <a:off x="996" y="3043"/>
              <a:ext cx="115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3345" name="Line 10"/>
            <p:cNvSpPr>
              <a:spLocks noChangeShapeType="1"/>
            </p:cNvSpPr>
            <p:nvPr/>
          </p:nvSpPr>
          <p:spPr bwMode="auto">
            <a:xfrm flipH="1" flipV="1">
              <a:off x="716" y="1897"/>
              <a:ext cx="281" cy="2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graphicFrame>
          <p:nvGraphicFramePr>
            <p:cNvPr id="13315" name="Object 13"/>
            <p:cNvGraphicFramePr>
              <a:graphicFrameLocks noChangeAspect="1"/>
            </p:cNvGraphicFramePr>
            <p:nvPr/>
          </p:nvGraphicFramePr>
          <p:xfrm>
            <a:off x="1015" y="1951"/>
            <a:ext cx="257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277" name="公式" r:id="rId5" imgW="203200" imgH="177800" progId="Equation.3">
                    <p:embed/>
                  </p:oleObj>
                </mc:Choice>
                <mc:Fallback>
                  <p:oleObj name="公式" r:id="rId5" imgW="203200" imgH="1778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5" y="1951"/>
                          <a:ext cx="257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6" name="Object 14"/>
            <p:cNvGraphicFramePr>
              <a:graphicFrameLocks noChangeAspect="1"/>
            </p:cNvGraphicFramePr>
            <p:nvPr/>
          </p:nvGraphicFramePr>
          <p:xfrm>
            <a:off x="1308" y="1953"/>
            <a:ext cx="241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278" name="公式" r:id="rId7" imgW="190500" imgH="177800" progId="Equation.3">
                    <p:embed/>
                  </p:oleObj>
                </mc:Choice>
                <mc:Fallback>
                  <p:oleObj name="公式" r:id="rId7" imgW="190500" imgH="1778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8" y="1953"/>
                          <a:ext cx="241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7" name="Object 15"/>
            <p:cNvGraphicFramePr>
              <a:graphicFrameLocks noChangeAspect="1"/>
            </p:cNvGraphicFramePr>
            <p:nvPr/>
          </p:nvGraphicFramePr>
          <p:xfrm>
            <a:off x="1617" y="1961"/>
            <a:ext cx="209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279" name="公式" r:id="rId9" imgW="165100" imgH="165100" progId="Equation.3">
                    <p:embed/>
                  </p:oleObj>
                </mc:Choice>
                <mc:Fallback>
                  <p:oleObj name="公式" r:id="rId9" imgW="165100" imgH="1651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7" y="1961"/>
                          <a:ext cx="209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8" name="Object 16"/>
            <p:cNvGraphicFramePr>
              <a:graphicFrameLocks noChangeAspect="1"/>
            </p:cNvGraphicFramePr>
            <p:nvPr/>
          </p:nvGraphicFramePr>
          <p:xfrm>
            <a:off x="1894" y="1951"/>
            <a:ext cx="225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280" name="公式" r:id="rId11" imgW="177800" imgH="177800" progId="Equation.3">
                    <p:embed/>
                  </p:oleObj>
                </mc:Choice>
                <mc:Fallback>
                  <p:oleObj name="公式" r:id="rId11" imgW="177800" imgH="1778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4" y="1951"/>
                          <a:ext cx="225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9" name="Object 17"/>
            <p:cNvGraphicFramePr>
              <a:graphicFrameLocks noChangeAspect="1"/>
            </p:cNvGraphicFramePr>
            <p:nvPr/>
          </p:nvGraphicFramePr>
          <p:xfrm>
            <a:off x="739" y="2208"/>
            <a:ext cx="257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281" name="公式" r:id="rId13" imgW="203200" imgH="177800" progId="Equation.3">
                    <p:embed/>
                  </p:oleObj>
                </mc:Choice>
                <mc:Fallback>
                  <p:oleObj name="公式" r:id="rId13" imgW="203200" imgH="1778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9" y="2208"/>
                          <a:ext cx="257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0" name="Object 18"/>
            <p:cNvGraphicFramePr>
              <a:graphicFrameLocks noChangeAspect="1"/>
            </p:cNvGraphicFramePr>
            <p:nvPr/>
          </p:nvGraphicFramePr>
          <p:xfrm>
            <a:off x="754" y="2491"/>
            <a:ext cx="241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282" name="公式" r:id="rId14" imgW="190500" imgH="177800" progId="Equation.3">
                    <p:embed/>
                  </p:oleObj>
                </mc:Choice>
                <mc:Fallback>
                  <p:oleObj name="公式" r:id="rId14" imgW="190500" imgH="1778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4" y="2491"/>
                          <a:ext cx="241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1" name="Object 19"/>
            <p:cNvGraphicFramePr>
              <a:graphicFrameLocks noChangeAspect="1"/>
            </p:cNvGraphicFramePr>
            <p:nvPr/>
          </p:nvGraphicFramePr>
          <p:xfrm>
            <a:off x="786" y="2788"/>
            <a:ext cx="209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283" name="公式" r:id="rId15" imgW="165100" imgH="165100" progId="Equation.3">
                    <p:embed/>
                  </p:oleObj>
                </mc:Choice>
                <mc:Fallback>
                  <p:oleObj name="公式" r:id="rId15" imgW="165100" imgH="1651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6" y="2788"/>
                          <a:ext cx="209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2" name="Object 20"/>
            <p:cNvGraphicFramePr>
              <a:graphicFrameLocks noChangeAspect="1"/>
            </p:cNvGraphicFramePr>
            <p:nvPr/>
          </p:nvGraphicFramePr>
          <p:xfrm>
            <a:off x="772" y="3103"/>
            <a:ext cx="225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284" name="公式" r:id="rId16" imgW="177800" imgH="177800" progId="Equation.3">
                    <p:embed/>
                  </p:oleObj>
                </mc:Choice>
                <mc:Fallback>
                  <p:oleObj name="公式" r:id="rId16" imgW="177800" imgH="17780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2" y="3103"/>
                          <a:ext cx="225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3" name="Object 21"/>
            <p:cNvGraphicFramePr>
              <a:graphicFrameLocks noChangeAspect="1"/>
            </p:cNvGraphicFramePr>
            <p:nvPr/>
          </p:nvGraphicFramePr>
          <p:xfrm>
            <a:off x="1663" y="2224"/>
            <a:ext cx="113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285" name="公式" r:id="rId17" imgW="88900" imgH="164465" progId="Equation.3">
                    <p:embed/>
                  </p:oleObj>
                </mc:Choice>
                <mc:Fallback>
                  <p:oleObj name="公式" r:id="rId17" imgW="88900" imgH="164465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3" y="2224"/>
                          <a:ext cx="113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4" name="Object 22"/>
            <p:cNvGraphicFramePr>
              <a:graphicFrameLocks noChangeAspect="1"/>
            </p:cNvGraphicFramePr>
            <p:nvPr/>
          </p:nvGraphicFramePr>
          <p:xfrm>
            <a:off x="1663" y="2507"/>
            <a:ext cx="113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286" name="公式" r:id="rId19" imgW="88900" imgH="164465" progId="Equation.3">
                    <p:embed/>
                  </p:oleObj>
                </mc:Choice>
                <mc:Fallback>
                  <p:oleObj name="公式" r:id="rId19" imgW="88900" imgH="164465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3" y="2507"/>
                          <a:ext cx="113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5" name="Object 23"/>
            <p:cNvGraphicFramePr>
              <a:graphicFrameLocks noChangeAspect="1"/>
            </p:cNvGraphicFramePr>
            <p:nvPr/>
          </p:nvGraphicFramePr>
          <p:xfrm>
            <a:off x="1663" y="2788"/>
            <a:ext cx="113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287" name="公式" r:id="rId20" imgW="88900" imgH="164465" progId="Equation.3">
                    <p:embed/>
                  </p:oleObj>
                </mc:Choice>
                <mc:Fallback>
                  <p:oleObj name="公式" r:id="rId20" imgW="88900" imgH="164465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3" y="2788"/>
                          <a:ext cx="113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6" name="Object 24"/>
            <p:cNvGraphicFramePr>
              <a:graphicFrameLocks noChangeAspect="1"/>
            </p:cNvGraphicFramePr>
            <p:nvPr/>
          </p:nvGraphicFramePr>
          <p:xfrm>
            <a:off x="1954" y="2788"/>
            <a:ext cx="113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288" name="公式" r:id="rId21" imgW="88900" imgH="164465" progId="Equation.3">
                    <p:embed/>
                  </p:oleObj>
                </mc:Choice>
                <mc:Fallback>
                  <p:oleObj name="公式" r:id="rId21" imgW="88900" imgH="164465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4" y="2788"/>
                          <a:ext cx="113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7" name="Object 25"/>
            <p:cNvGraphicFramePr>
              <a:graphicFrameLocks noChangeAspect="1"/>
            </p:cNvGraphicFramePr>
            <p:nvPr/>
          </p:nvGraphicFramePr>
          <p:xfrm>
            <a:off x="1663" y="3073"/>
            <a:ext cx="113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289" name="公式" r:id="rId22" imgW="88900" imgH="164465" progId="Equation.3">
                    <p:embed/>
                  </p:oleObj>
                </mc:Choice>
                <mc:Fallback>
                  <p:oleObj name="公式" r:id="rId22" imgW="88900" imgH="164465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3" y="3073"/>
                          <a:ext cx="113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8" name="Object 26"/>
            <p:cNvGraphicFramePr>
              <a:graphicFrameLocks noChangeAspect="1"/>
            </p:cNvGraphicFramePr>
            <p:nvPr/>
          </p:nvGraphicFramePr>
          <p:xfrm>
            <a:off x="1954" y="3073"/>
            <a:ext cx="113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290" name="公式" r:id="rId23" imgW="88900" imgH="164465" progId="Equation.3">
                    <p:embed/>
                  </p:oleObj>
                </mc:Choice>
                <mc:Fallback>
                  <p:oleObj name="公式" r:id="rId23" imgW="88900" imgH="164465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4" y="3073"/>
                          <a:ext cx="113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46" name="Rectangle 44"/>
            <p:cNvSpPr>
              <a:spLocks noChangeArrowheads="1"/>
            </p:cNvSpPr>
            <p:nvPr/>
          </p:nvSpPr>
          <p:spPr bwMode="auto">
            <a:xfrm>
              <a:off x="773" y="1631"/>
              <a:ext cx="887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3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3347" name="Rectangle 45"/>
            <p:cNvSpPr>
              <a:spLocks noChangeArrowheads="1"/>
            </p:cNvSpPr>
            <p:nvPr/>
          </p:nvSpPr>
          <p:spPr bwMode="auto">
            <a:xfrm>
              <a:off x="484" y="1904"/>
              <a:ext cx="887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1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0</a:t>
              </a:r>
              <a:endParaRPr kumimoji="0" lang="zh-CN" alt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182319" name="AutoShape 47"/>
          <p:cNvSpPr>
            <a:spLocks noChangeArrowheads="1"/>
          </p:cNvSpPr>
          <p:nvPr/>
        </p:nvSpPr>
        <p:spPr bwMode="auto">
          <a:xfrm>
            <a:off x="2501900" y="3470275"/>
            <a:ext cx="457200" cy="1817688"/>
          </a:xfrm>
          <a:prstGeom prst="roundRect">
            <a:avLst>
              <a:gd name="adj" fmla="val 16667"/>
            </a:avLst>
          </a:prstGeom>
          <a:solidFill>
            <a:schemeClr val="accent1">
              <a:alpha val="0"/>
            </a:schemeClr>
          </a:solidFill>
          <a:ln w="25400" algn="ctr">
            <a:solidFill>
              <a:srgbClr val="0000FF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2320" name="AutoShape 48"/>
          <p:cNvSpPr>
            <a:spLocks noChangeArrowheads="1"/>
          </p:cNvSpPr>
          <p:nvPr/>
        </p:nvSpPr>
        <p:spPr bwMode="auto">
          <a:xfrm>
            <a:off x="2544763" y="4389438"/>
            <a:ext cx="855662" cy="871537"/>
          </a:xfrm>
          <a:prstGeom prst="roundRect">
            <a:avLst>
              <a:gd name="adj" fmla="val 16667"/>
            </a:avLst>
          </a:prstGeom>
          <a:solidFill>
            <a:schemeClr val="accent1">
              <a:alpha val="0"/>
            </a:schemeClr>
          </a:solidFill>
          <a:ln w="25400" algn="ctr">
            <a:solidFill>
              <a:srgbClr val="0000FF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A77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2321" name="Text Box 49"/>
          <p:cNvSpPr txBox="1">
            <a:spLocks noChangeArrowheads="1"/>
          </p:cNvSpPr>
          <p:nvPr/>
        </p:nvSpPr>
        <p:spPr bwMode="auto">
          <a:xfrm>
            <a:off x="4826000" y="3338513"/>
            <a:ext cx="39100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F=Co+S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3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S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+S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3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S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5112809" y="4043626"/>
          <a:ext cx="1866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91" name="Equation" r:id="rId24" imgW="44805600" imgH="12801600" progId="Equation.DSMT4">
                  <p:embed/>
                </p:oleObj>
              </mc:Choice>
              <mc:Fallback>
                <p:oleObj name="Equation" r:id="rId24" imgW="44805600" imgH="12801600" progId="Equation.DSMT4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112809" y="4043626"/>
                        <a:ext cx="18669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193" y="314676"/>
            <a:ext cx="8170607" cy="1880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7.6</a:t>
            </a:r>
            <a:r>
              <a:rPr lang="zh-CN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逐次逼近型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A/D</a:t>
            </a:r>
            <a:r>
              <a:rPr lang="zh-CN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转换器中的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10</a:t>
            </a:r>
            <a:r>
              <a:rPr lang="zh-CN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位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D/A</a:t>
            </a:r>
            <a:r>
              <a:rPr lang="zh-CN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转换器的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000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o,max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=12.276V</a:t>
            </a:r>
            <a:r>
              <a:rPr lang="zh-CN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CP</a:t>
            </a:r>
            <a:r>
              <a:rPr lang="zh-CN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的频率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000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CP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=500kHz</a:t>
            </a:r>
            <a:r>
              <a:rPr lang="zh-CN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。</a:t>
            </a:r>
          </a:p>
          <a:p>
            <a:pPr marL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⑴若输入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000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=4.32V</a:t>
            </a:r>
            <a:r>
              <a:rPr lang="zh-CN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，则转换后输出状态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9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8</a:t>
            </a:r>
            <a:r>
              <a:rPr lang="zh-CN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Q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r>
              <a:rPr lang="zh-CN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是什么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?</a:t>
            </a:r>
            <a:endParaRPr lang="zh-CN" altLang="zh-CN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⑵完成这次转换所需的时间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t</a:t>
            </a:r>
            <a:r>
              <a:rPr lang="zh-CN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为多少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?</a:t>
            </a:r>
            <a:endParaRPr lang="zh-CN" altLang="zh-CN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/>
              <p:cNvSpPr>
                <a:spLocks noChangeArrowheads="1"/>
              </p:cNvSpPr>
              <p:nvPr/>
            </p:nvSpPr>
            <p:spPr bwMode="auto">
              <a:xfrm>
                <a:off x="394069" y="2504947"/>
                <a:ext cx="4617085" cy="2245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spAutoFit/>
              </a:bodyPr>
              <a:lstStyle/>
              <a:p>
                <a:pPr lvl="0"/>
                <a:r>
                  <a:rPr kumimoji="0" lang="zh-CN" altLang="en-US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解：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000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o,max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=12.276V =-K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（</a:t>
                </a:r>
                <a:r>
                  <a:rPr kumimoji="0" lang="en-US" altLang="zh-CN" sz="2000" b="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kumimoji="0"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kumimoji="0"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−1 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）</a:t>
                </a:r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lvl="0"/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lvl="0"/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</a:t>
                </a:r>
                <a:r>
                  <a:rPr lang="en-US" altLang="zh-CN" sz="20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000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=4.32V=-KD</a:t>
                </a:r>
              </a:p>
              <a:p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D=360</a:t>
                </a:r>
              </a:p>
              <a:p>
                <a:pPr lvl="0"/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A/D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转换器的输出为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0101101000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、转换时间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=(n+2)</a:t>
                </a:r>
                <a:r>
                  <a:rPr kumimoji="0" lang="en-US" altLang="zh-CN" sz="2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Tcp=12x1/500=24</a:t>
                </a:r>
                <a:endPara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4069" y="2504947"/>
                <a:ext cx="4617085" cy="2245360"/>
              </a:xfrm>
              <a:prstGeom prst="rect">
                <a:avLst/>
              </a:prstGeom>
              <a:blipFill rotWithShape="1">
                <a:blip r:embed="rId3"/>
                <a:stretch>
                  <a:fillRect l="-8" t="-23" r="8" b="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5894070" y="2505075"/>
          <a:ext cx="2322830" cy="445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7" name="Equation" r:id="rId4" imgW="17373600" imgH="5486400" progId="Equation.DSMT4">
                  <p:embed/>
                </p:oleObj>
              </mc:Choice>
              <mc:Fallback>
                <p:oleObj name="Equation" r:id="rId4" imgW="17373600" imgH="5486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4070" y="2505075"/>
                        <a:ext cx="2322830" cy="4451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3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584843" y="4373245"/>
          <a:ext cx="435078" cy="34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8" r:id="rId6" imgW="190500" imgH="152400" progId="Equation.2">
                  <p:embed/>
                </p:oleObj>
              </mc:Choice>
              <mc:Fallback>
                <p:oleObj r:id="rId6" imgW="190500" imgH="152400" progId="Equation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843" y="4373245"/>
                        <a:ext cx="435078" cy="3480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11-3-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302" y="3207302"/>
            <a:ext cx="4087374" cy="318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4584700" y="1836420"/>
          <a:ext cx="4526915" cy="506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9" name="Equation" r:id="rId9" imgW="90525600" imgH="9753600" progId="Equation.DSMT4">
                  <p:embed/>
                </p:oleObj>
              </mc:Choice>
              <mc:Fallback>
                <p:oleObj name="Equation" r:id="rId9" imgW="90525600" imgH="9753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700" y="1836420"/>
                        <a:ext cx="4526915" cy="5060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9"/>
          <p:cNvGrpSpPr/>
          <p:nvPr/>
        </p:nvGrpSpPr>
        <p:grpSpPr bwMode="auto">
          <a:xfrm>
            <a:off x="2652713" y="3621088"/>
            <a:ext cx="3859212" cy="990600"/>
            <a:chOff x="1671" y="2281"/>
            <a:chExt cx="2431" cy="624"/>
          </a:xfrm>
        </p:grpSpPr>
        <p:sp>
          <p:nvSpPr>
            <p:cNvPr id="30812" name="Line 176"/>
            <p:cNvSpPr>
              <a:spLocks noChangeShapeType="1"/>
            </p:cNvSpPr>
            <p:nvPr/>
          </p:nvSpPr>
          <p:spPr bwMode="auto">
            <a:xfrm flipV="1">
              <a:off x="1699" y="2281"/>
              <a:ext cx="2403" cy="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0813" name="Line 177"/>
            <p:cNvSpPr>
              <a:spLocks noChangeShapeType="1"/>
            </p:cNvSpPr>
            <p:nvPr/>
          </p:nvSpPr>
          <p:spPr bwMode="auto">
            <a:xfrm>
              <a:off x="1671" y="2492"/>
              <a:ext cx="243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0814" name="Line 178"/>
            <p:cNvSpPr>
              <a:spLocks noChangeShapeType="1"/>
            </p:cNvSpPr>
            <p:nvPr/>
          </p:nvSpPr>
          <p:spPr bwMode="auto">
            <a:xfrm>
              <a:off x="1679" y="2905"/>
              <a:ext cx="241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0815" name="Line 179"/>
            <p:cNvSpPr>
              <a:spLocks noChangeShapeType="1"/>
            </p:cNvSpPr>
            <p:nvPr/>
          </p:nvSpPr>
          <p:spPr bwMode="auto">
            <a:xfrm>
              <a:off x="1678" y="2710"/>
              <a:ext cx="242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3" name="Group 191"/>
          <p:cNvGrpSpPr/>
          <p:nvPr/>
        </p:nvGrpSpPr>
        <p:grpSpPr bwMode="auto">
          <a:xfrm>
            <a:off x="504825" y="5553075"/>
            <a:ext cx="593725" cy="369888"/>
            <a:chOff x="903" y="3809"/>
            <a:chExt cx="374" cy="233"/>
          </a:xfrm>
        </p:grpSpPr>
        <p:sp>
          <p:nvSpPr>
            <p:cNvPr id="30809" name="Line 184"/>
            <p:cNvSpPr>
              <a:spLocks noChangeShapeType="1"/>
            </p:cNvSpPr>
            <p:nvPr/>
          </p:nvSpPr>
          <p:spPr bwMode="auto">
            <a:xfrm flipV="1">
              <a:off x="983" y="3818"/>
              <a:ext cx="29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0810" name="Line 185"/>
            <p:cNvSpPr>
              <a:spLocks noChangeShapeType="1"/>
            </p:cNvSpPr>
            <p:nvPr/>
          </p:nvSpPr>
          <p:spPr bwMode="auto">
            <a:xfrm flipV="1">
              <a:off x="903" y="4042"/>
              <a:ext cx="159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0811" name="Line 186"/>
            <p:cNvSpPr>
              <a:spLocks noChangeShapeType="1"/>
            </p:cNvSpPr>
            <p:nvPr/>
          </p:nvSpPr>
          <p:spPr bwMode="auto">
            <a:xfrm rot="5400000" flipV="1">
              <a:off x="872" y="3923"/>
              <a:ext cx="227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4" name="Group 190"/>
          <p:cNvGrpSpPr/>
          <p:nvPr/>
        </p:nvGrpSpPr>
        <p:grpSpPr bwMode="auto">
          <a:xfrm>
            <a:off x="5899150" y="4956175"/>
            <a:ext cx="593725" cy="369888"/>
            <a:chOff x="3327" y="3433"/>
            <a:chExt cx="374" cy="233"/>
          </a:xfrm>
        </p:grpSpPr>
        <p:sp>
          <p:nvSpPr>
            <p:cNvPr id="30806" name="Line 187"/>
            <p:cNvSpPr>
              <a:spLocks noChangeShapeType="1"/>
            </p:cNvSpPr>
            <p:nvPr/>
          </p:nvSpPr>
          <p:spPr bwMode="auto">
            <a:xfrm flipV="1">
              <a:off x="3407" y="3442"/>
              <a:ext cx="29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0807" name="Line 188"/>
            <p:cNvSpPr>
              <a:spLocks noChangeShapeType="1"/>
            </p:cNvSpPr>
            <p:nvPr/>
          </p:nvSpPr>
          <p:spPr bwMode="auto">
            <a:xfrm flipV="1">
              <a:off x="3327" y="3666"/>
              <a:ext cx="159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0808" name="Line 189"/>
            <p:cNvSpPr>
              <a:spLocks noChangeShapeType="1"/>
            </p:cNvSpPr>
            <p:nvPr/>
          </p:nvSpPr>
          <p:spPr bwMode="auto">
            <a:xfrm rot="5400000" flipV="1">
              <a:off x="3296" y="3547"/>
              <a:ext cx="227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5" name="Group 276"/>
          <p:cNvGrpSpPr/>
          <p:nvPr/>
        </p:nvGrpSpPr>
        <p:grpSpPr bwMode="auto">
          <a:xfrm>
            <a:off x="6516688" y="1673225"/>
            <a:ext cx="2317750" cy="3643311"/>
            <a:chOff x="4105" y="1054"/>
            <a:chExt cx="1460" cy="2295"/>
          </a:xfrm>
        </p:grpSpPr>
        <p:grpSp>
          <p:nvGrpSpPr>
            <p:cNvPr id="30798" name="Group 180"/>
            <p:cNvGrpSpPr/>
            <p:nvPr/>
          </p:nvGrpSpPr>
          <p:grpSpPr bwMode="auto">
            <a:xfrm>
              <a:off x="4105" y="1054"/>
              <a:ext cx="1062" cy="2295"/>
              <a:chOff x="-594" y="587"/>
              <a:chExt cx="1291" cy="2723"/>
            </a:xfrm>
          </p:grpSpPr>
          <p:sp>
            <p:nvSpPr>
              <p:cNvPr id="30803" name="Rectangle 181"/>
              <p:cNvSpPr>
                <a:spLocks noChangeArrowheads="1"/>
              </p:cNvSpPr>
              <p:nvPr/>
            </p:nvSpPr>
            <p:spPr bwMode="auto">
              <a:xfrm>
                <a:off x="-594" y="587"/>
                <a:ext cx="1205" cy="2723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8100" algn="ctr">
                <a:solidFill>
                  <a:srgbClr val="000000"/>
                </a:solidFill>
                <a:miter lim="800000"/>
              </a:ln>
            </p:spPr>
            <p:txBody>
              <a:bodyPr wrap="squar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0804" name="Text Box 182"/>
              <p:cNvSpPr txBox="1">
                <a:spLocks noChangeArrowheads="1"/>
              </p:cNvSpPr>
              <p:nvPr/>
            </p:nvSpPr>
            <p:spPr bwMode="auto">
              <a:xfrm>
                <a:off x="-542" y="631"/>
                <a:ext cx="564" cy="25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A3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A2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A1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A0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B3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B2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B1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B0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C</a:t>
                </a:r>
                <a:r>
                  <a:rPr kumimoji="0" lang="en-US" altLang="zh-CN" sz="2000" b="1" i="0" u="none" strike="noStrike" kern="1200" cap="none" spc="0" normalizeH="0" baseline="-18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I</a:t>
                </a:r>
              </a:p>
            </p:txBody>
          </p:sp>
          <p:sp>
            <p:nvSpPr>
              <p:cNvPr id="30805" name="Text Box 183"/>
              <p:cNvSpPr txBox="1">
                <a:spLocks noChangeArrowheads="1"/>
              </p:cNvSpPr>
              <p:nvPr/>
            </p:nvSpPr>
            <p:spPr bwMode="auto">
              <a:xfrm>
                <a:off x="225" y="737"/>
                <a:ext cx="472" cy="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CO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4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S3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4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S2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4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S1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4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S0</a:t>
                </a:r>
                <a:endParaRPr kumimoji="0" lang="en-US" altLang="zh-CN" sz="2000" b="1" i="0" u="none" strike="noStrike" kern="1200" cap="none" spc="0" normalizeH="0" baseline="-18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30799" name="Line 192"/>
            <p:cNvSpPr>
              <a:spLocks noChangeShapeType="1"/>
            </p:cNvSpPr>
            <p:nvPr/>
          </p:nvSpPr>
          <p:spPr bwMode="auto">
            <a:xfrm>
              <a:off x="5112" y="2217"/>
              <a:ext cx="45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0800" name="Line 193"/>
            <p:cNvSpPr>
              <a:spLocks noChangeShapeType="1"/>
            </p:cNvSpPr>
            <p:nvPr/>
          </p:nvSpPr>
          <p:spPr bwMode="auto">
            <a:xfrm>
              <a:off x="5112" y="2489"/>
              <a:ext cx="45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0801" name="Line 194"/>
            <p:cNvSpPr>
              <a:spLocks noChangeShapeType="1"/>
            </p:cNvSpPr>
            <p:nvPr/>
          </p:nvSpPr>
          <p:spPr bwMode="auto">
            <a:xfrm>
              <a:off x="5112" y="2761"/>
              <a:ext cx="45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0802" name="Line 195"/>
            <p:cNvSpPr>
              <a:spLocks noChangeShapeType="1"/>
            </p:cNvSpPr>
            <p:nvPr/>
          </p:nvSpPr>
          <p:spPr bwMode="auto">
            <a:xfrm>
              <a:off x="5096" y="3057"/>
              <a:ext cx="45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7" name="Group 275"/>
          <p:cNvGrpSpPr/>
          <p:nvPr/>
        </p:nvGrpSpPr>
        <p:grpSpPr bwMode="auto">
          <a:xfrm>
            <a:off x="536575" y="2190750"/>
            <a:ext cx="2251075" cy="3513138"/>
            <a:chOff x="338" y="1380"/>
            <a:chExt cx="1418" cy="2213"/>
          </a:xfrm>
        </p:grpSpPr>
        <p:grpSp>
          <p:nvGrpSpPr>
            <p:cNvPr id="30785" name="Group 168"/>
            <p:cNvGrpSpPr/>
            <p:nvPr/>
          </p:nvGrpSpPr>
          <p:grpSpPr bwMode="auto">
            <a:xfrm>
              <a:off x="707" y="1380"/>
              <a:ext cx="1049" cy="2213"/>
              <a:chOff x="-578" y="579"/>
              <a:chExt cx="1275" cy="2625"/>
            </a:xfrm>
          </p:grpSpPr>
          <p:sp>
            <p:nvSpPr>
              <p:cNvPr id="30795" name="Rectangle 169"/>
              <p:cNvSpPr>
                <a:spLocks noChangeArrowheads="1"/>
              </p:cNvSpPr>
              <p:nvPr/>
            </p:nvSpPr>
            <p:spPr bwMode="auto">
              <a:xfrm>
                <a:off x="-578" y="579"/>
                <a:ext cx="1197" cy="2625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8100" algn="ctr">
                <a:solidFill>
                  <a:srgbClr val="000000"/>
                </a:solidFill>
                <a:miter lim="800000"/>
              </a:ln>
            </p:spPr>
            <p:txBody>
              <a:bodyPr wrap="squar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0796" name="Text Box 170"/>
              <p:cNvSpPr txBox="1">
                <a:spLocks noChangeArrowheads="1"/>
              </p:cNvSpPr>
              <p:nvPr/>
            </p:nvSpPr>
            <p:spPr bwMode="auto">
              <a:xfrm>
                <a:off x="-542" y="631"/>
                <a:ext cx="564" cy="25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A3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A2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A1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A0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B3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B2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B1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B0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C</a:t>
                </a:r>
                <a:r>
                  <a:rPr kumimoji="0" lang="en-US" altLang="zh-CN" sz="2000" b="1" i="0" u="none" strike="noStrike" kern="1200" cap="none" spc="0" normalizeH="0" baseline="-18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I</a:t>
                </a:r>
              </a:p>
            </p:txBody>
          </p:sp>
          <p:sp>
            <p:nvSpPr>
              <p:cNvPr id="30797" name="Text Box 171"/>
              <p:cNvSpPr txBox="1">
                <a:spLocks noChangeArrowheads="1"/>
              </p:cNvSpPr>
              <p:nvPr/>
            </p:nvSpPr>
            <p:spPr bwMode="auto">
              <a:xfrm>
                <a:off x="225" y="737"/>
                <a:ext cx="472" cy="18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CO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S3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S2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S1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S0</a:t>
                </a:r>
                <a:endParaRPr kumimoji="0" lang="en-US" altLang="zh-CN" sz="2000" b="1" i="0" u="none" strike="noStrike" kern="1200" cap="none" spc="0" normalizeH="0" baseline="-18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grpSp>
          <p:nvGrpSpPr>
            <p:cNvPr id="30786" name="Group 274"/>
            <p:cNvGrpSpPr/>
            <p:nvPr/>
          </p:nvGrpSpPr>
          <p:grpSpPr bwMode="auto">
            <a:xfrm>
              <a:off x="338" y="1569"/>
              <a:ext cx="356" cy="1688"/>
              <a:chOff x="338" y="1569"/>
              <a:chExt cx="356" cy="1688"/>
            </a:xfrm>
          </p:grpSpPr>
          <p:sp>
            <p:nvSpPr>
              <p:cNvPr id="30787" name="Line 196"/>
              <p:cNvSpPr>
                <a:spLocks noChangeShapeType="1"/>
              </p:cNvSpPr>
              <p:nvPr/>
            </p:nvSpPr>
            <p:spPr bwMode="auto">
              <a:xfrm>
                <a:off x="354" y="1569"/>
                <a:ext cx="34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0788" name="Line 197"/>
              <p:cNvSpPr>
                <a:spLocks noChangeShapeType="1"/>
              </p:cNvSpPr>
              <p:nvPr/>
            </p:nvSpPr>
            <p:spPr bwMode="auto">
              <a:xfrm>
                <a:off x="354" y="1777"/>
                <a:ext cx="34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0789" name="Line 198"/>
              <p:cNvSpPr>
                <a:spLocks noChangeShapeType="1"/>
              </p:cNvSpPr>
              <p:nvPr/>
            </p:nvSpPr>
            <p:spPr bwMode="auto">
              <a:xfrm>
                <a:off x="354" y="2001"/>
                <a:ext cx="34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0790" name="Line 199"/>
              <p:cNvSpPr>
                <a:spLocks noChangeShapeType="1"/>
              </p:cNvSpPr>
              <p:nvPr/>
            </p:nvSpPr>
            <p:spPr bwMode="auto">
              <a:xfrm>
                <a:off x="338" y="2185"/>
                <a:ext cx="34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0791" name="Line 200"/>
              <p:cNvSpPr>
                <a:spLocks noChangeShapeType="1"/>
              </p:cNvSpPr>
              <p:nvPr/>
            </p:nvSpPr>
            <p:spPr bwMode="auto">
              <a:xfrm>
                <a:off x="346" y="2633"/>
                <a:ext cx="34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0792" name="Line 201"/>
              <p:cNvSpPr>
                <a:spLocks noChangeShapeType="1"/>
              </p:cNvSpPr>
              <p:nvPr/>
            </p:nvSpPr>
            <p:spPr bwMode="auto">
              <a:xfrm>
                <a:off x="346" y="2841"/>
                <a:ext cx="34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0793" name="Line 202"/>
              <p:cNvSpPr>
                <a:spLocks noChangeShapeType="1"/>
              </p:cNvSpPr>
              <p:nvPr/>
            </p:nvSpPr>
            <p:spPr bwMode="auto">
              <a:xfrm>
                <a:off x="346" y="3041"/>
                <a:ext cx="34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0794" name="Line 203"/>
              <p:cNvSpPr>
                <a:spLocks noChangeShapeType="1"/>
              </p:cNvSpPr>
              <p:nvPr/>
            </p:nvSpPr>
            <p:spPr bwMode="auto">
              <a:xfrm>
                <a:off x="338" y="3257"/>
                <a:ext cx="34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10" name="Group 265"/>
          <p:cNvGrpSpPr/>
          <p:nvPr/>
        </p:nvGrpSpPr>
        <p:grpSpPr bwMode="auto">
          <a:xfrm>
            <a:off x="2719388" y="609601"/>
            <a:ext cx="2614612" cy="1990726"/>
            <a:chOff x="1713" y="384"/>
            <a:chExt cx="1647" cy="1254"/>
          </a:xfrm>
        </p:grpSpPr>
        <p:sp>
          <p:nvSpPr>
            <p:cNvPr id="30779" name="Line 228"/>
            <p:cNvSpPr>
              <a:spLocks noChangeShapeType="1"/>
            </p:cNvSpPr>
            <p:nvPr/>
          </p:nvSpPr>
          <p:spPr bwMode="auto">
            <a:xfrm rot="5400000">
              <a:off x="1373" y="1071"/>
              <a:ext cx="113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0780" name="Line 229"/>
            <p:cNvSpPr>
              <a:spLocks noChangeShapeType="1"/>
            </p:cNvSpPr>
            <p:nvPr/>
          </p:nvSpPr>
          <p:spPr bwMode="auto">
            <a:xfrm>
              <a:off x="1713" y="1623"/>
              <a:ext cx="227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0781" name="Line 230"/>
            <p:cNvSpPr>
              <a:spLocks noChangeShapeType="1"/>
            </p:cNvSpPr>
            <p:nvPr/>
          </p:nvSpPr>
          <p:spPr bwMode="auto">
            <a:xfrm>
              <a:off x="1932" y="499"/>
              <a:ext cx="142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grpSp>
          <p:nvGrpSpPr>
            <p:cNvPr id="30782" name="Group 232"/>
            <p:cNvGrpSpPr/>
            <p:nvPr/>
          </p:nvGrpSpPr>
          <p:grpSpPr bwMode="auto">
            <a:xfrm>
              <a:off x="2034" y="384"/>
              <a:ext cx="194" cy="218"/>
              <a:chOff x="2377" y="785"/>
              <a:chExt cx="194" cy="218"/>
            </a:xfrm>
          </p:grpSpPr>
          <p:sp>
            <p:nvSpPr>
              <p:cNvPr id="30783" name="AutoShape 233"/>
              <p:cNvSpPr>
                <a:spLocks noChangeArrowheads="1"/>
              </p:cNvSpPr>
              <p:nvPr/>
            </p:nvSpPr>
            <p:spPr bwMode="auto">
              <a:xfrm rot="5400000">
                <a:off x="2332" y="830"/>
                <a:ext cx="218" cy="127"/>
              </a:xfrm>
              <a:prstGeom prst="flowChartExtract">
                <a:avLst/>
              </a:prstGeom>
              <a:solidFill>
                <a:schemeClr val="bg1"/>
              </a:solidFill>
              <a:ln w="28575" algn="ctr">
                <a:solidFill>
                  <a:srgbClr val="FF0000"/>
                </a:solidFill>
                <a:miter lim="800000"/>
              </a:ln>
            </p:spPr>
            <p:txBody>
              <a:bodyPr wrap="squar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0784" name="Oval 234"/>
              <p:cNvSpPr>
                <a:spLocks noChangeArrowheads="1"/>
              </p:cNvSpPr>
              <p:nvPr/>
            </p:nvSpPr>
            <p:spPr bwMode="auto">
              <a:xfrm>
                <a:off x="2503" y="860"/>
                <a:ext cx="68" cy="68"/>
              </a:xfrm>
              <a:prstGeom prst="ellipse">
                <a:avLst/>
              </a:prstGeom>
              <a:solidFill>
                <a:schemeClr val="bg1"/>
              </a:solidFill>
              <a:ln w="28575" algn="ctr">
                <a:solidFill>
                  <a:srgbClr val="FF0000"/>
                </a:solidFill>
                <a:round/>
              </a:ln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12" name="Group 273"/>
          <p:cNvGrpSpPr/>
          <p:nvPr/>
        </p:nvGrpSpPr>
        <p:grpSpPr bwMode="auto">
          <a:xfrm>
            <a:off x="5797550" y="681039"/>
            <a:ext cx="2868613" cy="457200"/>
            <a:chOff x="3652" y="429"/>
            <a:chExt cx="1807" cy="288"/>
          </a:xfrm>
        </p:grpSpPr>
        <p:sp>
          <p:nvSpPr>
            <p:cNvPr id="30774" name="Line 204"/>
            <p:cNvSpPr>
              <a:spLocks noChangeShapeType="1"/>
            </p:cNvSpPr>
            <p:nvPr/>
          </p:nvSpPr>
          <p:spPr bwMode="auto">
            <a:xfrm>
              <a:off x="3652" y="586"/>
              <a:ext cx="141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0775" name="Text Box 205"/>
            <p:cNvSpPr txBox="1">
              <a:spLocks noChangeArrowheads="1"/>
            </p:cNvSpPr>
            <p:nvPr/>
          </p:nvSpPr>
          <p:spPr bwMode="auto">
            <a:xfrm>
              <a:off x="5028" y="429"/>
              <a:ext cx="43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F</a:t>
              </a:r>
            </a:p>
          </p:txBody>
        </p:sp>
        <p:sp>
          <p:nvSpPr>
            <p:cNvPr id="30778" name="Oval 238"/>
            <p:cNvSpPr>
              <a:spLocks noChangeArrowheads="1"/>
            </p:cNvSpPr>
            <p:nvPr/>
          </p:nvSpPr>
          <p:spPr bwMode="auto">
            <a:xfrm>
              <a:off x="3662" y="538"/>
              <a:ext cx="68" cy="68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rgbClr val="FF0000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14" name="Group 280"/>
          <p:cNvGrpSpPr/>
          <p:nvPr/>
        </p:nvGrpSpPr>
        <p:grpSpPr bwMode="auto">
          <a:xfrm>
            <a:off x="5853113" y="1955800"/>
            <a:ext cx="681037" cy="1249363"/>
            <a:chOff x="3687" y="1232"/>
            <a:chExt cx="429" cy="787"/>
          </a:xfrm>
        </p:grpSpPr>
        <p:sp>
          <p:nvSpPr>
            <p:cNvPr id="30766" name="Line 245"/>
            <p:cNvSpPr>
              <a:spLocks noChangeShapeType="1"/>
            </p:cNvSpPr>
            <p:nvPr/>
          </p:nvSpPr>
          <p:spPr bwMode="auto">
            <a:xfrm rot="5400000">
              <a:off x="3371" y="1618"/>
              <a:ext cx="77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grpSp>
          <p:nvGrpSpPr>
            <p:cNvPr id="30767" name="Group 270"/>
            <p:cNvGrpSpPr/>
            <p:nvPr/>
          </p:nvGrpSpPr>
          <p:grpSpPr bwMode="auto">
            <a:xfrm>
              <a:off x="3687" y="1240"/>
              <a:ext cx="429" cy="779"/>
              <a:chOff x="3687" y="1240"/>
              <a:chExt cx="429" cy="779"/>
            </a:xfrm>
          </p:grpSpPr>
          <p:grpSp>
            <p:nvGrpSpPr>
              <p:cNvPr id="30768" name="Group 269"/>
              <p:cNvGrpSpPr/>
              <p:nvPr/>
            </p:nvGrpSpPr>
            <p:grpSpPr bwMode="auto">
              <a:xfrm>
                <a:off x="3687" y="1240"/>
                <a:ext cx="429" cy="779"/>
                <a:chOff x="3687" y="1240"/>
                <a:chExt cx="429" cy="779"/>
              </a:xfrm>
            </p:grpSpPr>
            <p:grpSp>
              <p:nvGrpSpPr>
                <p:cNvPr id="30770" name="Group 244"/>
                <p:cNvGrpSpPr/>
                <p:nvPr/>
              </p:nvGrpSpPr>
              <p:grpSpPr bwMode="auto">
                <a:xfrm>
                  <a:off x="3752" y="1240"/>
                  <a:ext cx="364" cy="613"/>
                  <a:chOff x="3953" y="1551"/>
                  <a:chExt cx="227" cy="238"/>
                </a:xfrm>
              </p:grpSpPr>
              <p:sp>
                <p:nvSpPr>
                  <p:cNvPr id="30772" name="Line 242"/>
                  <p:cNvSpPr>
                    <a:spLocks noChangeShapeType="1"/>
                  </p:cNvSpPr>
                  <p:nvPr/>
                </p:nvSpPr>
                <p:spPr bwMode="auto">
                  <a:xfrm>
                    <a:off x="3953" y="1789"/>
                    <a:ext cx="227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A77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黑体" panose="02010609060101010101" pitchFamily="49" charset="-122"/>
                      <a:cs typeface="+mn-cs"/>
                    </a:endParaRPr>
                  </a:p>
                </p:txBody>
              </p:sp>
              <p:sp>
                <p:nvSpPr>
                  <p:cNvPr id="30773" name="Line 243"/>
                  <p:cNvSpPr>
                    <a:spLocks noChangeShapeType="1"/>
                  </p:cNvSpPr>
                  <p:nvPr/>
                </p:nvSpPr>
                <p:spPr bwMode="auto">
                  <a:xfrm>
                    <a:off x="3953" y="1551"/>
                    <a:ext cx="227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A77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黑体" panose="02010609060101010101" pitchFamily="49" charset="-122"/>
                      <a:cs typeface="+mn-cs"/>
                    </a:endParaRPr>
                  </a:p>
                </p:txBody>
              </p:sp>
            </p:grpSp>
            <p:sp>
              <p:nvSpPr>
                <p:cNvPr id="30771" name="Line 248"/>
                <p:cNvSpPr>
                  <a:spLocks noChangeShapeType="1"/>
                </p:cNvSpPr>
                <p:nvPr/>
              </p:nvSpPr>
              <p:spPr bwMode="auto">
                <a:xfrm flipV="1">
                  <a:off x="3687" y="2019"/>
                  <a:ext cx="159" cy="0"/>
                </a:xfrm>
                <a:prstGeom prst="line">
                  <a:avLst/>
                </a:prstGeom>
                <a:noFill/>
                <a:ln w="50800">
                  <a:solidFill>
                    <a:srgbClr val="FF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A7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</p:grpSp>
          <p:sp>
            <p:nvSpPr>
              <p:cNvPr id="30769" name="Oval 255"/>
              <p:cNvSpPr>
                <a:spLocks noChangeArrowheads="1"/>
              </p:cNvSpPr>
              <p:nvPr/>
            </p:nvSpPr>
            <p:spPr bwMode="auto">
              <a:xfrm>
                <a:off x="3720" y="1696"/>
                <a:ext cx="68" cy="68"/>
              </a:xfrm>
              <a:prstGeom prst="ellipse">
                <a:avLst/>
              </a:prstGeom>
              <a:solidFill>
                <a:srgbClr val="FF0000"/>
              </a:solidFill>
              <a:ln w="12700" algn="ctr">
                <a:solidFill>
                  <a:srgbClr val="FF0000"/>
                </a:solidFill>
                <a:round/>
              </a:ln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18" name="Group 278"/>
          <p:cNvGrpSpPr/>
          <p:nvPr/>
        </p:nvGrpSpPr>
        <p:grpSpPr bwMode="auto">
          <a:xfrm>
            <a:off x="3649664" y="1008064"/>
            <a:ext cx="1655763" cy="2981325"/>
            <a:chOff x="2299" y="635"/>
            <a:chExt cx="1043" cy="1878"/>
          </a:xfrm>
        </p:grpSpPr>
        <p:grpSp>
          <p:nvGrpSpPr>
            <p:cNvPr id="30756" name="Group 266"/>
            <p:cNvGrpSpPr/>
            <p:nvPr/>
          </p:nvGrpSpPr>
          <p:grpSpPr bwMode="auto">
            <a:xfrm>
              <a:off x="2340" y="635"/>
              <a:ext cx="1002" cy="1842"/>
              <a:chOff x="2340" y="635"/>
              <a:chExt cx="1002" cy="1842"/>
            </a:xfrm>
          </p:grpSpPr>
          <p:sp>
            <p:nvSpPr>
              <p:cNvPr id="30759" name="Line 219"/>
              <p:cNvSpPr>
                <a:spLocks noChangeShapeType="1"/>
              </p:cNvSpPr>
              <p:nvPr/>
            </p:nvSpPr>
            <p:spPr bwMode="auto">
              <a:xfrm rot="5400000">
                <a:off x="2044" y="1032"/>
                <a:ext cx="794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0765" name="Oval 222"/>
              <p:cNvSpPr>
                <a:spLocks noChangeArrowheads="1"/>
              </p:cNvSpPr>
              <p:nvPr/>
            </p:nvSpPr>
            <p:spPr bwMode="auto">
              <a:xfrm rot="16200000">
                <a:off x="2407" y="1366"/>
                <a:ext cx="68" cy="68"/>
              </a:xfrm>
              <a:prstGeom prst="ellipse">
                <a:avLst/>
              </a:prstGeom>
              <a:solidFill>
                <a:schemeClr val="bg1"/>
              </a:solidFill>
              <a:ln w="12700" algn="ctr">
                <a:solidFill>
                  <a:srgbClr val="FF0000"/>
                </a:solidFill>
                <a:round/>
              </a:ln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0761" name="Line 223"/>
              <p:cNvSpPr>
                <a:spLocks noChangeShapeType="1"/>
              </p:cNvSpPr>
              <p:nvPr/>
            </p:nvSpPr>
            <p:spPr bwMode="auto">
              <a:xfrm rot="5400000">
                <a:off x="2113" y="2080"/>
                <a:ext cx="454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0762" name="Line 224"/>
              <p:cNvSpPr>
                <a:spLocks noChangeShapeType="1"/>
              </p:cNvSpPr>
              <p:nvPr/>
            </p:nvSpPr>
            <p:spPr bwMode="auto">
              <a:xfrm rot="5400000">
                <a:off x="2222" y="2160"/>
                <a:ext cx="63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0763" name="Line 231"/>
              <p:cNvSpPr>
                <a:spLocks noChangeShapeType="1"/>
              </p:cNvSpPr>
              <p:nvPr/>
            </p:nvSpPr>
            <p:spPr bwMode="auto">
              <a:xfrm>
                <a:off x="2435" y="635"/>
                <a:ext cx="907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30757" name="Oval 256"/>
            <p:cNvSpPr>
              <a:spLocks noChangeArrowheads="1"/>
            </p:cNvSpPr>
            <p:nvPr/>
          </p:nvSpPr>
          <p:spPr bwMode="auto">
            <a:xfrm>
              <a:off x="2299" y="2248"/>
              <a:ext cx="68" cy="68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FF0000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0758" name="Oval 257"/>
            <p:cNvSpPr>
              <a:spLocks noChangeArrowheads="1"/>
            </p:cNvSpPr>
            <p:nvPr/>
          </p:nvSpPr>
          <p:spPr bwMode="auto">
            <a:xfrm>
              <a:off x="2507" y="2445"/>
              <a:ext cx="68" cy="68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FF0000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1" name="Group 277"/>
          <p:cNvGrpSpPr/>
          <p:nvPr/>
        </p:nvGrpSpPr>
        <p:grpSpPr bwMode="auto">
          <a:xfrm>
            <a:off x="4560894" y="1143000"/>
            <a:ext cx="719138" cy="3216275"/>
            <a:chOff x="2877" y="715"/>
            <a:chExt cx="453" cy="2026"/>
          </a:xfrm>
        </p:grpSpPr>
        <p:grpSp>
          <p:nvGrpSpPr>
            <p:cNvPr id="30746" name="Group 267"/>
            <p:cNvGrpSpPr/>
            <p:nvPr/>
          </p:nvGrpSpPr>
          <p:grpSpPr bwMode="auto">
            <a:xfrm>
              <a:off x="2909" y="715"/>
              <a:ext cx="421" cy="1958"/>
              <a:chOff x="2909" y="715"/>
              <a:chExt cx="421" cy="1958"/>
            </a:xfrm>
          </p:grpSpPr>
          <p:sp>
            <p:nvSpPr>
              <p:cNvPr id="30755" name="Oval 217"/>
              <p:cNvSpPr>
                <a:spLocks noChangeArrowheads="1"/>
              </p:cNvSpPr>
              <p:nvPr/>
            </p:nvSpPr>
            <p:spPr bwMode="auto">
              <a:xfrm rot="16200000">
                <a:off x="2990" y="1324"/>
                <a:ext cx="68" cy="68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FF0000"/>
                </a:solidFill>
                <a:round/>
              </a:ln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0750" name="Line 225"/>
              <p:cNvSpPr>
                <a:spLocks noChangeShapeType="1"/>
              </p:cNvSpPr>
              <p:nvPr/>
            </p:nvSpPr>
            <p:spPr bwMode="auto">
              <a:xfrm rot="5400000">
                <a:off x="2671" y="2031"/>
                <a:ext cx="47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0751" name="Line 226"/>
              <p:cNvSpPr>
                <a:spLocks noChangeShapeType="1"/>
              </p:cNvSpPr>
              <p:nvPr/>
            </p:nvSpPr>
            <p:spPr bwMode="auto">
              <a:xfrm rot="5400000">
                <a:off x="2682" y="2231"/>
                <a:ext cx="884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0753" name="Line 235"/>
              <p:cNvSpPr>
                <a:spLocks noChangeShapeType="1"/>
              </p:cNvSpPr>
              <p:nvPr/>
            </p:nvSpPr>
            <p:spPr bwMode="auto">
              <a:xfrm>
                <a:off x="3013" y="725"/>
                <a:ext cx="317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0752" name="Line 227"/>
              <p:cNvSpPr>
                <a:spLocks noChangeShapeType="1"/>
              </p:cNvSpPr>
              <p:nvPr/>
            </p:nvSpPr>
            <p:spPr bwMode="auto">
              <a:xfrm rot="5400000">
                <a:off x="2707" y="1021"/>
                <a:ext cx="61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30747" name="Oval 258"/>
            <p:cNvSpPr>
              <a:spLocks noChangeArrowheads="1"/>
            </p:cNvSpPr>
            <p:nvPr/>
          </p:nvSpPr>
          <p:spPr bwMode="auto">
            <a:xfrm>
              <a:off x="2877" y="2239"/>
              <a:ext cx="68" cy="68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FF0000"/>
              </a:solidFill>
              <a:round/>
            </a:ln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0748" name="Oval 259"/>
            <p:cNvSpPr>
              <a:spLocks noChangeArrowheads="1"/>
            </p:cNvSpPr>
            <p:nvPr/>
          </p:nvSpPr>
          <p:spPr bwMode="auto">
            <a:xfrm>
              <a:off x="3090" y="2673"/>
              <a:ext cx="68" cy="68"/>
            </a:xfrm>
            <a:prstGeom prst="ellipse">
              <a:avLst/>
            </a:prstGeom>
            <a:solidFill>
              <a:srgbClr val="FF0000"/>
            </a:solidFill>
            <a:ln w="12700" algn="ctr">
              <a:solidFill>
                <a:srgbClr val="FF0000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4" name="Group 272"/>
          <p:cNvGrpSpPr/>
          <p:nvPr/>
        </p:nvGrpSpPr>
        <p:grpSpPr bwMode="auto">
          <a:xfrm>
            <a:off x="6100755" y="889001"/>
            <a:ext cx="403225" cy="1800225"/>
            <a:chOff x="3843" y="560"/>
            <a:chExt cx="254" cy="1134"/>
          </a:xfrm>
        </p:grpSpPr>
        <p:grpSp>
          <p:nvGrpSpPr>
            <p:cNvPr id="30739" name="Group 271"/>
            <p:cNvGrpSpPr/>
            <p:nvPr/>
          </p:nvGrpSpPr>
          <p:grpSpPr bwMode="auto">
            <a:xfrm>
              <a:off x="3847" y="606"/>
              <a:ext cx="250" cy="1088"/>
              <a:chOff x="3847" y="606"/>
              <a:chExt cx="250" cy="1088"/>
            </a:xfrm>
          </p:grpSpPr>
          <p:grpSp>
            <p:nvGrpSpPr>
              <p:cNvPr id="30741" name="Group 268"/>
              <p:cNvGrpSpPr/>
              <p:nvPr/>
            </p:nvGrpSpPr>
            <p:grpSpPr bwMode="auto">
              <a:xfrm>
                <a:off x="3870" y="606"/>
                <a:ext cx="227" cy="1088"/>
                <a:chOff x="3870" y="606"/>
                <a:chExt cx="227" cy="1088"/>
              </a:xfrm>
            </p:grpSpPr>
            <p:sp>
              <p:nvSpPr>
                <p:cNvPr id="30743" name="Line 239"/>
                <p:cNvSpPr>
                  <a:spLocks noChangeShapeType="1"/>
                </p:cNvSpPr>
                <p:nvPr/>
              </p:nvSpPr>
              <p:spPr bwMode="auto">
                <a:xfrm rot="5400000">
                  <a:off x="3329" y="1150"/>
                  <a:ext cx="108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A7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30744" name="Line 240"/>
                <p:cNvSpPr>
                  <a:spLocks noChangeShapeType="1"/>
                </p:cNvSpPr>
                <p:nvPr/>
              </p:nvSpPr>
              <p:spPr bwMode="auto">
                <a:xfrm>
                  <a:off x="3870" y="1693"/>
                  <a:ext cx="227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A7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30745" name="Line 241"/>
                <p:cNvSpPr>
                  <a:spLocks noChangeShapeType="1"/>
                </p:cNvSpPr>
                <p:nvPr/>
              </p:nvSpPr>
              <p:spPr bwMode="auto">
                <a:xfrm>
                  <a:off x="3870" y="1455"/>
                  <a:ext cx="227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A7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</p:grpSp>
          <p:sp>
            <p:nvSpPr>
              <p:cNvPr id="30742" name="Oval 250"/>
              <p:cNvSpPr>
                <a:spLocks noChangeArrowheads="1"/>
              </p:cNvSpPr>
              <p:nvPr/>
            </p:nvSpPr>
            <p:spPr bwMode="auto">
              <a:xfrm>
                <a:off x="3847" y="1416"/>
                <a:ext cx="68" cy="68"/>
              </a:xfrm>
              <a:prstGeom prst="ellipse">
                <a:avLst/>
              </a:prstGeom>
              <a:solidFill>
                <a:srgbClr val="FF0000"/>
              </a:solidFill>
              <a:ln w="12700" algn="ctr">
                <a:solidFill>
                  <a:srgbClr val="FF0000"/>
                </a:solidFill>
                <a:round/>
              </a:ln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7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30740" name="Oval 260"/>
            <p:cNvSpPr>
              <a:spLocks noChangeArrowheads="1"/>
            </p:cNvSpPr>
            <p:nvPr/>
          </p:nvSpPr>
          <p:spPr bwMode="auto">
            <a:xfrm>
              <a:off x="3843" y="560"/>
              <a:ext cx="68" cy="68"/>
            </a:xfrm>
            <a:prstGeom prst="ellipse">
              <a:avLst/>
            </a:prstGeom>
            <a:solidFill>
              <a:srgbClr val="FF0000"/>
            </a:solidFill>
            <a:ln w="28575" algn="ctr">
              <a:solidFill>
                <a:srgbClr val="FF0000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183557" name="Text Box 261"/>
          <p:cNvSpPr txBox="1">
            <a:spLocks noChangeArrowheads="1"/>
          </p:cNvSpPr>
          <p:nvPr/>
        </p:nvSpPr>
        <p:spPr bwMode="auto">
          <a:xfrm>
            <a:off x="2955925" y="5505450"/>
            <a:ext cx="482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(1)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相加之和小于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9,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修正。</a:t>
            </a:r>
          </a:p>
        </p:txBody>
      </p:sp>
      <p:sp>
        <p:nvSpPr>
          <p:cNvPr id="183558" name="Text Box 262"/>
          <p:cNvSpPr txBox="1">
            <a:spLocks noChangeArrowheads="1"/>
          </p:cNvSpPr>
          <p:nvPr/>
        </p:nvSpPr>
        <p:spPr bwMode="auto">
          <a:xfrm>
            <a:off x="2957513" y="5868988"/>
            <a:ext cx="6440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(2)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有进位或相加之和大于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9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F=1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,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修正</a:t>
            </a:r>
          </a:p>
        </p:txBody>
      </p:sp>
      <p:sp>
        <p:nvSpPr>
          <p:cNvPr id="183559" name="Text Box 263"/>
          <p:cNvSpPr txBox="1">
            <a:spLocks noChangeArrowheads="1"/>
          </p:cNvSpPr>
          <p:nvPr/>
        </p:nvSpPr>
        <p:spPr bwMode="auto">
          <a:xfrm>
            <a:off x="2968625" y="6261099"/>
            <a:ext cx="3287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(3)CO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作进位输出</a:t>
            </a:r>
          </a:p>
        </p:txBody>
      </p:sp>
      <p:sp>
        <p:nvSpPr>
          <p:cNvPr id="183580" name="Text Box 284"/>
          <p:cNvSpPr txBox="1">
            <a:spLocks noChangeArrowheads="1"/>
          </p:cNvSpPr>
          <p:nvPr/>
        </p:nvSpPr>
        <p:spPr bwMode="auto">
          <a:xfrm>
            <a:off x="131763" y="2271713"/>
            <a:ext cx="73660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A3</a:t>
            </a:r>
          </a:p>
          <a:p>
            <a:pPr marL="0" marR="0" lvl="0" indent="0" algn="l" defTabSz="914400" rtl="0" eaLnBrk="1" fontAlgn="base" latinLnBrk="0" hangingPunct="1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A2</a:t>
            </a:r>
          </a:p>
          <a:p>
            <a:pPr marL="0" marR="0" lvl="0" indent="0" algn="l" defTabSz="914400" rtl="0" eaLnBrk="1" fontAlgn="base" latinLnBrk="0" hangingPunct="1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A1</a:t>
            </a:r>
          </a:p>
          <a:p>
            <a:pPr marL="0" marR="0" lvl="0" indent="0" algn="l" defTabSz="914400" rtl="0" eaLnBrk="1" fontAlgn="base" latinLnBrk="0" hangingPunct="1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A0</a:t>
            </a:r>
          </a:p>
          <a:p>
            <a:pPr marL="0" marR="0" lvl="0" indent="0" algn="l" defTabSz="914400" rtl="0" eaLnBrk="1" fontAlgn="base" latinLnBrk="0" hangingPunct="1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660033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B3</a:t>
            </a:r>
          </a:p>
          <a:p>
            <a:pPr marL="0" marR="0" lvl="0" indent="0" algn="l" defTabSz="914400" rtl="0" eaLnBrk="1" fontAlgn="base" latinLnBrk="0" hangingPunct="1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B2</a:t>
            </a:r>
          </a:p>
          <a:p>
            <a:pPr marL="0" marR="0" lvl="0" indent="0" algn="l" defTabSz="914400" rtl="0" eaLnBrk="1" fontAlgn="base" latinLnBrk="0" hangingPunct="1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B1</a:t>
            </a:r>
          </a:p>
          <a:p>
            <a:pPr marL="0" marR="0" lvl="0" indent="0" algn="l" defTabSz="914400" rtl="0" eaLnBrk="1" fontAlgn="base" latinLnBrk="0" hangingPunct="1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B0</a:t>
            </a:r>
            <a:endParaRPr kumimoji="0" lang="en-US" altLang="zh-CN" sz="2000" b="1" i="0" u="none" strike="noStrike" kern="1200" cap="none" spc="0" normalizeH="0" baseline="-18000" noProof="0" dirty="0">
              <a:ln>
                <a:noFill/>
              </a:ln>
              <a:solidFill>
                <a:srgbClr val="660033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3591" name="Text Box 295"/>
          <p:cNvSpPr txBox="1">
            <a:spLocks noChangeArrowheads="1"/>
          </p:cNvSpPr>
          <p:nvPr/>
        </p:nvSpPr>
        <p:spPr bwMode="auto">
          <a:xfrm>
            <a:off x="5345908" y="1841501"/>
            <a:ext cx="604837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0</a:t>
            </a:r>
          </a:p>
          <a:p>
            <a:pPr marL="0" marR="0" lvl="0" indent="0" algn="l" defTabSz="914400" rtl="0" eaLnBrk="1" fontAlgn="base" latinLnBrk="0" hangingPunct="1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1(0)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660033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1(0)</a:t>
            </a:r>
          </a:p>
          <a:p>
            <a:pPr marL="0" marR="0" lvl="0" indent="0" algn="l" defTabSz="914400" rtl="0" eaLnBrk="1" fontAlgn="base" latinLnBrk="0" hangingPunct="1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0</a:t>
            </a:r>
            <a:endParaRPr kumimoji="0" lang="en-US" altLang="zh-CN" sz="2000" b="1" i="0" u="none" strike="noStrike" kern="1200" cap="none" spc="0" normalizeH="0" baseline="-18000" noProof="0" dirty="0">
              <a:ln>
                <a:noFill/>
              </a:ln>
              <a:solidFill>
                <a:srgbClr val="660033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96" name="对象 95"/>
          <p:cNvGraphicFramePr>
            <a:graphicFrameLocks noChangeAspect="1"/>
          </p:cNvGraphicFramePr>
          <p:nvPr/>
        </p:nvGraphicFramePr>
        <p:xfrm>
          <a:off x="593725" y="225178"/>
          <a:ext cx="2070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45" name="Equation" r:id="rId3" imgW="49682400" imgH="12801600" progId="Equation.DSMT4">
                  <p:embed/>
                </p:oleObj>
              </mc:Choice>
              <mc:Fallback>
                <p:oleObj name="Equation" r:id="rId3" imgW="49682400" imgH="12801600" progId="Equation.DSMT4">
                  <p:embed/>
                  <p:pic>
                    <p:nvPicPr>
                      <p:cNvPr id="0" name="对象 9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725" y="225178"/>
                        <a:ext cx="20701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277589" y="646113"/>
            <a:ext cx="545342" cy="631826"/>
            <a:chOff x="6898511" y="0"/>
            <a:chExt cx="545347" cy="631826"/>
          </a:xfrm>
        </p:grpSpPr>
        <p:sp>
          <p:nvSpPr>
            <p:cNvPr id="8" name="矩形 7"/>
            <p:cNvSpPr/>
            <p:nvPr/>
          </p:nvSpPr>
          <p:spPr bwMode="auto">
            <a:xfrm>
              <a:off x="6898511" y="0"/>
              <a:ext cx="544011" cy="63182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 algn="ctr">
              <a:solidFill>
                <a:srgbClr val="FF0000"/>
              </a:solidFill>
              <a:miter lim="800000"/>
            </a:ln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898516" y="19050"/>
              <a:ext cx="5453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＆</a:t>
              </a: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3591273" y="2298698"/>
            <a:ext cx="545342" cy="631826"/>
            <a:chOff x="6898511" y="0"/>
            <a:chExt cx="545347" cy="631826"/>
          </a:xfrm>
        </p:grpSpPr>
        <p:sp>
          <p:nvSpPr>
            <p:cNvPr id="102" name="矩形 101"/>
            <p:cNvSpPr/>
            <p:nvPr/>
          </p:nvSpPr>
          <p:spPr bwMode="auto">
            <a:xfrm>
              <a:off x="6898511" y="0"/>
              <a:ext cx="544011" cy="63182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 algn="ctr">
              <a:solidFill>
                <a:srgbClr val="FF0000"/>
              </a:solidFill>
              <a:miter lim="800000"/>
            </a:ln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6898516" y="19050"/>
              <a:ext cx="5453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＆</a:t>
              </a: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4540088" y="2222897"/>
            <a:ext cx="545342" cy="631826"/>
            <a:chOff x="6898511" y="0"/>
            <a:chExt cx="545347" cy="631826"/>
          </a:xfrm>
        </p:grpSpPr>
        <p:sp>
          <p:nvSpPr>
            <p:cNvPr id="105" name="矩形 104"/>
            <p:cNvSpPr/>
            <p:nvPr/>
          </p:nvSpPr>
          <p:spPr bwMode="auto">
            <a:xfrm>
              <a:off x="6898511" y="0"/>
              <a:ext cx="544011" cy="63182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 algn="ctr">
              <a:solidFill>
                <a:srgbClr val="FF0000"/>
              </a:solidFill>
              <a:miter lim="800000"/>
            </a:ln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A77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6898516" y="19050"/>
              <a:ext cx="5453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＆</a:t>
              </a:r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55588" y="128588"/>
            <a:ext cx="5764212" cy="515937"/>
          </a:xfrm>
          <a:ln>
            <a:noFill/>
          </a:ln>
        </p:spPr>
        <p:txBody>
          <a:bodyPr/>
          <a:lstStyle/>
          <a:p>
            <a:pPr algn="l" eaLnBrk="1" hangingPunct="1"/>
            <a:r>
              <a:rPr lang="zh-CN" altLang="en-US" sz="2800" b="1" dirty="0">
                <a:solidFill>
                  <a:srgbClr val="FF0000"/>
                </a:solidFill>
              </a:rPr>
              <a:t>方案</a:t>
            </a:r>
            <a:r>
              <a:rPr lang="en-US" altLang="zh-CN" sz="2800" b="1" dirty="0">
                <a:solidFill>
                  <a:srgbClr val="FF0000"/>
                </a:solidFill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r>
              <a:rPr lang="zh-CN" altLang="en-US" sz="2800" b="1" dirty="0">
                <a:solidFill>
                  <a:schemeClr val="tx1"/>
                </a:solidFill>
              </a:rPr>
              <a:t>用</a:t>
            </a:r>
            <a:r>
              <a:rPr lang="en-US" altLang="zh-CN" sz="2800" b="1" dirty="0">
                <a:solidFill>
                  <a:schemeClr val="tx1"/>
                </a:solidFill>
              </a:rPr>
              <a:t>74</a:t>
            </a:r>
            <a:r>
              <a:rPr lang="en-US" altLang="zh-CN" sz="2800" b="1" dirty="0">
                <a:solidFill>
                  <a:schemeClr val="tx1"/>
                </a:solidFill>
                <a:sym typeface="Symbol" panose="05050102010706020507" pitchFamily="18" charset="2"/>
              </a:rPr>
              <a:t>283</a:t>
            </a:r>
            <a:r>
              <a:rPr lang="zh-CN" altLang="en-US" sz="2800" b="1" dirty="0">
                <a:solidFill>
                  <a:schemeClr val="tx1"/>
                </a:solidFill>
                <a:sym typeface="Symbol" panose="05050102010706020507" pitchFamily="18" charset="2"/>
              </a:rPr>
              <a:t>和</a:t>
            </a:r>
            <a:r>
              <a:rPr lang="en-US" altLang="zh-CN" sz="2800" b="1" dirty="0">
                <a:solidFill>
                  <a:schemeClr val="tx1"/>
                </a:solidFill>
              </a:rPr>
              <a:t>74</a:t>
            </a:r>
            <a:r>
              <a:rPr lang="en-US" altLang="zh-CN" sz="2800" b="1" dirty="0">
                <a:solidFill>
                  <a:schemeClr val="tx1"/>
                </a:solidFill>
                <a:sym typeface="Symbol" panose="05050102010706020507" pitchFamily="18" charset="2"/>
              </a:rPr>
              <a:t>85</a:t>
            </a:r>
            <a:r>
              <a:rPr lang="zh-CN" altLang="en-US" sz="2800" b="1" dirty="0">
                <a:solidFill>
                  <a:schemeClr val="tx1"/>
                </a:solidFill>
                <a:sym typeface="Symbol" panose="05050102010706020507" pitchFamily="18" charset="2"/>
              </a:rPr>
              <a:t>及或门</a:t>
            </a:r>
          </a:p>
        </p:txBody>
      </p:sp>
      <p:grpSp>
        <p:nvGrpSpPr>
          <p:cNvPr id="308227" name="Group 3"/>
          <p:cNvGrpSpPr/>
          <p:nvPr/>
        </p:nvGrpSpPr>
        <p:grpSpPr bwMode="auto">
          <a:xfrm>
            <a:off x="5164138" y="2014538"/>
            <a:ext cx="3387725" cy="1217612"/>
            <a:chOff x="3253" y="1412"/>
            <a:chExt cx="2134" cy="767"/>
          </a:xfrm>
        </p:grpSpPr>
        <p:sp>
          <p:nvSpPr>
            <p:cNvPr id="103530" name="Rectangle 4"/>
            <p:cNvSpPr>
              <a:spLocks noChangeArrowheads="1"/>
            </p:cNvSpPr>
            <p:nvPr/>
          </p:nvSpPr>
          <p:spPr bwMode="auto">
            <a:xfrm>
              <a:off x="3276" y="1456"/>
              <a:ext cx="1773" cy="72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531" name="Text Box 5"/>
            <p:cNvSpPr txBox="1">
              <a:spLocks noChangeArrowheads="1"/>
            </p:cNvSpPr>
            <p:nvPr/>
          </p:nvSpPr>
          <p:spPr bwMode="auto">
            <a:xfrm>
              <a:off x="3309" y="1875"/>
              <a:ext cx="178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X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X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X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X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103532" name="Text Box 6"/>
            <p:cNvSpPr txBox="1">
              <a:spLocks noChangeArrowheads="1"/>
            </p:cNvSpPr>
            <p:nvPr/>
          </p:nvSpPr>
          <p:spPr bwMode="auto">
            <a:xfrm>
              <a:off x="3536" y="1412"/>
              <a:ext cx="1298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F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   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F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   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F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   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F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103533" name="Text Box 7"/>
            <p:cNvSpPr txBox="1">
              <a:spLocks noChangeArrowheads="1"/>
            </p:cNvSpPr>
            <p:nvPr/>
          </p:nvSpPr>
          <p:spPr bwMode="auto">
            <a:xfrm>
              <a:off x="4767" y="1604"/>
              <a:ext cx="519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C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103534" name="Text Box 8"/>
            <p:cNvSpPr txBox="1">
              <a:spLocks noChangeArrowheads="1"/>
            </p:cNvSpPr>
            <p:nvPr/>
          </p:nvSpPr>
          <p:spPr bwMode="auto">
            <a:xfrm>
              <a:off x="3253" y="1648"/>
              <a:ext cx="519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C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</a:p>
          </p:txBody>
        </p:sp>
        <p:sp>
          <p:nvSpPr>
            <p:cNvPr id="103535" name="Text Box 9"/>
            <p:cNvSpPr txBox="1">
              <a:spLocks noChangeArrowheads="1"/>
            </p:cNvSpPr>
            <p:nvPr/>
          </p:nvSpPr>
          <p:spPr bwMode="auto">
            <a:xfrm>
              <a:off x="3717" y="1661"/>
              <a:ext cx="90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Symbol" panose="05050102010706020507" pitchFamily="18" charset="2"/>
                </a:rPr>
                <a:t>283</a:t>
              </a:r>
            </a:p>
          </p:txBody>
        </p:sp>
        <p:sp>
          <p:nvSpPr>
            <p:cNvPr id="103536" name="Freeform 10"/>
            <p:cNvSpPr/>
            <p:nvPr/>
          </p:nvSpPr>
          <p:spPr bwMode="auto">
            <a:xfrm>
              <a:off x="5048" y="1796"/>
              <a:ext cx="271" cy="180"/>
            </a:xfrm>
            <a:custGeom>
              <a:avLst/>
              <a:gdLst>
                <a:gd name="T0" fmla="*/ 0 w 271"/>
                <a:gd name="T1" fmla="*/ 0 h 180"/>
                <a:gd name="T2" fmla="*/ 271 w 271"/>
                <a:gd name="T3" fmla="*/ 0 h 180"/>
                <a:gd name="T4" fmla="*/ 271 w 271"/>
                <a:gd name="T5" fmla="*/ 180 h 1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1" h="180">
                  <a:moveTo>
                    <a:pt x="0" y="0"/>
                  </a:moveTo>
                  <a:lnTo>
                    <a:pt x="271" y="0"/>
                  </a:lnTo>
                  <a:lnTo>
                    <a:pt x="271" y="18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537" name="Line 11"/>
            <p:cNvSpPr>
              <a:spLocks noChangeShapeType="1"/>
            </p:cNvSpPr>
            <p:nvPr/>
          </p:nvSpPr>
          <p:spPr bwMode="auto">
            <a:xfrm>
              <a:off x="5251" y="1965"/>
              <a:ext cx="1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308236" name="Group 12"/>
          <p:cNvGrpSpPr/>
          <p:nvPr/>
        </p:nvGrpSpPr>
        <p:grpSpPr bwMode="auto">
          <a:xfrm>
            <a:off x="885825" y="1960563"/>
            <a:ext cx="3227388" cy="1217612"/>
            <a:chOff x="558" y="1378"/>
            <a:chExt cx="2033" cy="767"/>
          </a:xfrm>
        </p:grpSpPr>
        <p:sp>
          <p:nvSpPr>
            <p:cNvPr id="103522" name="Rectangle 13"/>
            <p:cNvSpPr>
              <a:spLocks noChangeArrowheads="1"/>
            </p:cNvSpPr>
            <p:nvPr/>
          </p:nvSpPr>
          <p:spPr bwMode="auto">
            <a:xfrm>
              <a:off x="581" y="1422"/>
              <a:ext cx="1773" cy="72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523" name="Text Box 14"/>
            <p:cNvSpPr txBox="1">
              <a:spLocks noChangeArrowheads="1"/>
            </p:cNvSpPr>
            <p:nvPr/>
          </p:nvSpPr>
          <p:spPr bwMode="auto">
            <a:xfrm>
              <a:off x="614" y="1841"/>
              <a:ext cx="178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X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X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X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X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103524" name="Text Box 15"/>
            <p:cNvSpPr txBox="1">
              <a:spLocks noChangeArrowheads="1"/>
            </p:cNvSpPr>
            <p:nvPr/>
          </p:nvSpPr>
          <p:spPr bwMode="auto">
            <a:xfrm>
              <a:off x="841" y="1378"/>
              <a:ext cx="1298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F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   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F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   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F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   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F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103525" name="Text Box 16"/>
            <p:cNvSpPr txBox="1">
              <a:spLocks noChangeArrowheads="1"/>
            </p:cNvSpPr>
            <p:nvPr/>
          </p:nvSpPr>
          <p:spPr bwMode="auto">
            <a:xfrm>
              <a:off x="2072" y="1570"/>
              <a:ext cx="519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C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103526" name="Text Box 17"/>
            <p:cNvSpPr txBox="1">
              <a:spLocks noChangeArrowheads="1"/>
            </p:cNvSpPr>
            <p:nvPr/>
          </p:nvSpPr>
          <p:spPr bwMode="auto">
            <a:xfrm>
              <a:off x="558" y="1614"/>
              <a:ext cx="519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C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</a:p>
          </p:txBody>
        </p:sp>
        <p:sp>
          <p:nvSpPr>
            <p:cNvPr id="103527" name="Text Box 18"/>
            <p:cNvSpPr txBox="1">
              <a:spLocks noChangeArrowheads="1"/>
            </p:cNvSpPr>
            <p:nvPr/>
          </p:nvSpPr>
          <p:spPr bwMode="auto">
            <a:xfrm>
              <a:off x="1022" y="1627"/>
              <a:ext cx="90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Symbol" panose="05050102010706020507" pitchFamily="18" charset="2"/>
                </a:rPr>
                <a:t>283</a:t>
              </a:r>
            </a:p>
          </p:txBody>
        </p:sp>
        <p:sp>
          <p:nvSpPr>
            <p:cNvPr id="103528" name="Freeform 19"/>
            <p:cNvSpPr/>
            <p:nvPr/>
          </p:nvSpPr>
          <p:spPr bwMode="auto">
            <a:xfrm>
              <a:off x="2353" y="1762"/>
              <a:ext cx="169" cy="180"/>
            </a:xfrm>
            <a:custGeom>
              <a:avLst/>
              <a:gdLst>
                <a:gd name="T0" fmla="*/ 0 w 271"/>
                <a:gd name="T1" fmla="*/ 0 h 180"/>
                <a:gd name="T2" fmla="*/ 16 w 271"/>
                <a:gd name="T3" fmla="*/ 0 h 180"/>
                <a:gd name="T4" fmla="*/ 16 w 271"/>
                <a:gd name="T5" fmla="*/ 180 h 1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1" h="180">
                  <a:moveTo>
                    <a:pt x="0" y="0"/>
                  </a:moveTo>
                  <a:lnTo>
                    <a:pt x="271" y="0"/>
                  </a:lnTo>
                  <a:lnTo>
                    <a:pt x="271" y="18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529" name="Line 20"/>
            <p:cNvSpPr>
              <a:spLocks noChangeShapeType="1"/>
            </p:cNvSpPr>
            <p:nvPr/>
          </p:nvSpPr>
          <p:spPr bwMode="auto">
            <a:xfrm>
              <a:off x="2446" y="1931"/>
              <a:ext cx="1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308245" name="Group 21"/>
          <p:cNvGrpSpPr/>
          <p:nvPr/>
        </p:nvGrpSpPr>
        <p:grpSpPr bwMode="auto">
          <a:xfrm>
            <a:off x="5305425" y="3233738"/>
            <a:ext cx="2832100" cy="763587"/>
            <a:chOff x="3342" y="2180"/>
            <a:chExt cx="1784" cy="481"/>
          </a:xfrm>
        </p:grpSpPr>
        <p:sp>
          <p:nvSpPr>
            <p:cNvPr id="103513" name="Line 22"/>
            <p:cNvSpPr>
              <a:spLocks noChangeShapeType="1"/>
            </p:cNvSpPr>
            <p:nvPr/>
          </p:nvSpPr>
          <p:spPr bwMode="auto">
            <a:xfrm>
              <a:off x="3445" y="2180"/>
              <a:ext cx="0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514" name="Line 23"/>
            <p:cNvSpPr>
              <a:spLocks noChangeShapeType="1"/>
            </p:cNvSpPr>
            <p:nvPr/>
          </p:nvSpPr>
          <p:spPr bwMode="auto">
            <a:xfrm>
              <a:off x="3637" y="2192"/>
              <a:ext cx="0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515" name="Line 24"/>
            <p:cNvSpPr>
              <a:spLocks noChangeShapeType="1"/>
            </p:cNvSpPr>
            <p:nvPr/>
          </p:nvSpPr>
          <p:spPr bwMode="auto">
            <a:xfrm>
              <a:off x="3841" y="2180"/>
              <a:ext cx="0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516" name="Line 25"/>
            <p:cNvSpPr>
              <a:spLocks noChangeShapeType="1"/>
            </p:cNvSpPr>
            <p:nvPr/>
          </p:nvSpPr>
          <p:spPr bwMode="auto">
            <a:xfrm>
              <a:off x="4055" y="2192"/>
              <a:ext cx="0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517" name="Line 26"/>
            <p:cNvSpPr>
              <a:spLocks noChangeShapeType="1"/>
            </p:cNvSpPr>
            <p:nvPr/>
          </p:nvSpPr>
          <p:spPr bwMode="auto">
            <a:xfrm>
              <a:off x="4259" y="2192"/>
              <a:ext cx="0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518" name="Line 27"/>
            <p:cNvSpPr>
              <a:spLocks noChangeShapeType="1"/>
            </p:cNvSpPr>
            <p:nvPr/>
          </p:nvSpPr>
          <p:spPr bwMode="auto">
            <a:xfrm>
              <a:off x="4473" y="2192"/>
              <a:ext cx="0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519" name="Line 28"/>
            <p:cNvSpPr>
              <a:spLocks noChangeShapeType="1"/>
            </p:cNvSpPr>
            <p:nvPr/>
          </p:nvSpPr>
          <p:spPr bwMode="auto">
            <a:xfrm>
              <a:off x="4677" y="2192"/>
              <a:ext cx="0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520" name="Line 29"/>
            <p:cNvSpPr>
              <a:spLocks noChangeShapeType="1"/>
            </p:cNvSpPr>
            <p:nvPr/>
          </p:nvSpPr>
          <p:spPr bwMode="auto">
            <a:xfrm>
              <a:off x="4869" y="2180"/>
              <a:ext cx="0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521" name="Text Box 30"/>
            <p:cNvSpPr txBox="1">
              <a:spLocks noChangeArrowheads="1"/>
            </p:cNvSpPr>
            <p:nvPr/>
          </p:nvSpPr>
          <p:spPr bwMode="auto">
            <a:xfrm>
              <a:off x="3342" y="2373"/>
              <a:ext cx="178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</p:grpSp>
      <p:grpSp>
        <p:nvGrpSpPr>
          <p:cNvPr id="308255" name="Group 31"/>
          <p:cNvGrpSpPr/>
          <p:nvPr/>
        </p:nvGrpSpPr>
        <p:grpSpPr bwMode="auto">
          <a:xfrm>
            <a:off x="2474913" y="1117600"/>
            <a:ext cx="4751387" cy="2833688"/>
            <a:chOff x="1559" y="847"/>
            <a:chExt cx="2993" cy="1785"/>
          </a:xfrm>
        </p:grpSpPr>
        <p:sp>
          <p:nvSpPr>
            <p:cNvPr id="103509" name="Freeform 32"/>
            <p:cNvSpPr/>
            <p:nvPr/>
          </p:nvSpPr>
          <p:spPr bwMode="auto">
            <a:xfrm>
              <a:off x="2180" y="847"/>
              <a:ext cx="2372" cy="1446"/>
            </a:xfrm>
            <a:custGeom>
              <a:avLst/>
              <a:gdLst>
                <a:gd name="T0" fmla="*/ 0 w 2338"/>
                <a:gd name="T1" fmla="*/ 1310 h 1446"/>
                <a:gd name="T2" fmla="*/ 0 w 2338"/>
                <a:gd name="T3" fmla="*/ 1446 h 1446"/>
                <a:gd name="T4" fmla="*/ 590 w 2338"/>
                <a:gd name="T5" fmla="*/ 1446 h 1446"/>
                <a:gd name="T6" fmla="*/ 590 w 2338"/>
                <a:gd name="T7" fmla="*/ 0 h 1446"/>
                <a:gd name="T8" fmla="*/ 2549 w 2338"/>
                <a:gd name="T9" fmla="*/ 0 h 1446"/>
                <a:gd name="T10" fmla="*/ 2549 w 2338"/>
                <a:gd name="T11" fmla="*/ 610 h 144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38" h="1446">
                  <a:moveTo>
                    <a:pt x="0" y="1310"/>
                  </a:moveTo>
                  <a:lnTo>
                    <a:pt x="0" y="1446"/>
                  </a:lnTo>
                  <a:lnTo>
                    <a:pt x="542" y="1446"/>
                  </a:lnTo>
                  <a:lnTo>
                    <a:pt x="542" y="0"/>
                  </a:lnTo>
                  <a:lnTo>
                    <a:pt x="2338" y="0"/>
                  </a:lnTo>
                  <a:lnTo>
                    <a:pt x="2338" y="61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510" name="Freeform 33"/>
            <p:cNvSpPr/>
            <p:nvPr/>
          </p:nvSpPr>
          <p:spPr bwMode="auto">
            <a:xfrm>
              <a:off x="1965" y="926"/>
              <a:ext cx="2304" cy="1491"/>
            </a:xfrm>
            <a:custGeom>
              <a:avLst/>
              <a:gdLst>
                <a:gd name="T0" fmla="*/ 0 w 2304"/>
                <a:gd name="T1" fmla="*/ 1209 h 1491"/>
                <a:gd name="T2" fmla="*/ 0 w 2304"/>
                <a:gd name="T3" fmla="*/ 1491 h 1491"/>
                <a:gd name="T4" fmla="*/ 859 w 2304"/>
                <a:gd name="T5" fmla="*/ 1491 h 1491"/>
                <a:gd name="T6" fmla="*/ 859 w 2304"/>
                <a:gd name="T7" fmla="*/ 0 h 1491"/>
                <a:gd name="T8" fmla="*/ 2304 w 2304"/>
                <a:gd name="T9" fmla="*/ 0 h 1491"/>
                <a:gd name="T10" fmla="*/ 2304 w 2304"/>
                <a:gd name="T11" fmla="*/ 531 h 14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04" h="1491">
                  <a:moveTo>
                    <a:pt x="0" y="1209"/>
                  </a:moveTo>
                  <a:lnTo>
                    <a:pt x="0" y="1491"/>
                  </a:lnTo>
                  <a:lnTo>
                    <a:pt x="859" y="1491"/>
                  </a:lnTo>
                  <a:lnTo>
                    <a:pt x="859" y="0"/>
                  </a:lnTo>
                  <a:lnTo>
                    <a:pt x="2304" y="0"/>
                  </a:lnTo>
                  <a:lnTo>
                    <a:pt x="2304" y="531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511" name="Freeform 34"/>
            <p:cNvSpPr/>
            <p:nvPr/>
          </p:nvSpPr>
          <p:spPr bwMode="auto">
            <a:xfrm>
              <a:off x="1762" y="1005"/>
              <a:ext cx="2180" cy="1536"/>
            </a:xfrm>
            <a:custGeom>
              <a:avLst/>
              <a:gdLst>
                <a:gd name="T0" fmla="*/ 0 w 2180"/>
                <a:gd name="T1" fmla="*/ 1141 h 1536"/>
                <a:gd name="T2" fmla="*/ 0 w 2180"/>
                <a:gd name="T3" fmla="*/ 1536 h 1536"/>
                <a:gd name="T4" fmla="*/ 1174 w 2180"/>
                <a:gd name="T5" fmla="*/ 1536 h 1536"/>
                <a:gd name="T6" fmla="*/ 1174 w 2180"/>
                <a:gd name="T7" fmla="*/ 0 h 1536"/>
                <a:gd name="T8" fmla="*/ 2180 w 2180"/>
                <a:gd name="T9" fmla="*/ 0 h 1536"/>
                <a:gd name="T10" fmla="*/ 2180 w 2180"/>
                <a:gd name="T11" fmla="*/ 441 h 1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80" h="1536">
                  <a:moveTo>
                    <a:pt x="0" y="1141"/>
                  </a:moveTo>
                  <a:lnTo>
                    <a:pt x="0" y="1536"/>
                  </a:lnTo>
                  <a:lnTo>
                    <a:pt x="1174" y="1536"/>
                  </a:lnTo>
                  <a:lnTo>
                    <a:pt x="1174" y="0"/>
                  </a:lnTo>
                  <a:lnTo>
                    <a:pt x="2180" y="0"/>
                  </a:lnTo>
                  <a:lnTo>
                    <a:pt x="2180" y="441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512" name="Freeform 35"/>
            <p:cNvSpPr/>
            <p:nvPr/>
          </p:nvSpPr>
          <p:spPr bwMode="auto">
            <a:xfrm>
              <a:off x="1559" y="1084"/>
              <a:ext cx="2055" cy="1548"/>
            </a:xfrm>
            <a:custGeom>
              <a:avLst/>
              <a:gdLst>
                <a:gd name="T0" fmla="*/ 0 w 2055"/>
                <a:gd name="T1" fmla="*/ 1062 h 1548"/>
                <a:gd name="T2" fmla="*/ 0 w 2055"/>
                <a:gd name="T3" fmla="*/ 1548 h 1548"/>
                <a:gd name="T4" fmla="*/ 1479 w 2055"/>
                <a:gd name="T5" fmla="*/ 1548 h 1548"/>
                <a:gd name="T6" fmla="*/ 1479 w 2055"/>
                <a:gd name="T7" fmla="*/ 0 h 1548"/>
                <a:gd name="T8" fmla="*/ 2055 w 2055"/>
                <a:gd name="T9" fmla="*/ 0 h 1548"/>
                <a:gd name="T10" fmla="*/ 2055 w 2055"/>
                <a:gd name="T11" fmla="*/ 373 h 15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5" h="1548">
                  <a:moveTo>
                    <a:pt x="0" y="1062"/>
                  </a:moveTo>
                  <a:lnTo>
                    <a:pt x="0" y="1548"/>
                  </a:lnTo>
                  <a:lnTo>
                    <a:pt x="1479" y="1548"/>
                  </a:lnTo>
                  <a:lnTo>
                    <a:pt x="1479" y="0"/>
                  </a:lnTo>
                  <a:lnTo>
                    <a:pt x="2055" y="0"/>
                  </a:lnTo>
                  <a:lnTo>
                    <a:pt x="2055" y="373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308260" name="Group 36"/>
          <p:cNvGrpSpPr/>
          <p:nvPr/>
        </p:nvGrpSpPr>
        <p:grpSpPr bwMode="auto">
          <a:xfrm>
            <a:off x="1022350" y="2868613"/>
            <a:ext cx="1198563" cy="1773237"/>
            <a:chOff x="644" y="1950"/>
            <a:chExt cx="755" cy="1117"/>
          </a:xfrm>
        </p:grpSpPr>
        <p:sp>
          <p:nvSpPr>
            <p:cNvPr id="103501" name="Freeform 37"/>
            <p:cNvSpPr/>
            <p:nvPr/>
          </p:nvSpPr>
          <p:spPr bwMode="auto">
            <a:xfrm>
              <a:off x="734" y="2135"/>
              <a:ext cx="610" cy="362"/>
            </a:xfrm>
            <a:custGeom>
              <a:avLst/>
              <a:gdLst>
                <a:gd name="T0" fmla="*/ 610 w 610"/>
                <a:gd name="T1" fmla="*/ 502 h 192"/>
                <a:gd name="T2" fmla="*/ 610 w 610"/>
                <a:gd name="T3" fmla="*/ 8631 h 192"/>
                <a:gd name="T4" fmla="*/ 0 w 610"/>
                <a:gd name="T5" fmla="*/ 8631 h 192"/>
                <a:gd name="T6" fmla="*/ 0 w 61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0" h="192">
                  <a:moveTo>
                    <a:pt x="610" y="11"/>
                  </a:moveTo>
                  <a:lnTo>
                    <a:pt x="610" y="192"/>
                  </a:lnTo>
                  <a:lnTo>
                    <a:pt x="0" y="192"/>
                  </a:ln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502" name="Line 38"/>
            <p:cNvSpPr>
              <a:spLocks noChangeShapeType="1"/>
            </p:cNvSpPr>
            <p:nvPr/>
          </p:nvSpPr>
          <p:spPr bwMode="auto">
            <a:xfrm>
              <a:off x="734" y="2327"/>
              <a:ext cx="0" cy="30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503" name="Line 39"/>
            <p:cNvSpPr>
              <a:spLocks noChangeShapeType="1"/>
            </p:cNvSpPr>
            <p:nvPr/>
          </p:nvSpPr>
          <p:spPr bwMode="auto">
            <a:xfrm>
              <a:off x="655" y="2632"/>
              <a:ext cx="14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504" name="Text Box 40"/>
            <p:cNvSpPr txBox="1">
              <a:spLocks noChangeArrowheads="1"/>
            </p:cNvSpPr>
            <p:nvPr/>
          </p:nvSpPr>
          <p:spPr bwMode="auto">
            <a:xfrm>
              <a:off x="644" y="2118"/>
              <a:ext cx="440" cy="519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.</a:t>
              </a:r>
            </a:p>
          </p:txBody>
        </p:sp>
        <p:sp>
          <p:nvSpPr>
            <p:cNvPr id="103505" name="Freeform 41"/>
            <p:cNvSpPr/>
            <p:nvPr/>
          </p:nvSpPr>
          <p:spPr bwMode="auto">
            <a:xfrm>
              <a:off x="949" y="2146"/>
              <a:ext cx="226" cy="169"/>
            </a:xfrm>
            <a:custGeom>
              <a:avLst/>
              <a:gdLst>
                <a:gd name="T0" fmla="*/ 0 w 226"/>
                <a:gd name="T1" fmla="*/ 0 h 169"/>
                <a:gd name="T2" fmla="*/ 0 w 226"/>
                <a:gd name="T3" fmla="*/ 169 h 169"/>
                <a:gd name="T4" fmla="*/ 226 w 226"/>
                <a:gd name="T5" fmla="*/ 169 h 169"/>
                <a:gd name="T6" fmla="*/ 226 w 226"/>
                <a:gd name="T7" fmla="*/ 11 h 16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6" h="169">
                  <a:moveTo>
                    <a:pt x="0" y="0"/>
                  </a:moveTo>
                  <a:lnTo>
                    <a:pt x="0" y="169"/>
                  </a:lnTo>
                  <a:lnTo>
                    <a:pt x="226" y="169"/>
                  </a:lnTo>
                  <a:lnTo>
                    <a:pt x="226" y="11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506" name="Line 42"/>
            <p:cNvSpPr>
              <a:spLocks noChangeShapeType="1"/>
            </p:cNvSpPr>
            <p:nvPr/>
          </p:nvSpPr>
          <p:spPr bwMode="auto">
            <a:xfrm>
              <a:off x="1050" y="2304"/>
              <a:ext cx="0" cy="6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507" name="Text Box 43"/>
            <p:cNvSpPr txBox="1">
              <a:spLocks noChangeArrowheads="1"/>
            </p:cNvSpPr>
            <p:nvPr/>
          </p:nvSpPr>
          <p:spPr bwMode="auto">
            <a:xfrm>
              <a:off x="959" y="1950"/>
              <a:ext cx="440" cy="519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.</a:t>
              </a:r>
            </a:p>
          </p:txBody>
        </p:sp>
        <p:sp>
          <p:nvSpPr>
            <p:cNvPr id="103508" name="Text Box 44"/>
            <p:cNvSpPr txBox="1">
              <a:spLocks noChangeArrowheads="1"/>
            </p:cNvSpPr>
            <p:nvPr/>
          </p:nvSpPr>
          <p:spPr bwMode="auto">
            <a:xfrm>
              <a:off x="655" y="2779"/>
              <a:ext cx="497" cy="28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“1”</a:t>
              </a:r>
            </a:p>
          </p:txBody>
        </p:sp>
      </p:grpSp>
      <p:grpSp>
        <p:nvGrpSpPr>
          <p:cNvPr id="308269" name="Group 45"/>
          <p:cNvGrpSpPr/>
          <p:nvPr/>
        </p:nvGrpSpPr>
        <p:grpSpPr bwMode="auto">
          <a:xfrm>
            <a:off x="1327150" y="1135063"/>
            <a:ext cx="2097088" cy="896937"/>
            <a:chOff x="825" y="858"/>
            <a:chExt cx="1321" cy="565"/>
          </a:xfrm>
        </p:grpSpPr>
        <p:sp>
          <p:nvSpPr>
            <p:cNvPr id="103494" name="Line 46"/>
            <p:cNvSpPr>
              <a:spLocks noChangeShapeType="1"/>
            </p:cNvSpPr>
            <p:nvPr/>
          </p:nvSpPr>
          <p:spPr bwMode="auto">
            <a:xfrm flipV="1">
              <a:off x="937" y="1129"/>
              <a:ext cx="0" cy="2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95" name="Line 47"/>
            <p:cNvSpPr>
              <a:spLocks noChangeShapeType="1"/>
            </p:cNvSpPr>
            <p:nvPr/>
          </p:nvSpPr>
          <p:spPr bwMode="auto">
            <a:xfrm flipV="1">
              <a:off x="1253" y="1117"/>
              <a:ext cx="0" cy="2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96" name="Line 48"/>
            <p:cNvSpPr>
              <a:spLocks noChangeShapeType="1"/>
            </p:cNvSpPr>
            <p:nvPr/>
          </p:nvSpPr>
          <p:spPr bwMode="auto">
            <a:xfrm flipV="1">
              <a:off x="1592" y="1129"/>
              <a:ext cx="0" cy="2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97" name="Line 49"/>
            <p:cNvSpPr>
              <a:spLocks noChangeShapeType="1"/>
            </p:cNvSpPr>
            <p:nvPr/>
          </p:nvSpPr>
          <p:spPr bwMode="auto">
            <a:xfrm flipV="1">
              <a:off x="1874" y="1117"/>
              <a:ext cx="0" cy="2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grpSp>
          <p:nvGrpSpPr>
            <p:cNvPr id="103498" name="Group 50"/>
            <p:cNvGrpSpPr/>
            <p:nvPr/>
          </p:nvGrpSpPr>
          <p:grpSpPr bwMode="auto">
            <a:xfrm>
              <a:off x="825" y="858"/>
              <a:ext cx="1321" cy="289"/>
              <a:chOff x="1344" y="3410"/>
              <a:chExt cx="1321" cy="289"/>
            </a:xfrm>
          </p:grpSpPr>
          <p:sp>
            <p:nvSpPr>
              <p:cNvPr id="103499" name="Text Box 51"/>
              <p:cNvSpPr txBox="1">
                <a:spLocks noChangeArrowheads="1"/>
              </p:cNvSpPr>
              <p:nvPr/>
            </p:nvSpPr>
            <p:spPr bwMode="auto">
              <a:xfrm>
                <a:off x="1344" y="3411"/>
                <a:ext cx="1310" cy="288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F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4    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F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    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F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    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F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</a:p>
            </p:txBody>
          </p:sp>
          <p:sp>
            <p:nvSpPr>
              <p:cNvPr id="103500" name="Text Box 52"/>
              <p:cNvSpPr txBox="1">
                <a:spLocks noChangeArrowheads="1"/>
              </p:cNvSpPr>
              <p:nvPr/>
            </p:nvSpPr>
            <p:spPr bwMode="auto">
              <a:xfrm>
                <a:off x="1422" y="3410"/>
                <a:ext cx="1243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anose="05050102010706020507" pitchFamily="18" charset="2"/>
                  </a:rPr>
                  <a:t>                  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grpSp>
        <p:nvGrpSpPr>
          <p:cNvPr id="308277" name="Group 53"/>
          <p:cNvGrpSpPr/>
          <p:nvPr/>
        </p:nvGrpSpPr>
        <p:grpSpPr bwMode="auto">
          <a:xfrm>
            <a:off x="5040313" y="4508500"/>
            <a:ext cx="3508375" cy="1179513"/>
            <a:chOff x="3175" y="2840"/>
            <a:chExt cx="2210" cy="743"/>
          </a:xfrm>
        </p:grpSpPr>
        <p:sp>
          <p:nvSpPr>
            <p:cNvPr id="103477" name="Rectangle 54"/>
            <p:cNvSpPr>
              <a:spLocks noChangeArrowheads="1"/>
            </p:cNvSpPr>
            <p:nvPr/>
          </p:nvSpPr>
          <p:spPr bwMode="auto">
            <a:xfrm>
              <a:off x="3175" y="2846"/>
              <a:ext cx="2112" cy="72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grpSp>
          <p:nvGrpSpPr>
            <p:cNvPr id="103478" name="Group 55"/>
            <p:cNvGrpSpPr/>
            <p:nvPr/>
          </p:nvGrpSpPr>
          <p:grpSpPr bwMode="auto">
            <a:xfrm>
              <a:off x="3265" y="3309"/>
              <a:ext cx="1724" cy="274"/>
              <a:chOff x="2901" y="3849"/>
              <a:chExt cx="1724" cy="274"/>
            </a:xfrm>
          </p:grpSpPr>
          <p:sp>
            <p:nvSpPr>
              <p:cNvPr id="103486" name="Rectangle 56"/>
              <p:cNvSpPr>
                <a:spLocks noChangeArrowheads="1"/>
              </p:cNvSpPr>
              <p:nvPr/>
            </p:nvSpPr>
            <p:spPr bwMode="auto">
              <a:xfrm>
                <a:off x="2901" y="3849"/>
                <a:ext cx="287" cy="25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</a:p>
            </p:txBody>
          </p:sp>
          <p:sp>
            <p:nvSpPr>
              <p:cNvPr id="103487" name="Rectangle 57"/>
              <p:cNvSpPr>
                <a:spLocks noChangeArrowheads="1"/>
              </p:cNvSpPr>
              <p:nvPr/>
            </p:nvSpPr>
            <p:spPr bwMode="auto">
              <a:xfrm>
                <a:off x="3330" y="3849"/>
                <a:ext cx="287" cy="25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</a:p>
            </p:txBody>
          </p:sp>
          <p:sp>
            <p:nvSpPr>
              <p:cNvPr id="103488" name="Rectangle 58"/>
              <p:cNvSpPr>
                <a:spLocks noChangeArrowheads="1"/>
              </p:cNvSpPr>
              <p:nvPr/>
            </p:nvSpPr>
            <p:spPr bwMode="auto">
              <a:xfrm>
                <a:off x="3777" y="3860"/>
                <a:ext cx="278" cy="25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B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</a:p>
            </p:txBody>
          </p:sp>
          <p:sp>
            <p:nvSpPr>
              <p:cNvPr id="103489" name="Rectangle 59"/>
              <p:cNvSpPr>
                <a:spLocks noChangeArrowheads="1"/>
              </p:cNvSpPr>
              <p:nvPr/>
            </p:nvSpPr>
            <p:spPr bwMode="auto">
              <a:xfrm>
                <a:off x="4169" y="3871"/>
                <a:ext cx="278" cy="25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B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</a:p>
            </p:txBody>
          </p:sp>
          <p:sp>
            <p:nvSpPr>
              <p:cNvPr id="103490" name="Rectangle 60"/>
              <p:cNvSpPr>
                <a:spLocks noChangeArrowheads="1"/>
              </p:cNvSpPr>
              <p:nvPr/>
            </p:nvSpPr>
            <p:spPr bwMode="auto">
              <a:xfrm>
                <a:off x="3112" y="3849"/>
                <a:ext cx="340" cy="2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</a:t>
                </a:r>
              </a:p>
            </p:txBody>
          </p:sp>
          <p:sp>
            <p:nvSpPr>
              <p:cNvPr id="103491" name="Rectangle 61"/>
              <p:cNvSpPr>
                <a:spLocks noChangeArrowheads="1"/>
              </p:cNvSpPr>
              <p:nvPr/>
            </p:nvSpPr>
            <p:spPr bwMode="auto">
              <a:xfrm>
                <a:off x="3537" y="3860"/>
                <a:ext cx="390" cy="25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</a:t>
                </a:r>
              </a:p>
            </p:txBody>
          </p:sp>
          <p:sp>
            <p:nvSpPr>
              <p:cNvPr id="103492" name="Rectangle 62"/>
              <p:cNvSpPr>
                <a:spLocks noChangeArrowheads="1"/>
              </p:cNvSpPr>
              <p:nvPr/>
            </p:nvSpPr>
            <p:spPr bwMode="auto">
              <a:xfrm>
                <a:off x="3973" y="3860"/>
                <a:ext cx="278" cy="25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B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</a:t>
                </a:r>
              </a:p>
            </p:txBody>
          </p:sp>
          <p:sp>
            <p:nvSpPr>
              <p:cNvPr id="103493" name="Rectangle 63"/>
              <p:cNvSpPr>
                <a:spLocks noChangeArrowheads="1"/>
              </p:cNvSpPr>
              <p:nvPr/>
            </p:nvSpPr>
            <p:spPr bwMode="auto">
              <a:xfrm>
                <a:off x="4347" y="3860"/>
                <a:ext cx="278" cy="25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B</a:t>
                </a:r>
                <a:r>
                  <a:rPr kumimoji="1" lang="en-US" altLang="zh-CN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</a:t>
                </a:r>
              </a:p>
            </p:txBody>
          </p:sp>
        </p:grpSp>
        <p:sp>
          <p:nvSpPr>
            <p:cNvPr id="103479" name="Rectangle 64"/>
            <p:cNvSpPr>
              <a:spLocks noChangeArrowheads="1"/>
            </p:cNvSpPr>
            <p:nvPr/>
          </p:nvSpPr>
          <p:spPr bwMode="auto">
            <a:xfrm>
              <a:off x="4420" y="2840"/>
              <a:ext cx="435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A&lt;B</a:t>
              </a:r>
            </a:p>
          </p:txBody>
        </p:sp>
        <p:sp>
          <p:nvSpPr>
            <p:cNvPr id="103480" name="Rectangle 65"/>
            <p:cNvSpPr>
              <a:spLocks noChangeArrowheads="1"/>
            </p:cNvSpPr>
            <p:nvPr/>
          </p:nvSpPr>
          <p:spPr bwMode="auto">
            <a:xfrm>
              <a:off x="3459" y="2840"/>
              <a:ext cx="435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A&gt;B</a:t>
              </a:r>
            </a:p>
          </p:txBody>
        </p:sp>
        <p:sp>
          <p:nvSpPr>
            <p:cNvPr id="103481" name="Rectangle 66"/>
            <p:cNvSpPr>
              <a:spLocks noChangeArrowheads="1"/>
            </p:cNvSpPr>
            <p:nvPr/>
          </p:nvSpPr>
          <p:spPr bwMode="auto">
            <a:xfrm>
              <a:off x="3936" y="2840"/>
              <a:ext cx="435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A=B</a:t>
              </a:r>
            </a:p>
          </p:txBody>
        </p:sp>
        <p:sp>
          <p:nvSpPr>
            <p:cNvPr id="103482" name="Rectangle 67"/>
            <p:cNvSpPr>
              <a:spLocks noChangeArrowheads="1"/>
            </p:cNvSpPr>
            <p:nvPr/>
          </p:nvSpPr>
          <p:spPr bwMode="auto">
            <a:xfrm>
              <a:off x="3841" y="3058"/>
              <a:ext cx="710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Symbol" panose="05050102010706020507" pitchFamily="18" charset="2"/>
                </a:rPr>
                <a:t>85</a:t>
              </a:r>
            </a:p>
          </p:txBody>
        </p:sp>
        <p:sp>
          <p:nvSpPr>
            <p:cNvPr id="103483" name="Text Box 68"/>
            <p:cNvSpPr txBox="1">
              <a:spLocks noChangeArrowheads="1"/>
            </p:cNvSpPr>
            <p:nvPr/>
          </p:nvSpPr>
          <p:spPr bwMode="auto">
            <a:xfrm>
              <a:off x="4901" y="3244"/>
              <a:ext cx="440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A&gt;B</a:t>
              </a:r>
            </a:p>
          </p:txBody>
        </p:sp>
        <p:sp>
          <p:nvSpPr>
            <p:cNvPr id="103484" name="Text Box 69"/>
            <p:cNvSpPr txBox="1">
              <a:spLocks noChangeArrowheads="1"/>
            </p:cNvSpPr>
            <p:nvPr/>
          </p:nvSpPr>
          <p:spPr bwMode="auto">
            <a:xfrm>
              <a:off x="4899" y="3039"/>
              <a:ext cx="486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A&lt;B</a:t>
              </a:r>
            </a:p>
          </p:txBody>
        </p:sp>
        <p:sp>
          <p:nvSpPr>
            <p:cNvPr id="103485" name="Text Box 70"/>
            <p:cNvSpPr txBox="1">
              <a:spLocks noChangeArrowheads="1"/>
            </p:cNvSpPr>
            <p:nvPr/>
          </p:nvSpPr>
          <p:spPr bwMode="auto">
            <a:xfrm>
              <a:off x="4888" y="2881"/>
              <a:ext cx="451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A=B</a:t>
              </a:r>
            </a:p>
          </p:txBody>
        </p:sp>
      </p:grpSp>
      <p:grpSp>
        <p:nvGrpSpPr>
          <p:cNvPr id="308295" name="Group 71"/>
          <p:cNvGrpSpPr/>
          <p:nvPr/>
        </p:nvGrpSpPr>
        <p:grpSpPr bwMode="auto">
          <a:xfrm>
            <a:off x="8391525" y="4338638"/>
            <a:ext cx="647700" cy="1435100"/>
            <a:chOff x="5286" y="2733"/>
            <a:chExt cx="408" cy="904"/>
          </a:xfrm>
        </p:grpSpPr>
        <p:sp>
          <p:nvSpPr>
            <p:cNvPr id="103471" name="Line 72"/>
            <p:cNvSpPr>
              <a:spLocks noChangeShapeType="1"/>
            </p:cNvSpPr>
            <p:nvPr/>
          </p:nvSpPr>
          <p:spPr bwMode="auto">
            <a:xfrm>
              <a:off x="5286" y="3004"/>
              <a:ext cx="248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72" name="Freeform 73"/>
            <p:cNvSpPr/>
            <p:nvPr/>
          </p:nvSpPr>
          <p:spPr bwMode="auto">
            <a:xfrm>
              <a:off x="5286" y="3162"/>
              <a:ext cx="124" cy="475"/>
            </a:xfrm>
            <a:custGeom>
              <a:avLst/>
              <a:gdLst>
                <a:gd name="T0" fmla="*/ 0 w 124"/>
                <a:gd name="T1" fmla="*/ 0 h 475"/>
                <a:gd name="T2" fmla="*/ 124 w 124"/>
                <a:gd name="T3" fmla="*/ 0 h 475"/>
                <a:gd name="T4" fmla="*/ 124 w 124"/>
                <a:gd name="T5" fmla="*/ 475 h 4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4" h="475">
                  <a:moveTo>
                    <a:pt x="0" y="0"/>
                  </a:moveTo>
                  <a:lnTo>
                    <a:pt x="124" y="0"/>
                  </a:lnTo>
                  <a:lnTo>
                    <a:pt x="124" y="475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73" name="Line 74"/>
            <p:cNvSpPr>
              <a:spLocks noChangeShapeType="1"/>
            </p:cNvSpPr>
            <p:nvPr/>
          </p:nvSpPr>
          <p:spPr bwMode="auto">
            <a:xfrm>
              <a:off x="5353" y="3637"/>
              <a:ext cx="1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74" name="Line 75"/>
            <p:cNvSpPr>
              <a:spLocks noChangeShapeType="1"/>
            </p:cNvSpPr>
            <p:nvPr/>
          </p:nvSpPr>
          <p:spPr bwMode="auto">
            <a:xfrm>
              <a:off x="5286" y="3377"/>
              <a:ext cx="1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75" name="Text Box 76"/>
            <p:cNvSpPr txBox="1">
              <a:spLocks noChangeArrowheads="1"/>
            </p:cNvSpPr>
            <p:nvPr/>
          </p:nvSpPr>
          <p:spPr bwMode="auto">
            <a:xfrm>
              <a:off x="5308" y="3015"/>
              <a:ext cx="260" cy="519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.</a:t>
              </a:r>
            </a:p>
          </p:txBody>
        </p:sp>
        <p:sp>
          <p:nvSpPr>
            <p:cNvPr id="103476" name="Text Box 77"/>
            <p:cNvSpPr txBox="1">
              <a:spLocks noChangeArrowheads="1"/>
            </p:cNvSpPr>
            <p:nvPr/>
          </p:nvSpPr>
          <p:spPr bwMode="auto">
            <a:xfrm>
              <a:off x="5311" y="2733"/>
              <a:ext cx="383" cy="250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“1”</a:t>
              </a:r>
            </a:p>
          </p:txBody>
        </p:sp>
      </p:grpSp>
      <p:grpSp>
        <p:nvGrpSpPr>
          <p:cNvPr id="308302" name="Group 78"/>
          <p:cNvGrpSpPr/>
          <p:nvPr/>
        </p:nvGrpSpPr>
        <p:grpSpPr bwMode="auto">
          <a:xfrm>
            <a:off x="6630988" y="5270500"/>
            <a:ext cx="1042987" cy="1292225"/>
            <a:chOff x="4177" y="3320"/>
            <a:chExt cx="657" cy="814"/>
          </a:xfrm>
        </p:grpSpPr>
        <p:sp>
          <p:nvSpPr>
            <p:cNvPr id="103463" name="Line 79"/>
            <p:cNvSpPr>
              <a:spLocks noChangeShapeType="1"/>
            </p:cNvSpPr>
            <p:nvPr/>
          </p:nvSpPr>
          <p:spPr bwMode="auto">
            <a:xfrm>
              <a:off x="4269" y="3581"/>
              <a:ext cx="0" cy="40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64" name="Freeform 80"/>
            <p:cNvSpPr/>
            <p:nvPr/>
          </p:nvSpPr>
          <p:spPr bwMode="auto">
            <a:xfrm>
              <a:off x="4269" y="3569"/>
              <a:ext cx="565" cy="294"/>
            </a:xfrm>
            <a:custGeom>
              <a:avLst/>
              <a:gdLst>
                <a:gd name="T0" fmla="*/ 0 w 565"/>
                <a:gd name="T1" fmla="*/ 58454 h 102"/>
                <a:gd name="T2" fmla="*/ 565 w 565"/>
                <a:gd name="T3" fmla="*/ 58454 h 102"/>
                <a:gd name="T4" fmla="*/ 565 w 565"/>
                <a:gd name="T5" fmla="*/ 0 h 1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5" h="102">
                  <a:moveTo>
                    <a:pt x="0" y="102"/>
                  </a:moveTo>
                  <a:lnTo>
                    <a:pt x="565" y="102"/>
                  </a:lnTo>
                  <a:lnTo>
                    <a:pt x="565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65" name="Text Box 81"/>
            <p:cNvSpPr txBox="1">
              <a:spLocks noChangeArrowheads="1"/>
            </p:cNvSpPr>
            <p:nvPr/>
          </p:nvSpPr>
          <p:spPr bwMode="auto">
            <a:xfrm>
              <a:off x="4177" y="3486"/>
              <a:ext cx="260" cy="519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.</a:t>
              </a:r>
            </a:p>
          </p:txBody>
        </p:sp>
        <p:sp>
          <p:nvSpPr>
            <p:cNvPr id="103466" name="Text Box 82"/>
            <p:cNvSpPr txBox="1">
              <a:spLocks noChangeArrowheads="1"/>
            </p:cNvSpPr>
            <p:nvPr/>
          </p:nvSpPr>
          <p:spPr bwMode="auto">
            <a:xfrm>
              <a:off x="4238" y="3884"/>
              <a:ext cx="383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“1”</a:t>
              </a:r>
            </a:p>
          </p:txBody>
        </p:sp>
        <p:sp>
          <p:nvSpPr>
            <p:cNvPr id="103467" name="Freeform 83"/>
            <p:cNvSpPr/>
            <p:nvPr/>
          </p:nvSpPr>
          <p:spPr bwMode="auto">
            <a:xfrm>
              <a:off x="4439" y="3569"/>
              <a:ext cx="214" cy="113"/>
            </a:xfrm>
            <a:custGeom>
              <a:avLst/>
              <a:gdLst>
                <a:gd name="T0" fmla="*/ 0 w 214"/>
                <a:gd name="T1" fmla="*/ 0 h 113"/>
                <a:gd name="T2" fmla="*/ 0 w 214"/>
                <a:gd name="T3" fmla="*/ 113 h 113"/>
                <a:gd name="T4" fmla="*/ 214 w 214"/>
                <a:gd name="T5" fmla="*/ 113 h 113"/>
                <a:gd name="T6" fmla="*/ 214 w 214"/>
                <a:gd name="T7" fmla="*/ 0 h 1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" h="113">
                  <a:moveTo>
                    <a:pt x="0" y="0"/>
                  </a:moveTo>
                  <a:lnTo>
                    <a:pt x="0" y="113"/>
                  </a:lnTo>
                  <a:lnTo>
                    <a:pt x="214" y="113"/>
                  </a:lnTo>
                  <a:lnTo>
                    <a:pt x="214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68" name="Line 84"/>
            <p:cNvSpPr>
              <a:spLocks noChangeShapeType="1"/>
            </p:cNvSpPr>
            <p:nvPr/>
          </p:nvSpPr>
          <p:spPr bwMode="auto">
            <a:xfrm>
              <a:off x="4540" y="3682"/>
              <a:ext cx="0" cy="10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69" name="Line 85"/>
            <p:cNvSpPr>
              <a:spLocks noChangeShapeType="1"/>
            </p:cNvSpPr>
            <p:nvPr/>
          </p:nvSpPr>
          <p:spPr bwMode="auto">
            <a:xfrm>
              <a:off x="4484" y="3784"/>
              <a:ext cx="1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70" name="Text Box 86"/>
            <p:cNvSpPr txBox="1">
              <a:spLocks noChangeArrowheads="1"/>
            </p:cNvSpPr>
            <p:nvPr/>
          </p:nvSpPr>
          <p:spPr bwMode="auto">
            <a:xfrm>
              <a:off x="4438" y="3320"/>
              <a:ext cx="260" cy="519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.</a:t>
              </a:r>
            </a:p>
          </p:txBody>
        </p:sp>
      </p:grpSp>
      <p:grpSp>
        <p:nvGrpSpPr>
          <p:cNvPr id="308311" name="Group 87"/>
          <p:cNvGrpSpPr/>
          <p:nvPr/>
        </p:nvGrpSpPr>
        <p:grpSpPr bwMode="auto">
          <a:xfrm>
            <a:off x="4318000" y="3011488"/>
            <a:ext cx="2119313" cy="3389312"/>
            <a:chOff x="2720" y="1897"/>
            <a:chExt cx="1335" cy="2135"/>
          </a:xfrm>
        </p:grpSpPr>
        <p:sp>
          <p:nvSpPr>
            <p:cNvPr id="103456" name="Freeform 88"/>
            <p:cNvSpPr/>
            <p:nvPr/>
          </p:nvSpPr>
          <p:spPr bwMode="auto">
            <a:xfrm>
              <a:off x="3038" y="2485"/>
              <a:ext cx="350" cy="1219"/>
            </a:xfrm>
            <a:custGeom>
              <a:avLst/>
              <a:gdLst>
                <a:gd name="T0" fmla="*/ 0 w 350"/>
                <a:gd name="T1" fmla="*/ 0 h 1219"/>
                <a:gd name="T2" fmla="*/ 0 w 350"/>
                <a:gd name="T3" fmla="*/ 1219 h 1219"/>
                <a:gd name="T4" fmla="*/ 350 w 350"/>
                <a:gd name="T5" fmla="*/ 1219 h 1219"/>
                <a:gd name="T6" fmla="*/ 350 w 350"/>
                <a:gd name="T7" fmla="*/ 1084 h 12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50" h="1219">
                  <a:moveTo>
                    <a:pt x="0" y="0"/>
                  </a:moveTo>
                  <a:lnTo>
                    <a:pt x="0" y="1219"/>
                  </a:lnTo>
                  <a:lnTo>
                    <a:pt x="350" y="1219"/>
                  </a:lnTo>
                  <a:lnTo>
                    <a:pt x="350" y="1084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57" name="Freeform 89"/>
            <p:cNvSpPr/>
            <p:nvPr/>
          </p:nvSpPr>
          <p:spPr bwMode="auto">
            <a:xfrm>
              <a:off x="2936" y="2394"/>
              <a:ext cx="667" cy="1423"/>
            </a:xfrm>
            <a:custGeom>
              <a:avLst/>
              <a:gdLst>
                <a:gd name="T0" fmla="*/ 0 w 667"/>
                <a:gd name="T1" fmla="*/ 0 h 1423"/>
                <a:gd name="T2" fmla="*/ 0 w 667"/>
                <a:gd name="T3" fmla="*/ 1423 h 1423"/>
                <a:gd name="T4" fmla="*/ 667 w 667"/>
                <a:gd name="T5" fmla="*/ 1423 h 1423"/>
                <a:gd name="T6" fmla="*/ 667 w 667"/>
                <a:gd name="T7" fmla="*/ 1175 h 14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67" h="1423">
                  <a:moveTo>
                    <a:pt x="0" y="0"/>
                  </a:moveTo>
                  <a:lnTo>
                    <a:pt x="0" y="1423"/>
                  </a:lnTo>
                  <a:lnTo>
                    <a:pt x="667" y="1423"/>
                  </a:lnTo>
                  <a:lnTo>
                    <a:pt x="667" y="1175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58" name="Freeform 90"/>
            <p:cNvSpPr/>
            <p:nvPr/>
          </p:nvSpPr>
          <p:spPr bwMode="auto">
            <a:xfrm>
              <a:off x="2824" y="2281"/>
              <a:ext cx="993" cy="1649"/>
            </a:xfrm>
            <a:custGeom>
              <a:avLst/>
              <a:gdLst>
                <a:gd name="T0" fmla="*/ 0 w 993"/>
                <a:gd name="T1" fmla="*/ 0 h 1649"/>
                <a:gd name="T2" fmla="*/ 0 w 993"/>
                <a:gd name="T3" fmla="*/ 1649 h 1649"/>
                <a:gd name="T4" fmla="*/ 993 w 993"/>
                <a:gd name="T5" fmla="*/ 1649 h 1649"/>
                <a:gd name="T6" fmla="*/ 993 w 993"/>
                <a:gd name="T7" fmla="*/ 1277 h 16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3" h="1649">
                  <a:moveTo>
                    <a:pt x="0" y="0"/>
                  </a:moveTo>
                  <a:lnTo>
                    <a:pt x="0" y="1649"/>
                  </a:lnTo>
                  <a:lnTo>
                    <a:pt x="993" y="1649"/>
                  </a:lnTo>
                  <a:lnTo>
                    <a:pt x="993" y="1277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59" name="Freeform 91"/>
            <p:cNvSpPr/>
            <p:nvPr/>
          </p:nvSpPr>
          <p:spPr bwMode="auto">
            <a:xfrm>
              <a:off x="2733" y="2146"/>
              <a:ext cx="1322" cy="1886"/>
            </a:xfrm>
            <a:custGeom>
              <a:avLst/>
              <a:gdLst>
                <a:gd name="T0" fmla="*/ 0 w 1322"/>
                <a:gd name="T1" fmla="*/ 0 h 1886"/>
                <a:gd name="T2" fmla="*/ 0 w 1322"/>
                <a:gd name="T3" fmla="*/ 1886 h 1886"/>
                <a:gd name="T4" fmla="*/ 1322 w 1322"/>
                <a:gd name="T5" fmla="*/ 1886 h 1886"/>
                <a:gd name="T6" fmla="*/ 1322 w 1322"/>
                <a:gd name="T7" fmla="*/ 1412 h 188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22" h="1886">
                  <a:moveTo>
                    <a:pt x="0" y="0"/>
                  </a:moveTo>
                  <a:lnTo>
                    <a:pt x="0" y="1886"/>
                  </a:lnTo>
                  <a:lnTo>
                    <a:pt x="1322" y="1886"/>
                  </a:lnTo>
                  <a:lnTo>
                    <a:pt x="1322" y="1412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60" name="Text Box 92"/>
            <p:cNvSpPr txBox="1">
              <a:spLocks noChangeArrowheads="1"/>
            </p:cNvSpPr>
            <p:nvPr/>
          </p:nvSpPr>
          <p:spPr bwMode="auto">
            <a:xfrm>
              <a:off x="2720" y="1897"/>
              <a:ext cx="260" cy="519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.</a:t>
              </a:r>
            </a:p>
          </p:txBody>
        </p:sp>
        <p:sp>
          <p:nvSpPr>
            <p:cNvPr id="103461" name="Text Box 93"/>
            <p:cNvSpPr txBox="1">
              <a:spLocks noChangeArrowheads="1"/>
            </p:cNvSpPr>
            <p:nvPr/>
          </p:nvSpPr>
          <p:spPr bwMode="auto">
            <a:xfrm>
              <a:off x="2832" y="2033"/>
              <a:ext cx="260" cy="519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.</a:t>
              </a:r>
            </a:p>
          </p:txBody>
        </p:sp>
        <p:sp>
          <p:nvSpPr>
            <p:cNvPr id="103462" name="Text Box 94"/>
            <p:cNvSpPr txBox="1">
              <a:spLocks noChangeArrowheads="1"/>
            </p:cNvSpPr>
            <p:nvPr/>
          </p:nvSpPr>
          <p:spPr bwMode="auto">
            <a:xfrm>
              <a:off x="2933" y="2124"/>
              <a:ext cx="260" cy="519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.</a:t>
              </a:r>
            </a:p>
          </p:txBody>
        </p:sp>
      </p:grpSp>
      <p:sp>
        <p:nvSpPr>
          <p:cNvPr id="308319" name="Freeform 95"/>
          <p:cNvSpPr/>
          <p:nvPr/>
        </p:nvSpPr>
        <p:spPr bwMode="auto">
          <a:xfrm>
            <a:off x="2312988" y="4356100"/>
            <a:ext cx="3370262" cy="161925"/>
          </a:xfrm>
          <a:custGeom>
            <a:avLst/>
            <a:gdLst>
              <a:gd name="T0" fmla="*/ 2147483647 w 2123"/>
              <a:gd name="T1" fmla="*/ 2147483647 h 226"/>
              <a:gd name="T2" fmla="*/ 2147483647 w 2123"/>
              <a:gd name="T3" fmla="*/ 0 h 226"/>
              <a:gd name="T4" fmla="*/ 0 w 2123"/>
              <a:gd name="T5" fmla="*/ 0 h 22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23" h="226">
                <a:moveTo>
                  <a:pt x="2123" y="226"/>
                </a:moveTo>
                <a:lnTo>
                  <a:pt x="2123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1F08F8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308320" name="Group 96"/>
          <p:cNvGrpSpPr/>
          <p:nvPr/>
        </p:nvGrpSpPr>
        <p:grpSpPr bwMode="auto">
          <a:xfrm>
            <a:off x="1954213" y="2617788"/>
            <a:ext cx="3244850" cy="1898650"/>
            <a:chOff x="1231" y="1649"/>
            <a:chExt cx="2044" cy="1196"/>
          </a:xfrm>
        </p:grpSpPr>
        <p:sp>
          <p:nvSpPr>
            <p:cNvPr id="103452" name="Text Box 97"/>
            <p:cNvSpPr txBox="1">
              <a:spLocks noChangeArrowheads="1"/>
            </p:cNvSpPr>
            <p:nvPr/>
          </p:nvSpPr>
          <p:spPr bwMode="auto">
            <a:xfrm>
              <a:off x="2630" y="1784"/>
              <a:ext cx="260" cy="519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.</a:t>
              </a:r>
            </a:p>
          </p:txBody>
        </p:sp>
        <p:sp>
          <p:nvSpPr>
            <p:cNvPr id="103453" name="Rectangle 98"/>
            <p:cNvSpPr>
              <a:spLocks noChangeArrowheads="1"/>
            </p:cNvSpPr>
            <p:nvPr/>
          </p:nvSpPr>
          <p:spPr bwMode="auto">
            <a:xfrm>
              <a:off x="1242" y="2506"/>
              <a:ext cx="215" cy="33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54" name="Freeform 99"/>
            <p:cNvSpPr/>
            <p:nvPr/>
          </p:nvSpPr>
          <p:spPr bwMode="auto">
            <a:xfrm>
              <a:off x="1446" y="1649"/>
              <a:ext cx="1829" cy="960"/>
            </a:xfrm>
            <a:custGeom>
              <a:avLst/>
              <a:gdLst>
                <a:gd name="T0" fmla="*/ 1829 w 1829"/>
                <a:gd name="T1" fmla="*/ 0 h 960"/>
                <a:gd name="T2" fmla="*/ 1208 w 1829"/>
                <a:gd name="T3" fmla="*/ 0 h 960"/>
                <a:gd name="T4" fmla="*/ 1208 w 1829"/>
                <a:gd name="T5" fmla="*/ 960 h 960"/>
                <a:gd name="T6" fmla="*/ 0 w 1829"/>
                <a:gd name="T7" fmla="*/ 960 h 9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29" h="960">
                  <a:moveTo>
                    <a:pt x="1829" y="0"/>
                  </a:moveTo>
                  <a:lnTo>
                    <a:pt x="1208" y="0"/>
                  </a:lnTo>
                  <a:lnTo>
                    <a:pt x="1208" y="960"/>
                  </a:lnTo>
                  <a:lnTo>
                    <a:pt x="0" y="96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55" name="Text Box 100"/>
            <p:cNvSpPr txBox="1">
              <a:spLocks noChangeArrowheads="1"/>
            </p:cNvSpPr>
            <p:nvPr/>
          </p:nvSpPr>
          <p:spPr bwMode="auto">
            <a:xfrm>
              <a:off x="1231" y="2518"/>
              <a:ext cx="294" cy="192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≥1</a:t>
              </a:r>
            </a:p>
          </p:txBody>
        </p:sp>
      </p:grpSp>
      <p:grpSp>
        <p:nvGrpSpPr>
          <p:cNvPr id="308325" name="Group 101"/>
          <p:cNvGrpSpPr/>
          <p:nvPr/>
        </p:nvGrpSpPr>
        <p:grpSpPr bwMode="auto">
          <a:xfrm>
            <a:off x="1022350" y="3908425"/>
            <a:ext cx="973138" cy="771525"/>
            <a:chOff x="644" y="2462"/>
            <a:chExt cx="613" cy="486"/>
          </a:xfrm>
          <a:solidFill>
            <a:schemeClr val="bg1"/>
          </a:solidFill>
        </p:grpSpPr>
        <p:sp>
          <p:nvSpPr>
            <p:cNvPr id="103450" name="Rectangle 102"/>
            <p:cNvSpPr>
              <a:spLocks noChangeArrowheads="1"/>
            </p:cNvSpPr>
            <p:nvPr/>
          </p:nvSpPr>
          <p:spPr bwMode="auto">
            <a:xfrm>
              <a:off x="644" y="2530"/>
              <a:ext cx="530" cy="418"/>
            </a:xfrm>
            <a:prstGeom prst="rect">
              <a:avLst/>
            </a:prstGeom>
            <a:grpFill/>
            <a:ln w="38100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51" name="Freeform 103"/>
            <p:cNvSpPr/>
            <p:nvPr/>
          </p:nvSpPr>
          <p:spPr bwMode="auto">
            <a:xfrm>
              <a:off x="1050" y="2462"/>
              <a:ext cx="207" cy="203"/>
            </a:xfrm>
            <a:custGeom>
              <a:avLst/>
              <a:gdLst>
                <a:gd name="T0" fmla="*/ 0 w 181"/>
                <a:gd name="T1" fmla="*/ 0 h 203"/>
                <a:gd name="T2" fmla="*/ 0 w 181"/>
                <a:gd name="T3" fmla="*/ 203 h 203"/>
                <a:gd name="T4" fmla="*/ 406 w 181"/>
                <a:gd name="T5" fmla="*/ 203 h 20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1" h="203">
                  <a:moveTo>
                    <a:pt x="0" y="0"/>
                  </a:moveTo>
                  <a:lnTo>
                    <a:pt x="0" y="203"/>
                  </a:lnTo>
                  <a:lnTo>
                    <a:pt x="181" y="203"/>
                  </a:lnTo>
                </a:path>
              </a:pathLst>
            </a:custGeom>
            <a:grp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308328" name="Group 104"/>
          <p:cNvGrpSpPr/>
          <p:nvPr/>
        </p:nvGrpSpPr>
        <p:grpSpPr bwMode="auto">
          <a:xfrm>
            <a:off x="376238" y="696913"/>
            <a:ext cx="4105275" cy="2154237"/>
            <a:chOff x="237" y="439"/>
            <a:chExt cx="2586" cy="1357"/>
          </a:xfrm>
        </p:grpSpPr>
        <p:sp>
          <p:nvSpPr>
            <p:cNvPr id="103443" name="Text Box 105"/>
            <p:cNvSpPr txBox="1">
              <a:spLocks noChangeArrowheads="1"/>
            </p:cNvSpPr>
            <p:nvPr/>
          </p:nvSpPr>
          <p:spPr bwMode="auto">
            <a:xfrm>
              <a:off x="2563" y="1277"/>
              <a:ext cx="260" cy="519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.</a:t>
              </a:r>
            </a:p>
          </p:txBody>
        </p:sp>
        <p:sp>
          <p:nvSpPr>
            <p:cNvPr id="103444" name="Text Box 106"/>
            <p:cNvSpPr txBox="1">
              <a:spLocks noChangeArrowheads="1"/>
            </p:cNvSpPr>
            <p:nvPr/>
          </p:nvSpPr>
          <p:spPr bwMode="auto">
            <a:xfrm>
              <a:off x="343" y="439"/>
              <a:ext cx="450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C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Symbol" panose="05050102010706020507" pitchFamily="18" charset="2"/>
                </a:rPr>
                <a:t>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45" name="Rectangle 107"/>
            <p:cNvSpPr>
              <a:spLocks noChangeArrowheads="1"/>
            </p:cNvSpPr>
            <p:nvPr/>
          </p:nvSpPr>
          <p:spPr bwMode="auto">
            <a:xfrm>
              <a:off x="237" y="824"/>
              <a:ext cx="373" cy="23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46" name="Text Box 108"/>
            <p:cNvSpPr txBox="1">
              <a:spLocks noChangeArrowheads="1"/>
            </p:cNvSpPr>
            <p:nvPr/>
          </p:nvSpPr>
          <p:spPr bwMode="auto">
            <a:xfrm>
              <a:off x="305" y="802"/>
              <a:ext cx="350" cy="231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≥1</a:t>
              </a:r>
            </a:p>
          </p:txBody>
        </p:sp>
        <p:sp>
          <p:nvSpPr>
            <p:cNvPr id="103447" name="Freeform 109"/>
            <p:cNvSpPr/>
            <p:nvPr/>
          </p:nvSpPr>
          <p:spPr bwMode="auto">
            <a:xfrm>
              <a:off x="327" y="1062"/>
              <a:ext cx="249" cy="508"/>
            </a:xfrm>
            <a:custGeom>
              <a:avLst/>
              <a:gdLst>
                <a:gd name="T0" fmla="*/ 0 w 249"/>
                <a:gd name="T1" fmla="*/ 0 h 508"/>
                <a:gd name="T2" fmla="*/ 0 w 249"/>
                <a:gd name="T3" fmla="*/ 508 h 508"/>
                <a:gd name="T4" fmla="*/ 249 w 249"/>
                <a:gd name="T5" fmla="*/ 508 h 50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9" h="508">
                  <a:moveTo>
                    <a:pt x="0" y="0"/>
                  </a:moveTo>
                  <a:lnTo>
                    <a:pt x="0" y="508"/>
                  </a:lnTo>
                  <a:lnTo>
                    <a:pt x="249" y="508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48" name="Freeform 110"/>
            <p:cNvSpPr/>
            <p:nvPr/>
          </p:nvSpPr>
          <p:spPr bwMode="auto">
            <a:xfrm>
              <a:off x="463" y="1062"/>
              <a:ext cx="2191" cy="587"/>
            </a:xfrm>
            <a:custGeom>
              <a:avLst/>
              <a:gdLst>
                <a:gd name="T0" fmla="*/ 0 w 2191"/>
                <a:gd name="T1" fmla="*/ 0 h 587"/>
                <a:gd name="T2" fmla="*/ 0 w 2191"/>
                <a:gd name="T3" fmla="*/ 90 h 587"/>
                <a:gd name="T4" fmla="*/ 2191 w 2191"/>
                <a:gd name="T5" fmla="*/ 90 h 587"/>
                <a:gd name="T6" fmla="*/ 2191 w 2191"/>
                <a:gd name="T7" fmla="*/ 587 h 58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91" h="587">
                  <a:moveTo>
                    <a:pt x="0" y="0"/>
                  </a:moveTo>
                  <a:lnTo>
                    <a:pt x="0" y="90"/>
                  </a:lnTo>
                  <a:lnTo>
                    <a:pt x="2191" y="90"/>
                  </a:lnTo>
                  <a:lnTo>
                    <a:pt x="2191" y="587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449" name="Line 111"/>
            <p:cNvSpPr>
              <a:spLocks noChangeShapeType="1"/>
            </p:cNvSpPr>
            <p:nvPr/>
          </p:nvSpPr>
          <p:spPr bwMode="auto">
            <a:xfrm flipV="1">
              <a:off x="395" y="621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1355835" y="1324303"/>
            <a:ext cx="61170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：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0110- 0011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277161" y="309671"/>
            <a:ext cx="6954715" cy="588136"/>
          </a:xfrm>
          <a:prstGeom prst="rect">
            <a:avLst/>
          </a:prstGeom>
        </p:spPr>
        <p:txBody>
          <a:bodyPr/>
          <a:lstStyle/>
          <a:p>
            <a:pPr lvl="0" eaLnBrk="1" hangingPunct="1">
              <a:defRPr/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原码相减恰等于二进制补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码相加！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939158" y="4540470"/>
            <a:ext cx="495037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lvl="0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符号位为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表示结果为正数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906672" y="2149605"/>
            <a:ext cx="5250873" cy="2525820"/>
            <a:chOff x="1906672" y="2149605"/>
            <a:chExt cx="5250873" cy="252582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1906672" y="2149605"/>
              <a:ext cx="5250873" cy="2525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4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+mn-cs"/>
                  <a:sym typeface="Wingdings" panose="05000000000000000000" pitchFamily="2" charset="2"/>
                </a:rPr>
                <a:t>    </a:t>
              </a:r>
              <a:r>
                <a:rPr lang="en-US" altLang="zh-CN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  <a:sym typeface="Wingdings" panose="05000000000000000000" pitchFamily="2" charset="2"/>
                </a:rPr>
                <a:t>0</a:t>
              </a:r>
              <a:r>
                <a:rPr kumimoji="1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+mn-cs"/>
                  <a:sym typeface="Wingdings" panose="05000000000000000000" pitchFamily="2" charset="2"/>
                </a:rPr>
                <a:t> 0 1 1 0    </a:t>
              </a:r>
              <a:r>
                <a:rPr kumimoji="1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Wingdings" panose="05000000000000000000" pitchFamily="2" charset="2"/>
                </a:rPr>
                <a:t>[0110]</a:t>
              </a:r>
              <a:r>
                <a:rPr kumimoji="1" lang="zh-CN" altLang="en-US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补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+mn-cs"/>
                </a:rPr>
                <a:t>+</a:t>
              </a:r>
              <a:r>
                <a:rPr kumimoji="1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+mn-cs"/>
                </a:rPr>
                <a:t> </a:t>
              </a:r>
              <a:r>
                <a:rPr kumimoji="1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+mn-cs"/>
                </a:rPr>
                <a:t>1</a:t>
              </a:r>
              <a:r>
                <a:rPr kumimoji="1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+mn-cs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1  1</a:t>
              </a:r>
              <a:r>
                <a:rPr kumimoji="1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+mn-cs"/>
                </a:rPr>
                <a:t> 0 1   </a:t>
              </a:r>
              <a:r>
                <a:rPr kumimoji="1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[-0011]</a:t>
              </a:r>
              <a:r>
                <a:rPr kumimoji="1" lang="zh-CN" altLang="en-US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补</a:t>
              </a:r>
            </a:p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+mn-cs"/>
                </a:rPr>
                <a:t>  </a:t>
              </a:r>
              <a:r>
                <a:rPr kumimoji="1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+mn-cs"/>
                </a:rPr>
                <a:t>10 </a:t>
              </a:r>
              <a:r>
                <a:rPr kumimoji="1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+mn-cs"/>
                </a:rPr>
                <a:t> 0 0 1 </a:t>
              </a:r>
              <a:r>
                <a:rPr lang="en-US" altLang="zh-CN" dirty="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1</a:t>
              </a:r>
              <a:endParaRPr kumimoji="1" lang="en-US" altLang="zh-CN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+mn-cs"/>
                </a:rPr>
                <a:t>        </a:t>
              </a:r>
            </a:p>
            <a:p>
              <a:pPr marL="0" marR="0" lvl="0" indent="0" algn="l" defTabSz="914400" rtl="0" eaLnBrk="1" fontAlgn="base" latinLnBrk="0" hangingPunct="1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+mn-cs"/>
                </a:rPr>
                <a:t>          </a:t>
              </a:r>
              <a:endPara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endParaRPr>
            </a:p>
          </p:txBody>
        </p:sp>
        <p:sp>
          <p:nvSpPr>
            <p:cNvPr id="7" name="Line 3"/>
            <p:cNvSpPr>
              <a:spLocks noChangeShapeType="1"/>
            </p:cNvSpPr>
            <p:nvPr/>
          </p:nvSpPr>
          <p:spPr bwMode="auto">
            <a:xfrm flipV="1">
              <a:off x="1959222" y="3657600"/>
              <a:ext cx="4946073" cy="28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2017987" y="5533696"/>
            <a:ext cx="521838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lvl="0"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产生溢出</a:t>
            </a:r>
            <a:r>
              <a:rPr lang="en-US" altLang="zh-CN" dirty="0">
                <a:solidFill>
                  <a:srgbClr val="33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</p:nvPr>
        </p:nvSpPr>
        <p:spPr>
          <a:xfrm>
            <a:off x="263489" y="6481428"/>
            <a:ext cx="840100" cy="392344"/>
          </a:xfrm>
        </p:spPr>
        <p:txBody>
          <a:bodyPr/>
          <a:lstStyle/>
          <a:p>
            <a:pPr>
              <a:defRPr/>
            </a:pPr>
            <a:r>
              <a:rPr lang="en-US" altLang="zh-CN" sz="1100" dirty="0">
                <a:solidFill>
                  <a:schemeClr val="tx1"/>
                </a:solidFill>
              </a:rPr>
              <a:t>35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5" name="Rectangle 3"/>
          <p:cNvSpPr>
            <a:spLocks noChangeArrowheads="1"/>
          </p:cNvSpPr>
          <p:nvPr/>
        </p:nvSpPr>
        <p:spPr bwMode="auto">
          <a:xfrm>
            <a:off x="-2063" y="685800"/>
            <a:ext cx="67954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例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5: 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试用全加器构成四位二进制减法器。</a:t>
            </a:r>
          </a:p>
        </p:txBody>
      </p:sp>
      <p:sp>
        <p:nvSpPr>
          <p:cNvPr id="199684" name="Rectangle 4"/>
          <p:cNvSpPr>
            <a:spLocks noChangeArrowheads="1"/>
          </p:cNvSpPr>
          <p:nvPr/>
        </p:nvSpPr>
        <p:spPr bwMode="auto">
          <a:xfrm>
            <a:off x="54435" y="1419225"/>
            <a:ext cx="8900192" cy="5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[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解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] 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利用“加补”的概念，即可将减法用加法来实现。</a:t>
            </a:r>
          </a:p>
        </p:txBody>
      </p:sp>
      <p:sp>
        <p:nvSpPr>
          <p:cNvPr id="199685" name="Rectangle 5"/>
          <p:cNvSpPr>
            <a:spLocks noChangeArrowheads="1"/>
          </p:cNvSpPr>
          <p:nvPr/>
        </p:nvSpPr>
        <p:spPr bwMode="auto">
          <a:xfrm>
            <a:off x="387350" y="2692405"/>
            <a:ext cx="2044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逻辑电路 </a:t>
            </a:r>
          </a:p>
        </p:txBody>
      </p:sp>
      <p:grpSp>
        <p:nvGrpSpPr>
          <p:cNvPr id="14360" name="Group 128"/>
          <p:cNvGrpSpPr/>
          <p:nvPr/>
        </p:nvGrpSpPr>
        <p:grpSpPr bwMode="auto">
          <a:xfrm>
            <a:off x="2789238" y="3098955"/>
            <a:ext cx="5927725" cy="2768600"/>
            <a:chOff x="1813" y="2125"/>
            <a:chExt cx="3734" cy="1744"/>
          </a:xfrm>
        </p:grpSpPr>
        <p:sp>
          <p:nvSpPr>
            <p:cNvPr id="14385" name="Line 94"/>
            <p:cNvSpPr>
              <a:spLocks noChangeShapeType="1"/>
            </p:cNvSpPr>
            <p:nvPr/>
          </p:nvSpPr>
          <p:spPr bwMode="auto">
            <a:xfrm>
              <a:off x="3041" y="2641"/>
              <a:ext cx="1" cy="2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84" name="Line 93"/>
            <p:cNvSpPr>
              <a:spLocks noChangeShapeType="1"/>
            </p:cNvSpPr>
            <p:nvPr/>
          </p:nvSpPr>
          <p:spPr bwMode="auto">
            <a:xfrm>
              <a:off x="2808" y="2649"/>
              <a:ext cx="1" cy="2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83" name="Line 92"/>
            <p:cNvSpPr>
              <a:spLocks noChangeShapeType="1"/>
            </p:cNvSpPr>
            <p:nvPr/>
          </p:nvSpPr>
          <p:spPr bwMode="auto">
            <a:xfrm>
              <a:off x="2564" y="2649"/>
              <a:ext cx="1" cy="2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82" name="Line 91"/>
            <p:cNvSpPr>
              <a:spLocks noChangeShapeType="1"/>
            </p:cNvSpPr>
            <p:nvPr/>
          </p:nvSpPr>
          <p:spPr bwMode="auto">
            <a:xfrm>
              <a:off x="2356" y="2649"/>
              <a:ext cx="1" cy="2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61" name="Rectangle 66"/>
            <p:cNvSpPr>
              <a:spLocks noChangeArrowheads="1"/>
            </p:cNvSpPr>
            <p:nvPr/>
          </p:nvSpPr>
          <p:spPr bwMode="auto">
            <a:xfrm>
              <a:off x="2221" y="2869"/>
              <a:ext cx="2788" cy="74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62" name="Line 67"/>
            <p:cNvSpPr>
              <a:spLocks noChangeShapeType="1"/>
            </p:cNvSpPr>
            <p:nvPr/>
          </p:nvSpPr>
          <p:spPr bwMode="auto">
            <a:xfrm>
              <a:off x="3297" y="2576"/>
              <a:ext cx="1" cy="29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63" name="Line 69"/>
            <p:cNvSpPr>
              <a:spLocks noChangeShapeType="1"/>
            </p:cNvSpPr>
            <p:nvPr/>
          </p:nvSpPr>
          <p:spPr bwMode="auto">
            <a:xfrm>
              <a:off x="3750" y="2576"/>
              <a:ext cx="1" cy="29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64" name="Line 71"/>
            <p:cNvSpPr>
              <a:spLocks noChangeShapeType="1"/>
            </p:cNvSpPr>
            <p:nvPr/>
          </p:nvSpPr>
          <p:spPr bwMode="auto">
            <a:xfrm>
              <a:off x="4202" y="2576"/>
              <a:ext cx="1" cy="29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65" name="Line 73"/>
            <p:cNvSpPr>
              <a:spLocks noChangeShapeType="1"/>
            </p:cNvSpPr>
            <p:nvPr/>
          </p:nvSpPr>
          <p:spPr bwMode="auto">
            <a:xfrm>
              <a:off x="4655" y="2576"/>
              <a:ext cx="1" cy="29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66" name="Line 75"/>
            <p:cNvSpPr>
              <a:spLocks noChangeShapeType="1"/>
            </p:cNvSpPr>
            <p:nvPr/>
          </p:nvSpPr>
          <p:spPr bwMode="auto">
            <a:xfrm>
              <a:off x="3297" y="2125"/>
              <a:ext cx="1" cy="2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67" name="Line 76"/>
            <p:cNvSpPr>
              <a:spLocks noChangeShapeType="1"/>
            </p:cNvSpPr>
            <p:nvPr/>
          </p:nvSpPr>
          <p:spPr bwMode="auto">
            <a:xfrm>
              <a:off x="3750" y="2125"/>
              <a:ext cx="1" cy="2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68" name="Line 77"/>
            <p:cNvSpPr>
              <a:spLocks noChangeShapeType="1"/>
            </p:cNvSpPr>
            <p:nvPr/>
          </p:nvSpPr>
          <p:spPr bwMode="auto">
            <a:xfrm>
              <a:off x="4202" y="2125"/>
              <a:ext cx="1" cy="2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69" name="Line 78"/>
            <p:cNvSpPr>
              <a:spLocks noChangeShapeType="1"/>
            </p:cNvSpPr>
            <p:nvPr/>
          </p:nvSpPr>
          <p:spPr bwMode="auto">
            <a:xfrm>
              <a:off x="4655" y="2125"/>
              <a:ext cx="1" cy="2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70" name="Line 79"/>
            <p:cNvSpPr>
              <a:spLocks noChangeShapeType="1"/>
            </p:cNvSpPr>
            <p:nvPr/>
          </p:nvSpPr>
          <p:spPr bwMode="auto">
            <a:xfrm>
              <a:off x="2759" y="3613"/>
              <a:ext cx="1" cy="25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71" name="Line 80"/>
            <p:cNvSpPr>
              <a:spLocks noChangeShapeType="1"/>
            </p:cNvSpPr>
            <p:nvPr/>
          </p:nvSpPr>
          <p:spPr bwMode="auto">
            <a:xfrm>
              <a:off x="3383" y="3613"/>
              <a:ext cx="1" cy="25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72" name="Line 81"/>
            <p:cNvSpPr>
              <a:spLocks noChangeShapeType="1"/>
            </p:cNvSpPr>
            <p:nvPr/>
          </p:nvSpPr>
          <p:spPr bwMode="auto">
            <a:xfrm>
              <a:off x="4019" y="3613"/>
              <a:ext cx="1" cy="25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73" name="Line 82"/>
            <p:cNvSpPr>
              <a:spLocks noChangeShapeType="1"/>
            </p:cNvSpPr>
            <p:nvPr/>
          </p:nvSpPr>
          <p:spPr bwMode="auto">
            <a:xfrm>
              <a:off x="4557" y="3613"/>
              <a:ext cx="1" cy="25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74" name="Line 83"/>
            <p:cNvSpPr>
              <a:spLocks noChangeShapeType="1"/>
            </p:cNvSpPr>
            <p:nvPr/>
          </p:nvSpPr>
          <p:spPr bwMode="auto">
            <a:xfrm flipH="1">
              <a:off x="1854" y="3247"/>
              <a:ext cx="367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75" name="Freeform 84"/>
            <p:cNvSpPr/>
            <p:nvPr/>
          </p:nvSpPr>
          <p:spPr bwMode="auto">
            <a:xfrm>
              <a:off x="1854" y="3222"/>
              <a:ext cx="123" cy="37"/>
            </a:xfrm>
            <a:custGeom>
              <a:avLst/>
              <a:gdLst>
                <a:gd name="T0" fmla="*/ 123 w 123"/>
                <a:gd name="T1" fmla="*/ 37 h 37"/>
                <a:gd name="T2" fmla="*/ 98 w 123"/>
                <a:gd name="T3" fmla="*/ 25 h 37"/>
                <a:gd name="T4" fmla="*/ 123 w 123"/>
                <a:gd name="T5" fmla="*/ 0 h 37"/>
                <a:gd name="T6" fmla="*/ 0 w 123"/>
                <a:gd name="T7" fmla="*/ 25 h 37"/>
                <a:gd name="T8" fmla="*/ 123 w 123"/>
                <a:gd name="T9" fmla="*/ 37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37"/>
                <a:gd name="T17" fmla="*/ 123 w 123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37">
                  <a:moveTo>
                    <a:pt x="123" y="37"/>
                  </a:moveTo>
                  <a:lnTo>
                    <a:pt x="98" y="25"/>
                  </a:lnTo>
                  <a:lnTo>
                    <a:pt x="123" y="0"/>
                  </a:lnTo>
                  <a:lnTo>
                    <a:pt x="0" y="25"/>
                  </a:lnTo>
                  <a:lnTo>
                    <a:pt x="123" y="37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76" name="Line 85"/>
            <p:cNvSpPr>
              <a:spLocks noChangeShapeType="1"/>
            </p:cNvSpPr>
            <p:nvPr/>
          </p:nvSpPr>
          <p:spPr bwMode="auto">
            <a:xfrm flipH="1">
              <a:off x="5009" y="3247"/>
              <a:ext cx="538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77" name="Freeform 86"/>
            <p:cNvSpPr/>
            <p:nvPr/>
          </p:nvSpPr>
          <p:spPr bwMode="auto">
            <a:xfrm>
              <a:off x="2331" y="2714"/>
              <a:ext cx="49" cy="159"/>
            </a:xfrm>
            <a:custGeom>
              <a:avLst/>
              <a:gdLst>
                <a:gd name="T0" fmla="*/ 49 w 49"/>
                <a:gd name="T1" fmla="*/ 0 h 159"/>
                <a:gd name="T2" fmla="*/ 25 w 49"/>
                <a:gd name="T3" fmla="*/ 37 h 159"/>
                <a:gd name="T4" fmla="*/ 0 w 49"/>
                <a:gd name="T5" fmla="*/ 0 h 159"/>
                <a:gd name="T6" fmla="*/ 25 w 49"/>
                <a:gd name="T7" fmla="*/ 159 h 159"/>
                <a:gd name="T8" fmla="*/ 49 w 49"/>
                <a:gd name="T9" fmla="*/ 0 h 1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159"/>
                <a:gd name="T17" fmla="*/ 49 w 49"/>
                <a:gd name="T18" fmla="*/ 159 h 1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159">
                  <a:moveTo>
                    <a:pt x="49" y="0"/>
                  </a:moveTo>
                  <a:lnTo>
                    <a:pt x="25" y="37"/>
                  </a:lnTo>
                  <a:lnTo>
                    <a:pt x="0" y="0"/>
                  </a:lnTo>
                  <a:lnTo>
                    <a:pt x="25" y="15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78" name="Freeform 87"/>
            <p:cNvSpPr/>
            <p:nvPr/>
          </p:nvSpPr>
          <p:spPr bwMode="auto">
            <a:xfrm>
              <a:off x="3273" y="2588"/>
              <a:ext cx="61" cy="61"/>
            </a:xfrm>
            <a:custGeom>
              <a:avLst/>
              <a:gdLst>
                <a:gd name="T0" fmla="*/ 0 w 61"/>
                <a:gd name="T1" fmla="*/ 24 h 61"/>
                <a:gd name="T2" fmla="*/ 12 w 61"/>
                <a:gd name="T3" fmla="*/ 0 h 61"/>
                <a:gd name="T4" fmla="*/ 37 w 61"/>
                <a:gd name="T5" fmla="*/ 0 h 61"/>
                <a:gd name="T6" fmla="*/ 61 w 61"/>
                <a:gd name="T7" fmla="*/ 24 h 61"/>
                <a:gd name="T8" fmla="*/ 37 w 61"/>
                <a:gd name="T9" fmla="*/ 61 h 61"/>
                <a:gd name="T10" fmla="*/ 12 w 61"/>
                <a:gd name="T11" fmla="*/ 61 h 61"/>
                <a:gd name="T12" fmla="*/ 0 w 61"/>
                <a:gd name="T13" fmla="*/ 24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"/>
                <a:gd name="T22" fmla="*/ 0 h 61"/>
                <a:gd name="T23" fmla="*/ 61 w 61"/>
                <a:gd name="T24" fmla="*/ 61 h 6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" h="61">
                  <a:moveTo>
                    <a:pt x="0" y="24"/>
                  </a:moveTo>
                  <a:lnTo>
                    <a:pt x="12" y="0"/>
                  </a:lnTo>
                  <a:lnTo>
                    <a:pt x="37" y="0"/>
                  </a:lnTo>
                  <a:lnTo>
                    <a:pt x="61" y="24"/>
                  </a:lnTo>
                  <a:lnTo>
                    <a:pt x="37" y="61"/>
                  </a:lnTo>
                  <a:lnTo>
                    <a:pt x="12" y="6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79" name="Freeform 88"/>
            <p:cNvSpPr/>
            <p:nvPr/>
          </p:nvSpPr>
          <p:spPr bwMode="auto">
            <a:xfrm>
              <a:off x="2539" y="2714"/>
              <a:ext cx="61" cy="159"/>
            </a:xfrm>
            <a:custGeom>
              <a:avLst/>
              <a:gdLst>
                <a:gd name="T0" fmla="*/ 61 w 61"/>
                <a:gd name="T1" fmla="*/ 0 h 159"/>
                <a:gd name="T2" fmla="*/ 25 w 61"/>
                <a:gd name="T3" fmla="*/ 37 h 159"/>
                <a:gd name="T4" fmla="*/ 0 w 61"/>
                <a:gd name="T5" fmla="*/ 0 h 159"/>
                <a:gd name="T6" fmla="*/ 25 w 61"/>
                <a:gd name="T7" fmla="*/ 159 h 159"/>
                <a:gd name="T8" fmla="*/ 61 w 61"/>
                <a:gd name="T9" fmla="*/ 0 h 1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"/>
                <a:gd name="T16" fmla="*/ 0 h 159"/>
                <a:gd name="T17" fmla="*/ 61 w 61"/>
                <a:gd name="T18" fmla="*/ 159 h 1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" h="159">
                  <a:moveTo>
                    <a:pt x="61" y="0"/>
                  </a:moveTo>
                  <a:lnTo>
                    <a:pt x="25" y="37"/>
                  </a:lnTo>
                  <a:lnTo>
                    <a:pt x="0" y="0"/>
                  </a:lnTo>
                  <a:lnTo>
                    <a:pt x="25" y="159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80" name="Freeform 89"/>
            <p:cNvSpPr/>
            <p:nvPr/>
          </p:nvSpPr>
          <p:spPr bwMode="auto">
            <a:xfrm>
              <a:off x="2784" y="2714"/>
              <a:ext cx="49" cy="159"/>
            </a:xfrm>
            <a:custGeom>
              <a:avLst/>
              <a:gdLst>
                <a:gd name="T0" fmla="*/ 49 w 49"/>
                <a:gd name="T1" fmla="*/ 0 h 159"/>
                <a:gd name="T2" fmla="*/ 24 w 49"/>
                <a:gd name="T3" fmla="*/ 37 h 159"/>
                <a:gd name="T4" fmla="*/ 0 w 49"/>
                <a:gd name="T5" fmla="*/ 0 h 159"/>
                <a:gd name="T6" fmla="*/ 24 w 49"/>
                <a:gd name="T7" fmla="*/ 159 h 159"/>
                <a:gd name="T8" fmla="*/ 49 w 49"/>
                <a:gd name="T9" fmla="*/ 0 h 1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159"/>
                <a:gd name="T17" fmla="*/ 49 w 49"/>
                <a:gd name="T18" fmla="*/ 159 h 1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159">
                  <a:moveTo>
                    <a:pt x="49" y="0"/>
                  </a:moveTo>
                  <a:lnTo>
                    <a:pt x="24" y="37"/>
                  </a:lnTo>
                  <a:lnTo>
                    <a:pt x="0" y="0"/>
                  </a:lnTo>
                  <a:lnTo>
                    <a:pt x="24" y="15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81" name="Freeform 90"/>
            <p:cNvSpPr/>
            <p:nvPr/>
          </p:nvSpPr>
          <p:spPr bwMode="auto">
            <a:xfrm>
              <a:off x="3016" y="2722"/>
              <a:ext cx="49" cy="159"/>
            </a:xfrm>
            <a:custGeom>
              <a:avLst/>
              <a:gdLst>
                <a:gd name="T0" fmla="*/ 49 w 49"/>
                <a:gd name="T1" fmla="*/ 0 h 159"/>
                <a:gd name="T2" fmla="*/ 25 w 49"/>
                <a:gd name="T3" fmla="*/ 37 h 159"/>
                <a:gd name="T4" fmla="*/ 0 w 49"/>
                <a:gd name="T5" fmla="*/ 0 h 159"/>
                <a:gd name="T6" fmla="*/ 25 w 49"/>
                <a:gd name="T7" fmla="*/ 159 h 159"/>
                <a:gd name="T8" fmla="*/ 49 w 49"/>
                <a:gd name="T9" fmla="*/ 0 h 1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159"/>
                <a:gd name="T17" fmla="*/ 49 w 49"/>
                <a:gd name="T18" fmla="*/ 159 h 1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159">
                  <a:moveTo>
                    <a:pt x="49" y="0"/>
                  </a:moveTo>
                  <a:lnTo>
                    <a:pt x="25" y="37"/>
                  </a:lnTo>
                  <a:lnTo>
                    <a:pt x="0" y="0"/>
                  </a:lnTo>
                  <a:lnTo>
                    <a:pt x="25" y="15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86" name="Freeform 95"/>
            <p:cNvSpPr/>
            <p:nvPr/>
          </p:nvSpPr>
          <p:spPr bwMode="auto">
            <a:xfrm>
              <a:off x="3725" y="2588"/>
              <a:ext cx="49" cy="61"/>
            </a:xfrm>
            <a:custGeom>
              <a:avLst/>
              <a:gdLst>
                <a:gd name="T0" fmla="*/ 0 w 49"/>
                <a:gd name="T1" fmla="*/ 24 h 61"/>
                <a:gd name="T2" fmla="*/ 12 w 49"/>
                <a:gd name="T3" fmla="*/ 0 h 61"/>
                <a:gd name="T4" fmla="*/ 37 w 49"/>
                <a:gd name="T5" fmla="*/ 0 h 61"/>
                <a:gd name="T6" fmla="*/ 49 w 49"/>
                <a:gd name="T7" fmla="*/ 24 h 61"/>
                <a:gd name="T8" fmla="*/ 37 w 49"/>
                <a:gd name="T9" fmla="*/ 61 h 61"/>
                <a:gd name="T10" fmla="*/ 12 w 49"/>
                <a:gd name="T11" fmla="*/ 61 h 61"/>
                <a:gd name="T12" fmla="*/ 0 w 49"/>
                <a:gd name="T13" fmla="*/ 24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9"/>
                <a:gd name="T22" fmla="*/ 0 h 61"/>
                <a:gd name="T23" fmla="*/ 49 w 49"/>
                <a:gd name="T24" fmla="*/ 61 h 6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9" h="61">
                  <a:moveTo>
                    <a:pt x="0" y="24"/>
                  </a:moveTo>
                  <a:lnTo>
                    <a:pt x="12" y="0"/>
                  </a:lnTo>
                  <a:lnTo>
                    <a:pt x="37" y="0"/>
                  </a:lnTo>
                  <a:lnTo>
                    <a:pt x="49" y="24"/>
                  </a:lnTo>
                  <a:lnTo>
                    <a:pt x="37" y="61"/>
                  </a:lnTo>
                  <a:lnTo>
                    <a:pt x="12" y="6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87" name="Freeform 96"/>
            <p:cNvSpPr/>
            <p:nvPr/>
          </p:nvSpPr>
          <p:spPr bwMode="auto">
            <a:xfrm>
              <a:off x="4178" y="2588"/>
              <a:ext cx="49" cy="61"/>
            </a:xfrm>
            <a:custGeom>
              <a:avLst/>
              <a:gdLst>
                <a:gd name="T0" fmla="*/ 0 w 49"/>
                <a:gd name="T1" fmla="*/ 24 h 61"/>
                <a:gd name="T2" fmla="*/ 12 w 49"/>
                <a:gd name="T3" fmla="*/ 0 h 61"/>
                <a:gd name="T4" fmla="*/ 36 w 49"/>
                <a:gd name="T5" fmla="*/ 0 h 61"/>
                <a:gd name="T6" fmla="*/ 49 w 49"/>
                <a:gd name="T7" fmla="*/ 24 h 61"/>
                <a:gd name="T8" fmla="*/ 36 w 49"/>
                <a:gd name="T9" fmla="*/ 61 h 61"/>
                <a:gd name="T10" fmla="*/ 12 w 49"/>
                <a:gd name="T11" fmla="*/ 61 h 61"/>
                <a:gd name="T12" fmla="*/ 0 w 49"/>
                <a:gd name="T13" fmla="*/ 24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9"/>
                <a:gd name="T22" fmla="*/ 0 h 61"/>
                <a:gd name="T23" fmla="*/ 49 w 49"/>
                <a:gd name="T24" fmla="*/ 61 h 6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9" h="61">
                  <a:moveTo>
                    <a:pt x="0" y="24"/>
                  </a:moveTo>
                  <a:lnTo>
                    <a:pt x="12" y="0"/>
                  </a:lnTo>
                  <a:lnTo>
                    <a:pt x="36" y="0"/>
                  </a:lnTo>
                  <a:lnTo>
                    <a:pt x="49" y="24"/>
                  </a:lnTo>
                  <a:lnTo>
                    <a:pt x="36" y="61"/>
                  </a:lnTo>
                  <a:lnTo>
                    <a:pt x="12" y="6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88" name="Freeform 97"/>
            <p:cNvSpPr/>
            <p:nvPr/>
          </p:nvSpPr>
          <p:spPr bwMode="auto">
            <a:xfrm>
              <a:off x="4630" y="2588"/>
              <a:ext cx="61" cy="61"/>
            </a:xfrm>
            <a:custGeom>
              <a:avLst/>
              <a:gdLst>
                <a:gd name="T0" fmla="*/ 0 w 61"/>
                <a:gd name="T1" fmla="*/ 24 h 61"/>
                <a:gd name="T2" fmla="*/ 12 w 61"/>
                <a:gd name="T3" fmla="*/ 0 h 61"/>
                <a:gd name="T4" fmla="*/ 37 w 61"/>
                <a:gd name="T5" fmla="*/ 0 h 61"/>
                <a:gd name="T6" fmla="*/ 61 w 61"/>
                <a:gd name="T7" fmla="*/ 24 h 61"/>
                <a:gd name="T8" fmla="*/ 37 w 61"/>
                <a:gd name="T9" fmla="*/ 61 h 61"/>
                <a:gd name="T10" fmla="*/ 12 w 61"/>
                <a:gd name="T11" fmla="*/ 61 h 61"/>
                <a:gd name="T12" fmla="*/ 0 w 61"/>
                <a:gd name="T13" fmla="*/ 24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"/>
                <a:gd name="T22" fmla="*/ 0 h 61"/>
                <a:gd name="T23" fmla="*/ 61 w 61"/>
                <a:gd name="T24" fmla="*/ 61 h 6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" h="61">
                  <a:moveTo>
                    <a:pt x="0" y="24"/>
                  </a:moveTo>
                  <a:lnTo>
                    <a:pt x="12" y="0"/>
                  </a:lnTo>
                  <a:lnTo>
                    <a:pt x="37" y="0"/>
                  </a:lnTo>
                  <a:lnTo>
                    <a:pt x="61" y="24"/>
                  </a:lnTo>
                  <a:lnTo>
                    <a:pt x="37" y="61"/>
                  </a:lnTo>
                  <a:lnTo>
                    <a:pt x="12" y="6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89" name="Freeform 98"/>
            <p:cNvSpPr/>
            <p:nvPr/>
          </p:nvSpPr>
          <p:spPr bwMode="auto">
            <a:xfrm>
              <a:off x="2735" y="3722"/>
              <a:ext cx="49" cy="147"/>
            </a:xfrm>
            <a:custGeom>
              <a:avLst/>
              <a:gdLst>
                <a:gd name="T0" fmla="*/ 49 w 49"/>
                <a:gd name="T1" fmla="*/ 0 h 147"/>
                <a:gd name="T2" fmla="*/ 24 w 49"/>
                <a:gd name="T3" fmla="*/ 25 h 147"/>
                <a:gd name="T4" fmla="*/ 0 w 49"/>
                <a:gd name="T5" fmla="*/ 0 h 147"/>
                <a:gd name="T6" fmla="*/ 24 w 49"/>
                <a:gd name="T7" fmla="*/ 147 h 147"/>
                <a:gd name="T8" fmla="*/ 49 w 49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147"/>
                <a:gd name="T17" fmla="*/ 49 w 49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147">
                  <a:moveTo>
                    <a:pt x="49" y="0"/>
                  </a:moveTo>
                  <a:lnTo>
                    <a:pt x="24" y="25"/>
                  </a:lnTo>
                  <a:lnTo>
                    <a:pt x="0" y="0"/>
                  </a:lnTo>
                  <a:lnTo>
                    <a:pt x="24" y="147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90" name="Freeform 99"/>
            <p:cNvSpPr/>
            <p:nvPr/>
          </p:nvSpPr>
          <p:spPr bwMode="auto">
            <a:xfrm>
              <a:off x="4532" y="3722"/>
              <a:ext cx="61" cy="147"/>
            </a:xfrm>
            <a:custGeom>
              <a:avLst/>
              <a:gdLst>
                <a:gd name="T0" fmla="*/ 61 w 61"/>
                <a:gd name="T1" fmla="*/ 0 h 147"/>
                <a:gd name="T2" fmla="*/ 25 w 61"/>
                <a:gd name="T3" fmla="*/ 25 h 147"/>
                <a:gd name="T4" fmla="*/ 0 w 61"/>
                <a:gd name="T5" fmla="*/ 0 h 147"/>
                <a:gd name="T6" fmla="*/ 25 w 61"/>
                <a:gd name="T7" fmla="*/ 147 h 147"/>
                <a:gd name="T8" fmla="*/ 61 w 61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"/>
                <a:gd name="T16" fmla="*/ 0 h 147"/>
                <a:gd name="T17" fmla="*/ 61 w 61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" h="147">
                  <a:moveTo>
                    <a:pt x="61" y="0"/>
                  </a:moveTo>
                  <a:lnTo>
                    <a:pt x="25" y="25"/>
                  </a:lnTo>
                  <a:lnTo>
                    <a:pt x="0" y="0"/>
                  </a:lnTo>
                  <a:lnTo>
                    <a:pt x="25" y="147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91" name="Freeform 100"/>
            <p:cNvSpPr/>
            <p:nvPr/>
          </p:nvSpPr>
          <p:spPr bwMode="auto">
            <a:xfrm>
              <a:off x="3994" y="3722"/>
              <a:ext cx="49" cy="147"/>
            </a:xfrm>
            <a:custGeom>
              <a:avLst/>
              <a:gdLst>
                <a:gd name="T0" fmla="*/ 49 w 49"/>
                <a:gd name="T1" fmla="*/ 0 h 147"/>
                <a:gd name="T2" fmla="*/ 25 w 49"/>
                <a:gd name="T3" fmla="*/ 25 h 147"/>
                <a:gd name="T4" fmla="*/ 0 w 49"/>
                <a:gd name="T5" fmla="*/ 0 h 147"/>
                <a:gd name="T6" fmla="*/ 25 w 49"/>
                <a:gd name="T7" fmla="*/ 147 h 147"/>
                <a:gd name="T8" fmla="*/ 49 w 49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147"/>
                <a:gd name="T17" fmla="*/ 49 w 49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147">
                  <a:moveTo>
                    <a:pt x="49" y="0"/>
                  </a:moveTo>
                  <a:lnTo>
                    <a:pt x="25" y="25"/>
                  </a:lnTo>
                  <a:lnTo>
                    <a:pt x="0" y="0"/>
                  </a:lnTo>
                  <a:lnTo>
                    <a:pt x="25" y="147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92" name="Freeform 101"/>
            <p:cNvSpPr/>
            <p:nvPr/>
          </p:nvSpPr>
          <p:spPr bwMode="auto">
            <a:xfrm>
              <a:off x="3358" y="3722"/>
              <a:ext cx="62" cy="147"/>
            </a:xfrm>
            <a:custGeom>
              <a:avLst/>
              <a:gdLst>
                <a:gd name="T0" fmla="*/ 62 w 62"/>
                <a:gd name="T1" fmla="*/ 0 h 147"/>
                <a:gd name="T2" fmla="*/ 25 w 62"/>
                <a:gd name="T3" fmla="*/ 25 h 147"/>
                <a:gd name="T4" fmla="*/ 0 w 62"/>
                <a:gd name="T5" fmla="*/ 0 h 147"/>
                <a:gd name="T6" fmla="*/ 25 w 62"/>
                <a:gd name="T7" fmla="*/ 147 h 147"/>
                <a:gd name="T8" fmla="*/ 62 w 62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"/>
                <a:gd name="T16" fmla="*/ 0 h 147"/>
                <a:gd name="T17" fmla="*/ 62 w 62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" h="147">
                  <a:moveTo>
                    <a:pt x="62" y="0"/>
                  </a:moveTo>
                  <a:lnTo>
                    <a:pt x="25" y="25"/>
                  </a:lnTo>
                  <a:lnTo>
                    <a:pt x="0" y="0"/>
                  </a:lnTo>
                  <a:lnTo>
                    <a:pt x="25" y="147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graphicFrame>
          <p:nvGraphicFramePr>
            <p:cNvPr id="14350" name="Object 118"/>
            <p:cNvGraphicFramePr>
              <a:graphicFrameLocks noChangeAspect="1"/>
            </p:cNvGraphicFramePr>
            <p:nvPr/>
          </p:nvGraphicFramePr>
          <p:xfrm>
            <a:off x="1813" y="3260"/>
            <a:ext cx="259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137" name="公式" r:id="rId3" imgW="144780" imgH="156210" progId="Equation.3">
                    <p:embed/>
                  </p:oleObj>
                </mc:Choice>
                <mc:Fallback>
                  <p:oleObj name="公式" r:id="rId3" imgW="144780" imgH="156210" progId="Equation.3">
                    <p:embed/>
                    <p:pic>
                      <p:nvPicPr>
                        <p:cNvPr id="0" name="Object 1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3" y="3260"/>
                          <a:ext cx="259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1" name="Object 119"/>
            <p:cNvGraphicFramePr>
              <a:graphicFrameLocks noChangeAspect="1"/>
            </p:cNvGraphicFramePr>
            <p:nvPr/>
          </p:nvGraphicFramePr>
          <p:xfrm>
            <a:off x="3384" y="3134"/>
            <a:ext cx="796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138" name="Equation" r:id="rId5" imgW="24384000" imgH="11582400" progId="Equation.DSMT4">
                    <p:embed/>
                  </p:oleObj>
                </mc:Choice>
                <mc:Fallback>
                  <p:oleObj name="Equation" r:id="rId5" imgW="24384000" imgH="11582400" progId="Equation.DSMT4">
                    <p:embed/>
                    <p:pic>
                      <p:nvPicPr>
                        <p:cNvPr id="0" name="Object 1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4" y="3134"/>
                          <a:ext cx="796" cy="3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2" name="Object 120"/>
            <p:cNvGraphicFramePr>
              <a:graphicFrameLocks noChangeAspect="1"/>
            </p:cNvGraphicFramePr>
            <p:nvPr/>
          </p:nvGraphicFramePr>
          <p:xfrm>
            <a:off x="5066" y="3252"/>
            <a:ext cx="362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139" name="公式" r:id="rId7" imgW="202565" imgH="156210" progId="Equation.3">
                    <p:embed/>
                  </p:oleObj>
                </mc:Choice>
                <mc:Fallback>
                  <p:oleObj name="公式" r:id="rId7" imgW="202565" imgH="156210" progId="Equation.3">
                    <p:embed/>
                    <p:pic>
                      <p:nvPicPr>
                        <p:cNvPr id="0" name="Object 1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66" y="3252"/>
                          <a:ext cx="362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93" name="Text Box 122"/>
            <p:cNvSpPr txBox="1">
              <a:spLocks noChangeArrowheads="1"/>
            </p:cNvSpPr>
            <p:nvPr/>
          </p:nvSpPr>
          <p:spPr bwMode="auto">
            <a:xfrm>
              <a:off x="5026" y="2905"/>
              <a:ext cx="504" cy="36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1" fontAlgn="base" latinLnBrk="0" hangingPunct="1">
                <a:lnSpc>
                  <a:spcPct val="13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“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1”</a:t>
              </a:r>
            </a:p>
          </p:txBody>
        </p:sp>
        <p:sp>
          <p:nvSpPr>
            <p:cNvPr id="14394" name="AutoShape 124"/>
            <p:cNvSpPr>
              <a:spLocks noChangeArrowheads="1"/>
            </p:cNvSpPr>
            <p:nvPr/>
          </p:nvSpPr>
          <p:spPr bwMode="auto">
            <a:xfrm rot="10800000">
              <a:off x="3205" y="2362"/>
              <a:ext cx="176" cy="192"/>
            </a:xfrm>
            <a:prstGeom prst="flowChartExtract">
              <a:avLst/>
            </a:prstGeom>
            <a:solidFill>
              <a:schemeClr val="bg1"/>
            </a:solidFill>
            <a:ln w="28575" algn="ctr">
              <a:solidFill>
                <a:srgbClr val="000000"/>
              </a:solidFill>
              <a:miter lim="800000"/>
            </a:ln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95" name="AutoShape 125"/>
            <p:cNvSpPr>
              <a:spLocks noChangeArrowheads="1"/>
            </p:cNvSpPr>
            <p:nvPr/>
          </p:nvSpPr>
          <p:spPr bwMode="auto">
            <a:xfrm rot="10800000">
              <a:off x="3661" y="2370"/>
              <a:ext cx="176" cy="192"/>
            </a:xfrm>
            <a:prstGeom prst="flowChartExtract">
              <a:avLst/>
            </a:prstGeom>
            <a:solidFill>
              <a:schemeClr val="bg1"/>
            </a:solidFill>
            <a:ln w="28575" algn="ctr">
              <a:solidFill>
                <a:srgbClr val="000000"/>
              </a:solidFill>
              <a:miter lim="800000"/>
            </a:ln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96" name="AutoShape 126"/>
            <p:cNvSpPr>
              <a:spLocks noChangeArrowheads="1"/>
            </p:cNvSpPr>
            <p:nvPr/>
          </p:nvSpPr>
          <p:spPr bwMode="auto">
            <a:xfrm rot="10800000">
              <a:off x="4108" y="2374"/>
              <a:ext cx="176" cy="192"/>
            </a:xfrm>
            <a:prstGeom prst="flowChartExtract">
              <a:avLst/>
            </a:prstGeom>
            <a:solidFill>
              <a:schemeClr val="bg1"/>
            </a:solidFill>
            <a:ln w="28575" algn="ctr">
              <a:solidFill>
                <a:srgbClr val="000000"/>
              </a:solidFill>
              <a:miter lim="800000"/>
            </a:ln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397" name="AutoShape 127"/>
            <p:cNvSpPr>
              <a:spLocks noChangeArrowheads="1"/>
            </p:cNvSpPr>
            <p:nvPr/>
          </p:nvSpPr>
          <p:spPr bwMode="auto">
            <a:xfrm rot="10800000">
              <a:off x="4564" y="2377"/>
              <a:ext cx="176" cy="192"/>
            </a:xfrm>
            <a:prstGeom prst="flowChartExtract">
              <a:avLst/>
            </a:prstGeom>
            <a:solidFill>
              <a:schemeClr val="bg1"/>
            </a:solidFill>
            <a:ln w="28575" algn="ctr">
              <a:solidFill>
                <a:srgbClr val="000000"/>
              </a:solidFill>
              <a:miter lim="800000"/>
            </a:ln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112560" y="5805809"/>
            <a:ext cx="51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S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3</a:t>
            </a:r>
            <a:endParaRPr lang="zh-CN" altLang="en-US" sz="2400" baseline="-25000" dirty="0">
              <a:solidFill>
                <a:srgbClr val="00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070438" y="5805809"/>
            <a:ext cx="51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S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2</a:t>
            </a:r>
            <a:endParaRPr lang="zh-CN" altLang="en-US" sz="2400" baseline="-25000" dirty="0">
              <a:solidFill>
                <a:srgbClr val="000000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028316" y="5805809"/>
            <a:ext cx="51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S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1</a:t>
            </a:r>
            <a:endParaRPr lang="zh-CN" altLang="en-US" sz="2400" baseline="-25000" dirty="0">
              <a:solidFill>
                <a:srgbClr val="000000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986195" y="5805809"/>
            <a:ext cx="51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S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0</a:t>
            </a:r>
            <a:endParaRPr lang="zh-CN" altLang="en-US" sz="2400" baseline="-25000" dirty="0">
              <a:solidFill>
                <a:srgbClr val="000000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805919" y="259770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B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3</a:t>
            </a:r>
            <a:endParaRPr lang="zh-CN" altLang="en-US" sz="2400" baseline="-25000" dirty="0">
              <a:solidFill>
                <a:srgbClr val="000000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565360" y="259770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B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2</a:t>
            </a:r>
            <a:endParaRPr lang="zh-CN" altLang="en-US" sz="2400" baseline="-25000" dirty="0">
              <a:solidFill>
                <a:srgbClr val="000000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324801" y="259770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B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1</a:t>
            </a:r>
            <a:endParaRPr lang="zh-CN" altLang="en-US" sz="2400" baseline="-25000" dirty="0">
              <a:solidFill>
                <a:srgbClr val="000000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7084242" y="259770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B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0</a:t>
            </a:r>
            <a:endParaRPr lang="zh-CN" altLang="en-US" sz="2400" baseline="-25000" dirty="0">
              <a:solidFill>
                <a:srgbClr val="000000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3444224" y="4239889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A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3</a:t>
            </a:r>
            <a:endParaRPr lang="zh-CN" altLang="en-US" sz="2400" baseline="-25000" dirty="0">
              <a:solidFill>
                <a:srgbClr val="000000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802889" y="4239889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A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2</a:t>
            </a:r>
            <a:endParaRPr lang="zh-CN" altLang="en-US" sz="2400" baseline="-25000" dirty="0">
              <a:solidFill>
                <a:srgbClr val="000000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4161554" y="4239889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A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1</a:t>
            </a:r>
            <a:endParaRPr lang="zh-CN" altLang="en-US" sz="2400" baseline="-25000" dirty="0">
              <a:solidFill>
                <a:srgbClr val="000000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520220" y="4239889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A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0</a:t>
            </a:r>
            <a:endParaRPr lang="zh-CN" altLang="en-US" sz="2400" baseline="-25000" dirty="0">
              <a:solidFill>
                <a:srgbClr val="00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8151813" y="4934030"/>
          <a:ext cx="482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40" name="Equation" r:id="rId9" imgW="11582400" imgH="9753600" progId="Equation.DSMT4">
                  <p:embed/>
                </p:oleObj>
              </mc:Choice>
              <mc:Fallback>
                <p:oleObj name="Equation" r:id="rId9" imgW="11582400" imgH="97536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51813" y="4934030"/>
                        <a:ext cx="482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对象 77"/>
          <p:cNvGraphicFramePr>
            <a:graphicFrameLocks noChangeAspect="1"/>
          </p:cNvGraphicFramePr>
          <p:nvPr/>
        </p:nvGraphicFramePr>
        <p:xfrm>
          <a:off x="2846388" y="4954588"/>
          <a:ext cx="368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41" name="Equation" r:id="rId11" imgW="8839200" imgH="9753600" progId="Equation.DSMT4">
                  <p:embed/>
                </p:oleObj>
              </mc:Choice>
              <mc:Fallback>
                <p:oleObj name="Equation" r:id="rId11" imgW="8839200" imgH="9753600" progId="Equation.DSMT4">
                  <p:embed/>
                  <p:pic>
                    <p:nvPicPr>
                      <p:cNvPr id="0" name="对象 7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46388" y="4954588"/>
                        <a:ext cx="368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Group 206"/>
          <p:cNvGraphicFramePr>
            <a:graphicFrameLocks noGrp="1"/>
          </p:cNvGraphicFramePr>
          <p:nvPr/>
        </p:nvGraphicFramePr>
        <p:xfrm>
          <a:off x="0" y="400050"/>
          <a:ext cx="9144000" cy="3657600"/>
        </p:xfrm>
        <a:graphic>
          <a:graphicData uri="http://schemas.openxmlformats.org/drawingml/2006/table">
            <a:tbl>
              <a:tblPr/>
              <a:tblGrid>
                <a:gridCol w="990600"/>
                <a:gridCol w="933450"/>
                <a:gridCol w="1009650"/>
                <a:gridCol w="952500"/>
                <a:gridCol w="971550"/>
                <a:gridCol w="971550"/>
                <a:gridCol w="971550"/>
                <a:gridCol w="2343150"/>
              </a:tblGrid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B</a:t>
                      </a:r>
                      <a:r>
                        <a:rPr kumimoji="1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1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A&gt;B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1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A&lt;B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1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A=B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kumimoji="1" lang="en-US" altLang="zh-CN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A&gt;B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Y</a:t>
                      </a:r>
                      <a:r>
                        <a:rPr kumimoji="1" lang="en-US" altLang="zh-CN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A&lt;B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Y</a:t>
                      </a:r>
                      <a:r>
                        <a:rPr kumimoji="1" lang="en-US" altLang="zh-CN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A=B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1         0           0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B</a:t>
                      </a:r>
                      <a:r>
                        <a:rPr kumimoji="1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=B</a:t>
                      </a:r>
                      <a:r>
                        <a:rPr kumimoji="1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0           1          0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B</a:t>
                      </a:r>
                      <a:r>
                        <a:rPr kumimoji="1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=B</a:t>
                      </a:r>
                      <a:r>
                        <a:rPr kumimoji="1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0           0          1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B</a:t>
                      </a:r>
                      <a:r>
                        <a:rPr kumimoji="1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1          1           0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0           0          1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B</a:t>
                      </a:r>
                      <a:r>
                        <a:rPr kumimoji="1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0           0          1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0           0           0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B</a:t>
                      </a:r>
                      <a:r>
                        <a:rPr kumimoji="1" lang="en-US" altLang="zh-CN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=B</a:t>
                      </a:r>
                      <a:r>
                        <a:rPr kumimoji="1" lang="en-US" altLang="zh-CN" sz="20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0           0           1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9" name="Group 3"/>
          <p:cNvGrpSpPr/>
          <p:nvPr/>
        </p:nvGrpSpPr>
        <p:grpSpPr bwMode="auto">
          <a:xfrm>
            <a:off x="986783" y="4492625"/>
            <a:ext cx="3408363" cy="2365375"/>
            <a:chOff x="2066" y="2571"/>
            <a:chExt cx="2147" cy="1490"/>
          </a:xfrm>
        </p:grpSpPr>
        <p:sp>
          <p:nvSpPr>
            <p:cNvPr id="40" name="Rectangle 4"/>
            <p:cNvSpPr>
              <a:spLocks noChangeArrowheads="1"/>
            </p:cNvSpPr>
            <p:nvPr/>
          </p:nvSpPr>
          <p:spPr bwMode="auto">
            <a:xfrm>
              <a:off x="2114" y="3003"/>
              <a:ext cx="1920" cy="72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1" name="Line 5"/>
            <p:cNvSpPr>
              <a:spLocks noChangeShapeType="1"/>
            </p:cNvSpPr>
            <p:nvPr/>
          </p:nvSpPr>
          <p:spPr bwMode="auto">
            <a:xfrm>
              <a:off x="3170" y="3734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2" name="Line 6"/>
            <p:cNvSpPr>
              <a:spLocks noChangeShapeType="1"/>
            </p:cNvSpPr>
            <p:nvPr/>
          </p:nvSpPr>
          <p:spPr bwMode="auto">
            <a:xfrm>
              <a:off x="2930" y="3734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3" name="Line 7"/>
            <p:cNvSpPr>
              <a:spLocks noChangeShapeType="1"/>
            </p:cNvSpPr>
            <p:nvPr/>
          </p:nvSpPr>
          <p:spPr bwMode="auto">
            <a:xfrm>
              <a:off x="2690" y="3734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4" name="Line 8"/>
            <p:cNvSpPr>
              <a:spLocks noChangeShapeType="1"/>
            </p:cNvSpPr>
            <p:nvPr/>
          </p:nvSpPr>
          <p:spPr bwMode="auto">
            <a:xfrm>
              <a:off x="2450" y="3734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5" name="Line 9"/>
            <p:cNvSpPr>
              <a:spLocks noChangeShapeType="1"/>
            </p:cNvSpPr>
            <p:nvPr/>
          </p:nvSpPr>
          <p:spPr bwMode="auto">
            <a:xfrm>
              <a:off x="2210" y="3734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6" name="Line 10"/>
            <p:cNvSpPr>
              <a:spLocks noChangeShapeType="1"/>
            </p:cNvSpPr>
            <p:nvPr/>
          </p:nvSpPr>
          <p:spPr bwMode="auto">
            <a:xfrm>
              <a:off x="3938" y="3734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7" name="Line 11"/>
            <p:cNvSpPr>
              <a:spLocks noChangeShapeType="1"/>
            </p:cNvSpPr>
            <p:nvPr/>
          </p:nvSpPr>
          <p:spPr bwMode="auto">
            <a:xfrm>
              <a:off x="3698" y="3734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8" name="Line 12"/>
            <p:cNvSpPr>
              <a:spLocks noChangeShapeType="1"/>
            </p:cNvSpPr>
            <p:nvPr/>
          </p:nvSpPr>
          <p:spPr bwMode="auto">
            <a:xfrm>
              <a:off x="3458" y="3734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9" name="Line 13"/>
            <p:cNvSpPr>
              <a:spLocks noChangeShapeType="1"/>
            </p:cNvSpPr>
            <p:nvPr/>
          </p:nvSpPr>
          <p:spPr bwMode="auto">
            <a:xfrm>
              <a:off x="2546" y="2859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0" name="Line 14"/>
            <p:cNvSpPr>
              <a:spLocks noChangeShapeType="1"/>
            </p:cNvSpPr>
            <p:nvPr/>
          </p:nvSpPr>
          <p:spPr bwMode="auto">
            <a:xfrm>
              <a:off x="3074" y="2859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1" name="Line 15"/>
            <p:cNvSpPr>
              <a:spLocks noChangeShapeType="1"/>
            </p:cNvSpPr>
            <p:nvPr/>
          </p:nvSpPr>
          <p:spPr bwMode="auto">
            <a:xfrm>
              <a:off x="3650" y="2859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2" name="Rectangle 16"/>
            <p:cNvSpPr>
              <a:spLocks noChangeArrowheads="1"/>
            </p:cNvSpPr>
            <p:nvPr/>
          </p:nvSpPr>
          <p:spPr bwMode="auto">
            <a:xfrm>
              <a:off x="2066" y="3773"/>
              <a:ext cx="319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</a:p>
          </p:txBody>
        </p:sp>
        <p:sp>
          <p:nvSpPr>
            <p:cNvPr id="53" name="Rectangle 17"/>
            <p:cNvSpPr>
              <a:spLocks noChangeArrowheads="1"/>
            </p:cNvSpPr>
            <p:nvPr/>
          </p:nvSpPr>
          <p:spPr bwMode="auto">
            <a:xfrm>
              <a:off x="2594" y="3773"/>
              <a:ext cx="319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54" name="Rectangle 18"/>
            <p:cNvSpPr>
              <a:spLocks noChangeArrowheads="1"/>
            </p:cNvSpPr>
            <p:nvPr/>
          </p:nvSpPr>
          <p:spPr bwMode="auto">
            <a:xfrm>
              <a:off x="3074" y="3773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</a:p>
          </p:txBody>
        </p:sp>
        <p:sp>
          <p:nvSpPr>
            <p:cNvPr id="55" name="Rectangle 19"/>
            <p:cNvSpPr>
              <a:spLocks noChangeArrowheads="1"/>
            </p:cNvSpPr>
            <p:nvPr/>
          </p:nvSpPr>
          <p:spPr bwMode="auto">
            <a:xfrm>
              <a:off x="3554" y="3773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56" name="Rectangle 20"/>
            <p:cNvSpPr>
              <a:spLocks noChangeArrowheads="1"/>
            </p:cNvSpPr>
            <p:nvPr/>
          </p:nvSpPr>
          <p:spPr bwMode="auto">
            <a:xfrm>
              <a:off x="2354" y="3773"/>
              <a:ext cx="319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</a:p>
          </p:txBody>
        </p:sp>
        <p:sp>
          <p:nvSpPr>
            <p:cNvPr id="57" name="Rectangle 21"/>
            <p:cNvSpPr>
              <a:spLocks noChangeArrowheads="1"/>
            </p:cNvSpPr>
            <p:nvPr/>
          </p:nvSpPr>
          <p:spPr bwMode="auto">
            <a:xfrm>
              <a:off x="2834" y="3773"/>
              <a:ext cx="319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58" name="Rectangle 22"/>
            <p:cNvSpPr>
              <a:spLocks noChangeArrowheads="1"/>
            </p:cNvSpPr>
            <p:nvPr/>
          </p:nvSpPr>
          <p:spPr bwMode="auto">
            <a:xfrm>
              <a:off x="3314" y="3773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</a:p>
          </p:txBody>
        </p:sp>
        <p:sp>
          <p:nvSpPr>
            <p:cNvPr id="59" name="Rectangle 23"/>
            <p:cNvSpPr>
              <a:spLocks noChangeArrowheads="1"/>
            </p:cNvSpPr>
            <p:nvPr/>
          </p:nvSpPr>
          <p:spPr bwMode="auto">
            <a:xfrm>
              <a:off x="3842" y="3773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60" name="Rectangle 24"/>
            <p:cNvSpPr>
              <a:spLocks noChangeArrowheads="1"/>
            </p:cNvSpPr>
            <p:nvPr/>
          </p:nvSpPr>
          <p:spPr bwMode="auto">
            <a:xfrm>
              <a:off x="3410" y="2571"/>
              <a:ext cx="505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A&lt;B</a:t>
              </a:r>
            </a:p>
          </p:txBody>
        </p:sp>
        <p:sp>
          <p:nvSpPr>
            <p:cNvPr id="61" name="Rectangle 25"/>
            <p:cNvSpPr>
              <a:spLocks noChangeArrowheads="1"/>
            </p:cNvSpPr>
            <p:nvPr/>
          </p:nvSpPr>
          <p:spPr bwMode="auto">
            <a:xfrm>
              <a:off x="2306" y="2571"/>
              <a:ext cx="505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A&gt;B</a:t>
              </a:r>
            </a:p>
          </p:txBody>
        </p:sp>
        <p:sp>
          <p:nvSpPr>
            <p:cNvPr id="62" name="Rectangle 26"/>
            <p:cNvSpPr>
              <a:spLocks noChangeArrowheads="1"/>
            </p:cNvSpPr>
            <p:nvPr/>
          </p:nvSpPr>
          <p:spPr bwMode="auto">
            <a:xfrm>
              <a:off x="2882" y="2571"/>
              <a:ext cx="505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A=B</a:t>
              </a:r>
            </a:p>
          </p:txBody>
        </p:sp>
        <p:sp>
          <p:nvSpPr>
            <p:cNvPr id="63" name="Rectangle 27"/>
            <p:cNvSpPr>
              <a:spLocks noChangeArrowheads="1"/>
            </p:cNvSpPr>
            <p:nvPr/>
          </p:nvSpPr>
          <p:spPr bwMode="auto">
            <a:xfrm>
              <a:off x="2588" y="3193"/>
              <a:ext cx="710" cy="28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Symbol" panose="05050102010706020507" pitchFamily="18" charset="2"/>
                </a:rPr>
                <a:t>85</a:t>
              </a:r>
            </a:p>
          </p:txBody>
        </p:sp>
        <p:sp>
          <p:nvSpPr>
            <p:cNvPr id="64" name="Text Box 28"/>
            <p:cNvSpPr txBox="1">
              <a:spLocks noChangeArrowheads="1"/>
            </p:cNvSpPr>
            <p:nvPr/>
          </p:nvSpPr>
          <p:spPr bwMode="auto">
            <a:xfrm>
              <a:off x="3546" y="3004"/>
              <a:ext cx="632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I</a:t>
              </a: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A&gt;B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5" name="Text Box 29"/>
            <p:cNvSpPr txBox="1">
              <a:spLocks noChangeArrowheads="1"/>
            </p:cNvSpPr>
            <p:nvPr/>
          </p:nvSpPr>
          <p:spPr bwMode="auto">
            <a:xfrm>
              <a:off x="3580" y="3196"/>
              <a:ext cx="632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I</a:t>
              </a: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A&lt;B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6" name="Text Box 30"/>
            <p:cNvSpPr txBox="1">
              <a:spLocks noChangeArrowheads="1"/>
            </p:cNvSpPr>
            <p:nvPr/>
          </p:nvSpPr>
          <p:spPr bwMode="auto">
            <a:xfrm>
              <a:off x="3580" y="3399"/>
              <a:ext cx="541" cy="291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I</a:t>
              </a: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A=B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7" name="Line 31"/>
            <p:cNvSpPr>
              <a:spLocks noChangeShapeType="1"/>
            </p:cNvSpPr>
            <p:nvPr/>
          </p:nvSpPr>
          <p:spPr bwMode="auto">
            <a:xfrm>
              <a:off x="4043" y="3140"/>
              <a:ext cx="1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8" name="Line 32"/>
            <p:cNvSpPr>
              <a:spLocks noChangeShapeType="1"/>
            </p:cNvSpPr>
            <p:nvPr/>
          </p:nvSpPr>
          <p:spPr bwMode="auto">
            <a:xfrm>
              <a:off x="4043" y="3332"/>
              <a:ext cx="1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9" name="Line 33"/>
            <p:cNvSpPr>
              <a:spLocks noChangeShapeType="1"/>
            </p:cNvSpPr>
            <p:nvPr/>
          </p:nvSpPr>
          <p:spPr bwMode="auto">
            <a:xfrm>
              <a:off x="4043" y="3558"/>
              <a:ext cx="1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70" name="Group 34"/>
          <p:cNvGrpSpPr/>
          <p:nvPr/>
        </p:nvGrpSpPr>
        <p:grpSpPr bwMode="auto">
          <a:xfrm>
            <a:off x="4572000" y="5227638"/>
            <a:ext cx="1651000" cy="946150"/>
            <a:chOff x="4280" y="2994"/>
            <a:chExt cx="1040" cy="596"/>
          </a:xfrm>
        </p:grpSpPr>
        <p:sp>
          <p:nvSpPr>
            <p:cNvPr id="71" name="AutoShape 35"/>
            <p:cNvSpPr/>
            <p:nvPr/>
          </p:nvSpPr>
          <p:spPr bwMode="auto">
            <a:xfrm>
              <a:off x="4280" y="3072"/>
              <a:ext cx="125" cy="508"/>
            </a:xfrm>
            <a:prstGeom prst="rightBrace">
              <a:avLst>
                <a:gd name="adj1" fmla="val 33867"/>
                <a:gd name="adj2" fmla="val 50000"/>
              </a:avLst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2" name="Text Box 36"/>
            <p:cNvSpPr txBox="1">
              <a:spLocks noChangeArrowheads="1"/>
            </p:cNvSpPr>
            <p:nvPr/>
          </p:nvSpPr>
          <p:spPr bwMode="auto">
            <a:xfrm>
              <a:off x="4439" y="2994"/>
              <a:ext cx="881" cy="596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低位比较输入</a:t>
              </a: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8125" y="180975"/>
            <a:ext cx="1335088" cy="496888"/>
          </a:xfrm>
        </p:spPr>
        <p:txBody>
          <a:bodyPr/>
          <a:lstStyle/>
          <a:p>
            <a:pPr algn="l" eaLnBrk="1" hangingPunct="1"/>
            <a:r>
              <a:rPr lang="en-US" altLang="zh-CN" sz="2800" b="1">
                <a:solidFill>
                  <a:srgbClr val="FF3300"/>
                </a:solidFill>
              </a:rPr>
              <a:t>【</a:t>
            </a:r>
            <a:r>
              <a:rPr lang="zh-CN" altLang="en-US" sz="2800" b="1">
                <a:solidFill>
                  <a:srgbClr val="FF3300"/>
                </a:solidFill>
              </a:rPr>
              <a:t>例</a:t>
            </a:r>
            <a:r>
              <a:rPr lang="en-US" altLang="zh-CN" sz="2800" b="1">
                <a:solidFill>
                  <a:srgbClr val="FF3300"/>
                </a:solidFill>
              </a:rPr>
              <a:t>】</a:t>
            </a:r>
          </a:p>
        </p:txBody>
      </p:sp>
      <p:sp>
        <p:nvSpPr>
          <p:cNvPr id="175107" name="Text Box 3"/>
          <p:cNvSpPr txBox="1">
            <a:spLocks noChangeArrowheads="1"/>
          </p:cNvSpPr>
          <p:nvPr/>
        </p:nvSpPr>
        <p:spPr bwMode="auto">
          <a:xfrm>
            <a:off x="1254125" y="200025"/>
            <a:ext cx="5999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用两片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74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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85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构成八位数值比较器。</a:t>
            </a:r>
          </a:p>
        </p:txBody>
      </p:sp>
      <p:sp>
        <p:nvSpPr>
          <p:cNvPr id="175108" name="Text Box 4"/>
          <p:cNvSpPr txBox="1">
            <a:spLocks noChangeArrowheads="1"/>
          </p:cNvSpPr>
          <p:nvPr/>
        </p:nvSpPr>
        <p:spPr bwMode="auto">
          <a:xfrm>
            <a:off x="654050" y="5275263"/>
            <a:ext cx="848995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分段比较：先比较高四位， 若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7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6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5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4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=B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7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B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6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B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5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B</a:t>
            </a:r>
            <a:r>
              <a:rPr kumimoji="1" lang="en-US" altLang="zh-CN" sz="28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4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，</a:t>
            </a:r>
          </a:p>
          <a:p>
            <a:pPr lvl="0" eaLnBrk="1" hangingPunct="1">
              <a:spcBef>
                <a:spcPct val="50000"/>
              </a:spcBef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                   再比较低四位。</a:t>
            </a:r>
          </a:p>
        </p:txBody>
      </p:sp>
      <p:sp>
        <p:nvSpPr>
          <p:cNvPr id="175109" name="AutoShape 5"/>
          <p:cNvSpPr/>
          <p:nvPr/>
        </p:nvSpPr>
        <p:spPr bwMode="auto">
          <a:xfrm rot="-5400098">
            <a:off x="4327525" y="504825"/>
            <a:ext cx="304800" cy="7543800"/>
          </a:xfrm>
          <a:prstGeom prst="leftBrace">
            <a:avLst>
              <a:gd name="adj1" fmla="val 206250"/>
              <a:gd name="adj2" fmla="val 50000"/>
            </a:avLst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5110" name="Text Box 6"/>
          <p:cNvSpPr txBox="1">
            <a:spLocks noChangeArrowheads="1"/>
          </p:cNvSpPr>
          <p:nvPr/>
        </p:nvSpPr>
        <p:spPr bwMode="auto">
          <a:xfrm>
            <a:off x="3527425" y="4505325"/>
            <a:ext cx="3581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noProof="0" dirty="0">
                <a:solidFill>
                  <a:srgbClr val="1F08F8"/>
                </a:solidFill>
                <a:ea typeface="黑体" panose="02010609060101010101" pitchFamily="49" charset="-122"/>
              </a:rPr>
              <a:t>八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位数码输入</a:t>
            </a:r>
          </a:p>
        </p:txBody>
      </p:sp>
      <p:grpSp>
        <p:nvGrpSpPr>
          <p:cNvPr id="175111" name="Group 7"/>
          <p:cNvGrpSpPr/>
          <p:nvPr/>
        </p:nvGrpSpPr>
        <p:grpSpPr bwMode="auto">
          <a:xfrm>
            <a:off x="1241425" y="854075"/>
            <a:ext cx="2133600" cy="1273175"/>
            <a:chOff x="782" y="538"/>
            <a:chExt cx="1344" cy="802"/>
          </a:xfrm>
        </p:grpSpPr>
        <p:sp>
          <p:nvSpPr>
            <p:cNvPr id="99426" name="Line 8"/>
            <p:cNvSpPr>
              <a:spLocks noChangeShapeType="1"/>
            </p:cNvSpPr>
            <p:nvPr/>
          </p:nvSpPr>
          <p:spPr bwMode="auto">
            <a:xfrm>
              <a:off x="830" y="1062"/>
              <a:ext cx="0" cy="2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9427" name="Line 9"/>
            <p:cNvSpPr>
              <a:spLocks noChangeShapeType="1"/>
            </p:cNvSpPr>
            <p:nvPr/>
          </p:nvSpPr>
          <p:spPr bwMode="auto">
            <a:xfrm>
              <a:off x="1358" y="1062"/>
              <a:ext cx="0" cy="2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9428" name="Line 10"/>
            <p:cNvSpPr>
              <a:spLocks noChangeShapeType="1"/>
            </p:cNvSpPr>
            <p:nvPr/>
          </p:nvSpPr>
          <p:spPr bwMode="auto">
            <a:xfrm>
              <a:off x="1934" y="1062"/>
              <a:ext cx="0" cy="2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9429" name="AutoShape 11"/>
            <p:cNvSpPr/>
            <p:nvPr/>
          </p:nvSpPr>
          <p:spPr bwMode="auto">
            <a:xfrm rot="5386262">
              <a:off x="1310" y="342"/>
              <a:ext cx="144" cy="1200"/>
            </a:xfrm>
            <a:prstGeom prst="leftBrace">
              <a:avLst>
                <a:gd name="adj1" fmla="val 69444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9430" name="Text Box 12"/>
            <p:cNvSpPr txBox="1">
              <a:spLocks noChangeArrowheads="1"/>
            </p:cNvSpPr>
            <p:nvPr/>
          </p:nvSpPr>
          <p:spPr bwMode="auto">
            <a:xfrm>
              <a:off x="926" y="538"/>
              <a:ext cx="1200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比较输出</a:t>
              </a:r>
            </a:p>
          </p:txBody>
        </p:sp>
      </p:grpSp>
      <p:grpSp>
        <p:nvGrpSpPr>
          <p:cNvPr id="175117" name="Group 13"/>
          <p:cNvGrpSpPr/>
          <p:nvPr/>
        </p:nvGrpSpPr>
        <p:grpSpPr bwMode="auto">
          <a:xfrm>
            <a:off x="403225" y="2066925"/>
            <a:ext cx="3313113" cy="1482725"/>
            <a:chOff x="96" y="1200"/>
            <a:chExt cx="2087" cy="934"/>
          </a:xfrm>
        </p:grpSpPr>
        <p:sp>
          <p:nvSpPr>
            <p:cNvPr id="99410" name="Rectangle 14"/>
            <p:cNvSpPr>
              <a:spLocks noChangeArrowheads="1"/>
            </p:cNvSpPr>
            <p:nvPr/>
          </p:nvSpPr>
          <p:spPr bwMode="auto">
            <a:xfrm>
              <a:off x="96" y="1238"/>
              <a:ext cx="2064" cy="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9411" name="Rectangle 15"/>
            <p:cNvSpPr>
              <a:spLocks noChangeArrowheads="1"/>
            </p:cNvSpPr>
            <p:nvPr/>
          </p:nvSpPr>
          <p:spPr bwMode="auto">
            <a:xfrm>
              <a:off x="1536" y="1200"/>
              <a:ext cx="50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A&lt;B</a:t>
              </a:r>
            </a:p>
          </p:txBody>
        </p:sp>
        <p:sp>
          <p:nvSpPr>
            <p:cNvPr id="99412" name="Rectangle 16"/>
            <p:cNvSpPr>
              <a:spLocks noChangeArrowheads="1"/>
            </p:cNvSpPr>
            <p:nvPr/>
          </p:nvSpPr>
          <p:spPr bwMode="auto">
            <a:xfrm>
              <a:off x="432" y="1200"/>
              <a:ext cx="50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A&gt;B</a:t>
              </a:r>
            </a:p>
          </p:txBody>
        </p:sp>
        <p:sp>
          <p:nvSpPr>
            <p:cNvPr id="99413" name="Rectangle 17"/>
            <p:cNvSpPr>
              <a:spLocks noChangeArrowheads="1"/>
            </p:cNvSpPr>
            <p:nvPr/>
          </p:nvSpPr>
          <p:spPr bwMode="auto">
            <a:xfrm>
              <a:off x="960" y="1200"/>
              <a:ext cx="50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A=B</a:t>
              </a:r>
            </a:p>
          </p:txBody>
        </p:sp>
        <p:sp>
          <p:nvSpPr>
            <p:cNvPr id="99414" name="Rectangle 18"/>
            <p:cNvSpPr>
              <a:spLocks noChangeArrowheads="1"/>
            </p:cNvSpPr>
            <p:nvPr/>
          </p:nvSpPr>
          <p:spPr bwMode="auto">
            <a:xfrm>
              <a:off x="1728" y="1440"/>
              <a:ext cx="43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33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A&gt;B</a:t>
              </a:r>
            </a:p>
          </p:txBody>
        </p:sp>
        <p:sp>
          <p:nvSpPr>
            <p:cNvPr id="99415" name="Rectangle 19"/>
            <p:cNvSpPr>
              <a:spLocks noChangeArrowheads="1"/>
            </p:cNvSpPr>
            <p:nvPr/>
          </p:nvSpPr>
          <p:spPr bwMode="auto">
            <a:xfrm>
              <a:off x="1728" y="1728"/>
              <a:ext cx="43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33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A&lt;B</a:t>
              </a:r>
            </a:p>
          </p:txBody>
        </p:sp>
        <p:sp>
          <p:nvSpPr>
            <p:cNvPr id="99416" name="Rectangle 20"/>
            <p:cNvSpPr>
              <a:spLocks noChangeArrowheads="1"/>
            </p:cNvSpPr>
            <p:nvPr/>
          </p:nvSpPr>
          <p:spPr bwMode="auto">
            <a:xfrm>
              <a:off x="1728" y="1584"/>
              <a:ext cx="45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33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A=B</a:t>
              </a:r>
            </a:p>
          </p:txBody>
        </p:sp>
        <p:sp>
          <p:nvSpPr>
            <p:cNvPr id="99417" name="Rectangle 21"/>
            <p:cNvSpPr>
              <a:spLocks noChangeArrowheads="1"/>
            </p:cNvSpPr>
            <p:nvPr/>
          </p:nvSpPr>
          <p:spPr bwMode="auto">
            <a:xfrm>
              <a:off x="96" y="1872"/>
              <a:ext cx="28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</a:p>
          </p:txBody>
        </p:sp>
        <p:sp>
          <p:nvSpPr>
            <p:cNvPr id="99418" name="Rectangle 22"/>
            <p:cNvSpPr>
              <a:spLocks noChangeArrowheads="1"/>
            </p:cNvSpPr>
            <p:nvPr/>
          </p:nvSpPr>
          <p:spPr bwMode="auto">
            <a:xfrm>
              <a:off x="336" y="1882"/>
              <a:ext cx="28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</a:p>
          </p:txBody>
        </p:sp>
        <p:sp>
          <p:nvSpPr>
            <p:cNvPr id="99419" name="Rectangle 23"/>
            <p:cNvSpPr>
              <a:spLocks noChangeArrowheads="1"/>
            </p:cNvSpPr>
            <p:nvPr/>
          </p:nvSpPr>
          <p:spPr bwMode="auto">
            <a:xfrm>
              <a:off x="576" y="1882"/>
              <a:ext cx="28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99420" name="Rectangle 24"/>
            <p:cNvSpPr>
              <a:spLocks noChangeArrowheads="1"/>
            </p:cNvSpPr>
            <p:nvPr/>
          </p:nvSpPr>
          <p:spPr bwMode="auto">
            <a:xfrm>
              <a:off x="816" y="1882"/>
              <a:ext cx="28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99421" name="Rectangle 25"/>
            <p:cNvSpPr>
              <a:spLocks noChangeArrowheads="1"/>
            </p:cNvSpPr>
            <p:nvPr/>
          </p:nvSpPr>
          <p:spPr bwMode="auto">
            <a:xfrm>
              <a:off x="1056" y="1882"/>
              <a:ext cx="27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</a:p>
          </p:txBody>
        </p:sp>
        <p:sp>
          <p:nvSpPr>
            <p:cNvPr id="99422" name="Rectangle 26"/>
            <p:cNvSpPr>
              <a:spLocks noChangeArrowheads="1"/>
            </p:cNvSpPr>
            <p:nvPr/>
          </p:nvSpPr>
          <p:spPr bwMode="auto">
            <a:xfrm>
              <a:off x="1344" y="1882"/>
              <a:ext cx="27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</a:p>
          </p:txBody>
        </p:sp>
        <p:sp>
          <p:nvSpPr>
            <p:cNvPr id="99423" name="Rectangle 27"/>
            <p:cNvSpPr>
              <a:spLocks noChangeArrowheads="1"/>
            </p:cNvSpPr>
            <p:nvPr/>
          </p:nvSpPr>
          <p:spPr bwMode="auto">
            <a:xfrm>
              <a:off x="1584" y="1882"/>
              <a:ext cx="27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99424" name="Rectangle 28"/>
            <p:cNvSpPr>
              <a:spLocks noChangeArrowheads="1"/>
            </p:cNvSpPr>
            <p:nvPr/>
          </p:nvSpPr>
          <p:spPr bwMode="auto">
            <a:xfrm>
              <a:off x="1872" y="1872"/>
              <a:ext cx="27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99425" name="Rectangle 29"/>
            <p:cNvSpPr>
              <a:spLocks noChangeArrowheads="1"/>
            </p:cNvSpPr>
            <p:nvPr/>
          </p:nvSpPr>
          <p:spPr bwMode="auto">
            <a:xfrm>
              <a:off x="528" y="1532"/>
              <a:ext cx="1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Symbol" panose="05050102010706020507" pitchFamily="18" charset="2"/>
                </a:rPr>
                <a:t>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85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（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）</a:t>
              </a:r>
            </a:p>
          </p:txBody>
        </p:sp>
      </p:grpSp>
      <p:grpSp>
        <p:nvGrpSpPr>
          <p:cNvPr id="175134" name="Group 30"/>
          <p:cNvGrpSpPr/>
          <p:nvPr/>
        </p:nvGrpSpPr>
        <p:grpSpPr bwMode="auto">
          <a:xfrm>
            <a:off x="403225" y="3514728"/>
            <a:ext cx="3327400" cy="538163"/>
            <a:chOff x="96" y="2112"/>
            <a:chExt cx="2096" cy="339"/>
          </a:xfrm>
        </p:grpSpPr>
        <p:grpSp>
          <p:nvGrpSpPr>
            <p:cNvPr id="99399" name="Group 32"/>
            <p:cNvGrpSpPr/>
            <p:nvPr/>
          </p:nvGrpSpPr>
          <p:grpSpPr bwMode="auto">
            <a:xfrm>
              <a:off x="240" y="2112"/>
              <a:ext cx="1728" cy="96"/>
              <a:chOff x="336" y="1958"/>
              <a:chExt cx="1728" cy="96"/>
            </a:xfrm>
          </p:grpSpPr>
          <p:sp>
            <p:nvSpPr>
              <p:cNvPr id="99402" name="Line 33"/>
              <p:cNvSpPr>
                <a:spLocks noChangeShapeType="1"/>
              </p:cNvSpPr>
              <p:nvPr/>
            </p:nvSpPr>
            <p:spPr bwMode="auto">
              <a:xfrm>
                <a:off x="1296" y="195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9403" name="Line 34"/>
              <p:cNvSpPr>
                <a:spLocks noChangeShapeType="1"/>
              </p:cNvSpPr>
              <p:nvPr/>
            </p:nvSpPr>
            <p:spPr bwMode="auto">
              <a:xfrm>
                <a:off x="1056" y="195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9404" name="Line 35"/>
              <p:cNvSpPr>
                <a:spLocks noChangeShapeType="1"/>
              </p:cNvSpPr>
              <p:nvPr/>
            </p:nvSpPr>
            <p:spPr bwMode="auto">
              <a:xfrm>
                <a:off x="816" y="195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9405" name="Line 36"/>
              <p:cNvSpPr>
                <a:spLocks noChangeShapeType="1"/>
              </p:cNvSpPr>
              <p:nvPr/>
            </p:nvSpPr>
            <p:spPr bwMode="auto">
              <a:xfrm>
                <a:off x="576" y="195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9406" name="Line 37"/>
              <p:cNvSpPr>
                <a:spLocks noChangeShapeType="1"/>
              </p:cNvSpPr>
              <p:nvPr/>
            </p:nvSpPr>
            <p:spPr bwMode="auto">
              <a:xfrm>
                <a:off x="336" y="195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9407" name="Line 38"/>
              <p:cNvSpPr>
                <a:spLocks noChangeShapeType="1"/>
              </p:cNvSpPr>
              <p:nvPr/>
            </p:nvSpPr>
            <p:spPr bwMode="auto">
              <a:xfrm>
                <a:off x="2064" y="195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9408" name="Line 39"/>
              <p:cNvSpPr>
                <a:spLocks noChangeShapeType="1"/>
              </p:cNvSpPr>
              <p:nvPr/>
            </p:nvSpPr>
            <p:spPr bwMode="auto">
              <a:xfrm>
                <a:off x="1824" y="195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9409" name="Line 40"/>
              <p:cNvSpPr>
                <a:spLocks noChangeShapeType="1"/>
              </p:cNvSpPr>
              <p:nvPr/>
            </p:nvSpPr>
            <p:spPr bwMode="auto">
              <a:xfrm>
                <a:off x="1584" y="195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99397" name="Rectangle 43"/>
            <p:cNvSpPr>
              <a:spLocks noChangeArrowheads="1"/>
            </p:cNvSpPr>
            <p:nvPr/>
          </p:nvSpPr>
          <p:spPr bwMode="auto">
            <a:xfrm>
              <a:off x="96" y="2160"/>
              <a:ext cx="1076" cy="29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lang="en-US" altLang="zh-CN" sz="2400" baseline="-25000" dirty="0">
                  <a:solidFill>
                    <a:srgbClr val="1F08F8"/>
                  </a:solidFill>
                  <a:ea typeface="黑体" panose="02010609060101010101" pitchFamily="49" charset="-122"/>
                </a:rPr>
                <a:t>7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 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6 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lang="en-US" altLang="zh-CN" sz="2400" baseline="-25000" dirty="0">
                  <a:solidFill>
                    <a:srgbClr val="1F08F8"/>
                  </a:solidFill>
                  <a:ea typeface="黑体" panose="02010609060101010101" pitchFamily="49" charset="-122"/>
                </a:rPr>
                <a:t>5 </a:t>
              </a:r>
              <a:r>
                <a:rPr lang="en-US" altLang="zh-CN" sz="2400" dirty="0">
                  <a:solidFill>
                    <a:srgbClr val="1F08F8"/>
                  </a:solidFill>
                  <a:ea typeface="黑体" panose="02010609060101010101" pitchFamily="49" charset="-122"/>
                </a:rPr>
                <a:t>A</a:t>
              </a:r>
              <a:r>
                <a:rPr lang="en-US" altLang="zh-CN" sz="2400" baseline="-25000" dirty="0">
                  <a:solidFill>
                    <a:srgbClr val="1F08F8"/>
                  </a:solidFill>
                  <a:ea typeface="黑体" panose="02010609060101010101" pitchFamily="49" charset="-122"/>
                </a:rPr>
                <a:t>4</a:t>
              </a:r>
              <a:endPara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9398" name="Rectangle 44"/>
            <p:cNvSpPr>
              <a:spLocks noChangeArrowheads="1"/>
            </p:cNvSpPr>
            <p:nvPr/>
          </p:nvSpPr>
          <p:spPr bwMode="auto">
            <a:xfrm>
              <a:off x="1139" y="2160"/>
              <a:ext cx="1053" cy="29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 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lang="en-US" altLang="zh-CN" sz="2400" baseline="-25000" dirty="0" err="1">
                  <a:solidFill>
                    <a:srgbClr val="1F08F8"/>
                  </a:solidFill>
                  <a:ea typeface="黑体" panose="02010609060101010101" pitchFamily="49" charset="-122"/>
                </a:rPr>
                <a:t>6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  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5 </a:t>
              </a:r>
              <a:r>
                <a:rPr kumimoji="1" lang="en-US" altLang="zh-CN" sz="2400" b="1" i="0" u="none" strike="noStrike" kern="1200" cap="none" spc="0" normalizeH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</a:p>
          </p:txBody>
        </p:sp>
      </p:grpSp>
      <p:grpSp>
        <p:nvGrpSpPr>
          <p:cNvPr id="175149" name="Group 45"/>
          <p:cNvGrpSpPr/>
          <p:nvPr/>
        </p:nvGrpSpPr>
        <p:grpSpPr bwMode="auto">
          <a:xfrm>
            <a:off x="7778750" y="2659063"/>
            <a:ext cx="1365250" cy="655637"/>
            <a:chOff x="4900" y="1675"/>
            <a:chExt cx="860" cy="413"/>
          </a:xfrm>
        </p:grpSpPr>
        <p:sp>
          <p:nvSpPr>
            <p:cNvPr id="99388" name="Text Box 46"/>
            <p:cNvSpPr txBox="1">
              <a:spLocks noChangeArrowheads="1"/>
            </p:cNvSpPr>
            <p:nvPr/>
          </p:nvSpPr>
          <p:spPr bwMode="auto">
            <a:xfrm>
              <a:off x="5313" y="1800"/>
              <a:ext cx="447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“1”</a:t>
              </a:r>
            </a:p>
          </p:txBody>
        </p:sp>
        <p:sp>
          <p:nvSpPr>
            <p:cNvPr id="99389" name="Line 47"/>
            <p:cNvSpPr>
              <a:spLocks noChangeShapeType="1"/>
            </p:cNvSpPr>
            <p:nvPr/>
          </p:nvSpPr>
          <p:spPr bwMode="auto">
            <a:xfrm>
              <a:off x="4900" y="1675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9390" name="Line 48"/>
            <p:cNvSpPr>
              <a:spLocks noChangeShapeType="1"/>
            </p:cNvSpPr>
            <p:nvPr/>
          </p:nvSpPr>
          <p:spPr bwMode="auto">
            <a:xfrm>
              <a:off x="5284" y="1675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9391" name="Line 49"/>
            <p:cNvSpPr>
              <a:spLocks noChangeShapeType="1"/>
            </p:cNvSpPr>
            <p:nvPr/>
          </p:nvSpPr>
          <p:spPr bwMode="auto">
            <a:xfrm>
              <a:off x="4900" y="1963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9392" name="Line 50"/>
            <p:cNvSpPr>
              <a:spLocks noChangeShapeType="1"/>
            </p:cNvSpPr>
            <p:nvPr/>
          </p:nvSpPr>
          <p:spPr bwMode="auto">
            <a:xfrm>
              <a:off x="4900" y="1819"/>
              <a:ext cx="525" cy="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9393" name="Line 51"/>
            <p:cNvSpPr>
              <a:spLocks noChangeShapeType="1"/>
            </p:cNvSpPr>
            <p:nvPr/>
          </p:nvSpPr>
          <p:spPr bwMode="auto">
            <a:xfrm>
              <a:off x="5211" y="2059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9394" name="Oval 52"/>
            <p:cNvSpPr>
              <a:spLocks noChangeArrowheads="1"/>
            </p:cNvSpPr>
            <p:nvPr/>
          </p:nvSpPr>
          <p:spPr bwMode="auto">
            <a:xfrm>
              <a:off x="5259" y="1935"/>
              <a:ext cx="48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9395" name="Oval 53"/>
            <p:cNvSpPr>
              <a:spLocks noChangeArrowheads="1"/>
            </p:cNvSpPr>
            <p:nvPr/>
          </p:nvSpPr>
          <p:spPr bwMode="auto">
            <a:xfrm>
              <a:off x="5427" y="1783"/>
              <a:ext cx="48" cy="4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175158" name="Group 54"/>
          <p:cNvGrpSpPr/>
          <p:nvPr/>
        </p:nvGrpSpPr>
        <p:grpSpPr bwMode="auto">
          <a:xfrm>
            <a:off x="4537075" y="2097088"/>
            <a:ext cx="3313113" cy="1435100"/>
            <a:chOff x="2700" y="1219"/>
            <a:chExt cx="2087" cy="904"/>
          </a:xfrm>
        </p:grpSpPr>
        <p:sp>
          <p:nvSpPr>
            <p:cNvPr id="99372" name="Rectangle 55"/>
            <p:cNvSpPr>
              <a:spLocks noChangeArrowheads="1"/>
            </p:cNvSpPr>
            <p:nvPr/>
          </p:nvSpPr>
          <p:spPr bwMode="auto">
            <a:xfrm>
              <a:off x="2748" y="1227"/>
              <a:ext cx="2016" cy="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9373" name="Rectangle 56"/>
            <p:cNvSpPr>
              <a:spLocks noChangeArrowheads="1"/>
            </p:cNvSpPr>
            <p:nvPr/>
          </p:nvSpPr>
          <p:spPr bwMode="auto">
            <a:xfrm>
              <a:off x="2700" y="1861"/>
              <a:ext cx="287" cy="25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</a:p>
          </p:txBody>
        </p:sp>
        <p:sp>
          <p:nvSpPr>
            <p:cNvPr id="99374" name="Rectangle 57"/>
            <p:cNvSpPr>
              <a:spLocks noChangeArrowheads="1"/>
            </p:cNvSpPr>
            <p:nvPr/>
          </p:nvSpPr>
          <p:spPr bwMode="auto">
            <a:xfrm>
              <a:off x="2940" y="1871"/>
              <a:ext cx="287" cy="25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</a:p>
          </p:txBody>
        </p:sp>
        <p:sp>
          <p:nvSpPr>
            <p:cNvPr id="99375" name="Rectangle 58"/>
            <p:cNvSpPr>
              <a:spLocks noChangeArrowheads="1"/>
            </p:cNvSpPr>
            <p:nvPr/>
          </p:nvSpPr>
          <p:spPr bwMode="auto">
            <a:xfrm>
              <a:off x="3180" y="1871"/>
              <a:ext cx="287" cy="25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99376" name="Rectangle 59"/>
            <p:cNvSpPr>
              <a:spLocks noChangeArrowheads="1"/>
            </p:cNvSpPr>
            <p:nvPr/>
          </p:nvSpPr>
          <p:spPr bwMode="auto">
            <a:xfrm>
              <a:off x="3468" y="1871"/>
              <a:ext cx="28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99377" name="Rectangle 60"/>
            <p:cNvSpPr>
              <a:spLocks noChangeArrowheads="1"/>
            </p:cNvSpPr>
            <p:nvPr/>
          </p:nvSpPr>
          <p:spPr bwMode="auto">
            <a:xfrm>
              <a:off x="3708" y="1871"/>
              <a:ext cx="27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</a:p>
          </p:txBody>
        </p:sp>
        <p:sp>
          <p:nvSpPr>
            <p:cNvPr id="99378" name="Rectangle 61"/>
            <p:cNvSpPr>
              <a:spLocks noChangeArrowheads="1"/>
            </p:cNvSpPr>
            <p:nvPr/>
          </p:nvSpPr>
          <p:spPr bwMode="auto">
            <a:xfrm>
              <a:off x="3996" y="1871"/>
              <a:ext cx="27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</a:p>
          </p:txBody>
        </p:sp>
        <p:sp>
          <p:nvSpPr>
            <p:cNvPr id="99379" name="Rectangle 62"/>
            <p:cNvSpPr>
              <a:spLocks noChangeArrowheads="1"/>
            </p:cNvSpPr>
            <p:nvPr/>
          </p:nvSpPr>
          <p:spPr bwMode="auto">
            <a:xfrm>
              <a:off x="4236" y="1871"/>
              <a:ext cx="27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99380" name="Rectangle 63"/>
            <p:cNvSpPr>
              <a:spLocks noChangeArrowheads="1"/>
            </p:cNvSpPr>
            <p:nvPr/>
          </p:nvSpPr>
          <p:spPr bwMode="auto">
            <a:xfrm>
              <a:off x="4476" y="1861"/>
              <a:ext cx="27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99381" name="Rectangle 64"/>
            <p:cNvSpPr>
              <a:spLocks noChangeArrowheads="1"/>
            </p:cNvSpPr>
            <p:nvPr/>
          </p:nvSpPr>
          <p:spPr bwMode="auto">
            <a:xfrm>
              <a:off x="3887" y="1219"/>
              <a:ext cx="50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A&lt;B</a:t>
              </a:r>
            </a:p>
          </p:txBody>
        </p:sp>
        <p:sp>
          <p:nvSpPr>
            <p:cNvPr id="99382" name="Rectangle 65"/>
            <p:cNvSpPr>
              <a:spLocks noChangeArrowheads="1"/>
            </p:cNvSpPr>
            <p:nvPr/>
          </p:nvSpPr>
          <p:spPr bwMode="auto">
            <a:xfrm>
              <a:off x="2882" y="1233"/>
              <a:ext cx="50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A&gt;B</a:t>
              </a:r>
            </a:p>
          </p:txBody>
        </p:sp>
        <p:sp>
          <p:nvSpPr>
            <p:cNvPr id="99383" name="Rectangle 66"/>
            <p:cNvSpPr>
              <a:spLocks noChangeArrowheads="1"/>
            </p:cNvSpPr>
            <p:nvPr/>
          </p:nvSpPr>
          <p:spPr bwMode="auto">
            <a:xfrm>
              <a:off x="3414" y="1230"/>
              <a:ext cx="50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A=B</a:t>
              </a:r>
            </a:p>
          </p:txBody>
        </p:sp>
        <p:sp>
          <p:nvSpPr>
            <p:cNvPr id="99384" name="Rectangle 67"/>
            <p:cNvSpPr>
              <a:spLocks noChangeArrowheads="1"/>
            </p:cNvSpPr>
            <p:nvPr/>
          </p:nvSpPr>
          <p:spPr bwMode="auto">
            <a:xfrm>
              <a:off x="4332" y="1429"/>
              <a:ext cx="43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33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A&gt;B</a:t>
              </a:r>
            </a:p>
          </p:txBody>
        </p:sp>
        <p:sp>
          <p:nvSpPr>
            <p:cNvPr id="99385" name="Rectangle 68"/>
            <p:cNvSpPr>
              <a:spLocks noChangeArrowheads="1"/>
            </p:cNvSpPr>
            <p:nvPr/>
          </p:nvSpPr>
          <p:spPr bwMode="auto">
            <a:xfrm>
              <a:off x="4332" y="1717"/>
              <a:ext cx="43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33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A&lt;B</a:t>
              </a:r>
            </a:p>
          </p:txBody>
        </p:sp>
        <p:sp>
          <p:nvSpPr>
            <p:cNvPr id="99386" name="Rectangle 69"/>
            <p:cNvSpPr>
              <a:spLocks noChangeArrowheads="1"/>
            </p:cNvSpPr>
            <p:nvPr/>
          </p:nvSpPr>
          <p:spPr bwMode="auto">
            <a:xfrm>
              <a:off x="4332" y="1573"/>
              <a:ext cx="45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33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A=B</a:t>
              </a:r>
            </a:p>
          </p:txBody>
        </p:sp>
        <p:sp>
          <p:nvSpPr>
            <p:cNvPr id="99387" name="Rectangle 70"/>
            <p:cNvSpPr>
              <a:spLocks noChangeArrowheads="1"/>
            </p:cNvSpPr>
            <p:nvPr/>
          </p:nvSpPr>
          <p:spPr bwMode="auto">
            <a:xfrm>
              <a:off x="3036" y="1521"/>
              <a:ext cx="1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Symbol" panose="05050102010706020507" pitchFamily="18" charset="2"/>
                </a:rPr>
                <a:t>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85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（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）</a:t>
              </a:r>
            </a:p>
          </p:txBody>
        </p:sp>
      </p:grpSp>
      <p:grpSp>
        <p:nvGrpSpPr>
          <p:cNvPr id="175175" name="Group 71"/>
          <p:cNvGrpSpPr/>
          <p:nvPr/>
        </p:nvGrpSpPr>
        <p:grpSpPr bwMode="auto">
          <a:xfrm>
            <a:off x="4537075" y="3497263"/>
            <a:ext cx="3308350" cy="549275"/>
            <a:chOff x="2700" y="2101"/>
            <a:chExt cx="2084" cy="346"/>
          </a:xfrm>
        </p:grpSpPr>
        <p:grpSp>
          <p:nvGrpSpPr>
            <p:cNvPr id="99354" name="Group 72"/>
            <p:cNvGrpSpPr/>
            <p:nvPr/>
          </p:nvGrpSpPr>
          <p:grpSpPr bwMode="auto">
            <a:xfrm>
              <a:off x="2844" y="2101"/>
              <a:ext cx="1728" cy="96"/>
              <a:chOff x="3360" y="2400"/>
              <a:chExt cx="1728" cy="96"/>
            </a:xfrm>
          </p:grpSpPr>
          <p:sp>
            <p:nvSpPr>
              <p:cNvPr id="99364" name="Line 73"/>
              <p:cNvSpPr>
                <a:spLocks noChangeShapeType="1"/>
              </p:cNvSpPr>
              <p:nvPr/>
            </p:nvSpPr>
            <p:spPr bwMode="auto">
              <a:xfrm>
                <a:off x="4320" y="2400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9365" name="Line 74"/>
              <p:cNvSpPr>
                <a:spLocks noChangeShapeType="1"/>
              </p:cNvSpPr>
              <p:nvPr/>
            </p:nvSpPr>
            <p:spPr bwMode="auto">
              <a:xfrm>
                <a:off x="4080" y="2400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9366" name="Line 75"/>
              <p:cNvSpPr>
                <a:spLocks noChangeShapeType="1"/>
              </p:cNvSpPr>
              <p:nvPr/>
            </p:nvSpPr>
            <p:spPr bwMode="auto">
              <a:xfrm>
                <a:off x="3840" y="2400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9367" name="Line 76"/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9368" name="Line 77"/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9369" name="Line 78"/>
              <p:cNvSpPr>
                <a:spLocks noChangeShapeType="1"/>
              </p:cNvSpPr>
              <p:nvPr/>
            </p:nvSpPr>
            <p:spPr bwMode="auto">
              <a:xfrm>
                <a:off x="5088" y="2400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9370" name="Line 79"/>
              <p:cNvSpPr>
                <a:spLocks noChangeShapeType="1"/>
              </p:cNvSpPr>
              <p:nvPr/>
            </p:nvSpPr>
            <p:spPr bwMode="auto">
              <a:xfrm>
                <a:off x="4848" y="2400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99371" name="Line 80"/>
              <p:cNvSpPr>
                <a:spLocks noChangeShapeType="1"/>
              </p:cNvSpPr>
              <p:nvPr/>
            </p:nvSpPr>
            <p:spPr bwMode="auto">
              <a:xfrm>
                <a:off x="4608" y="2400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grpSp>
          <p:nvGrpSpPr>
            <p:cNvPr id="99355" name="Group 81"/>
            <p:cNvGrpSpPr/>
            <p:nvPr/>
          </p:nvGrpSpPr>
          <p:grpSpPr bwMode="auto">
            <a:xfrm>
              <a:off x="2700" y="2149"/>
              <a:ext cx="2084" cy="298"/>
              <a:chOff x="3216" y="2417"/>
              <a:chExt cx="2084" cy="298"/>
            </a:xfrm>
          </p:grpSpPr>
          <p:sp>
            <p:nvSpPr>
              <p:cNvPr id="99356" name="Rectangle 82"/>
              <p:cNvSpPr>
                <a:spLocks noChangeArrowheads="1"/>
              </p:cNvSpPr>
              <p:nvPr/>
            </p:nvSpPr>
            <p:spPr bwMode="auto">
              <a:xfrm>
                <a:off x="3216" y="2417"/>
                <a:ext cx="319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</a:p>
            </p:txBody>
          </p:sp>
          <p:sp>
            <p:nvSpPr>
              <p:cNvPr id="99357" name="Rectangle 83"/>
              <p:cNvSpPr>
                <a:spLocks noChangeArrowheads="1"/>
              </p:cNvSpPr>
              <p:nvPr/>
            </p:nvSpPr>
            <p:spPr bwMode="auto">
              <a:xfrm>
                <a:off x="3456" y="2427"/>
                <a:ext cx="319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</a:t>
                </a:r>
              </a:p>
            </p:txBody>
          </p:sp>
          <p:sp>
            <p:nvSpPr>
              <p:cNvPr id="99358" name="Rectangle 84"/>
              <p:cNvSpPr>
                <a:spLocks noChangeArrowheads="1"/>
              </p:cNvSpPr>
              <p:nvPr/>
            </p:nvSpPr>
            <p:spPr bwMode="auto">
              <a:xfrm>
                <a:off x="3696" y="2427"/>
                <a:ext cx="319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</a:p>
            </p:txBody>
          </p:sp>
          <p:sp>
            <p:nvSpPr>
              <p:cNvPr id="99359" name="Rectangle 85"/>
              <p:cNvSpPr>
                <a:spLocks noChangeArrowheads="1"/>
              </p:cNvSpPr>
              <p:nvPr/>
            </p:nvSpPr>
            <p:spPr bwMode="auto">
              <a:xfrm>
                <a:off x="3984" y="2427"/>
                <a:ext cx="319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</a:t>
                </a:r>
              </a:p>
            </p:txBody>
          </p:sp>
          <p:sp>
            <p:nvSpPr>
              <p:cNvPr id="99360" name="Rectangle 86"/>
              <p:cNvSpPr>
                <a:spLocks noChangeArrowheads="1"/>
              </p:cNvSpPr>
              <p:nvPr/>
            </p:nvSpPr>
            <p:spPr bwMode="auto">
              <a:xfrm>
                <a:off x="4224" y="2427"/>
                <a:ext cx="308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B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</a:p>
            </p:txBody>
          </p:sp>
          <p:sp>
            <p:nvSpPr>
              <p:cNvPr id="99361" name="Rectangle 87"/>
              <p:cNvSpPr>
                <a:spLocks noChangeArrowheads="1"/>
              </p:cNvSpPr>
              <p:nvPr/>
            </p:nvSpPr>
            <p:spPr bwMode="auto">
              <a:xfrm>
                <a:off x="4512" y="2427"/>
                <a:ext cx="308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B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</a:t>
                </a:r>
              </a:p>
            </p:txBody>
          </p:sp>
          <p:sp>
            <p:nvSpPr>
              <p:cNvPr id="99362" name="Rectangle 88"/>
              <p:cNvSpPr>
                <a:spLocks noChangeArrowheads="1"/>
              </p:cNvSpPr>
              <p:nvPr/>
            </p:nvSpPr>
            <p:spPr bwMode="auto">
              <a:xfrm>
                <a:off x="4752" y="2427"/>
                <a:ext cx="308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B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</a:p>
            </p:txBody>
          </p:sp>
          <p:sp>
            <p:nvSpPr>
              <p:cNvPr id="99363" name="Rectangle 89"/>
              <p:cNvSpPr>
                <a:spLocks noChangeArrowheads="1"/>
              </p:cNvSpPr>
              <p:nvPr/>
            </p:nvSpPr>
            <p:spPr bwMode="auto">
              <a:xfrm>
                <a:off x="4992" y="2417"/>
                <a:ext cx="308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B</a:t>
                </a:r>
                <a:r>
                  <a:rPr kumimoji="1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1F08F8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</a:t>
                </a:r>
              </a:p>
            </p:txBody>
          </p:sp>
        </p:grpSp>
      </p:grpSp>
      <p:cxnSp>
        <p:nvCxnSpPr>
          <p:cNvPr id="3" name="肘形连接符 2"/>
          <p:cNvCxnSpPr>
            <a:stCxn id="99382" idx="0"/>
          </p:cNvCxnSpPr>
          <p:nvPr/>
        </p:nvCxnSpPr>
        <p:spPr bwMode="auto">
          <a:xfrm rot="16200000" flipH="1" flipV="1">
            <a:off x="4181872" y="1614091"/>
            <a:ext cx="539750" cy="1550194"/>
          </a:xfrm>
          <a:prstGeom prst="bentConnector4">
            <a:avLst>
              <a:gd name="adj1" fmla="val -42353"/>
              <a:gd name="adj2" fmla="val 82045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肘形连接符 8"/>
          <p:cNvCxnSpPr>
            <a:stCxn id="99383" idx="0"/>
            <a:endCxn id="99410" idx="3"/>
          </p:cNvCxnSpPr>
          <p:nvPr/>
        </p:nvCxnSpPr>
        <p:spPr bwMode="auto">
          <a:xfrm rot="16200000" flipH="1" flipV="1">
            <a:off x="4522391" y="1271984"/>
            <a:ext cx="706437" cy="2391569"/>
          </a:xfrm>
          <a:prstGeom prst="bentConnector4">
            <a:avLst>
              <a:gd name="adj1" fmla="val -51536"/>
              <a:gd name="adj2" fmla="val 79976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肘形连接符 14"/>
          <p:cNvCxnSpPr>
            <a:stCxn id="99381" idx="0"/>
          </p:cNvCxnSpPr>
          <p:nvPr/>
        </p:nvCxnSpPr>
        <p:spPr bwMode="auto">
          <a:xfrm rot="16200000" flipH="1" flipV="1">
            <a:off x="4765677" y="1027909"/>
            <a:ext cx="984250" cy="3128961"/>
          </a:xfrm>
          <a:prstGeom prst="bentConnector4">
            <a:avLst>
              <a:gd name="adj1" fmla="val -47312"/>
              <a:gd name="adj2" fmla="val 78864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720725" y="561524"/>
            <a:ext cx="4868863" cy="515938"/>
          </a:xfrm>
          <a:ln>
            <a:noFill/>
          </a:ln>
        </p:spPr>
        <p:txBody>
          <a:bodyPr/>
          <a:lstStyle/>
          <a:p>
            <a:pPr algn="l" eaLnBrk="1" hangingPunct="1"/>
            <a:r>
              <a:rPr lang="zh-CN" altLang="en-US" sz="2800" b="1" dirty="0">
                <a:solidFill>
                  <a:schemeClr val="tx1"/>
                </a:solidFill>
              </a:rPr>
              <a:t>用</a:t>
            </a:r>
            <a:r>
              <a:rPr lang="en-US" altLang="zh-CN" sz="2800" b="1" dirty="0">
                <a:solidFill>
                  <a:srgbClr val="1F08F8"/>
                </a:solidFill>
              </a:rPr>
              <a:t>74</a:t>
            </a:r>
            <a:r>
              <a:rPr lang="en-US" altLang="zh-CN" sz="2800" b="1" dirty="0">
                <a:solidFill>
                  <a:srgbClr val="1F08F8"/>
                </a:solidFill>
                <a:sym typeface="Symbol" panose="05050102010706020507" pitchFamily="18" charset="2"/>
              </a:rPr>
              <a:t></a:t>
            </a:r>
            <a:r>
              <a:rPr lang="en-US" altLang="zh-CN" sz="2800" b="1" dirty="0">
                <a:solidFill>
                  <a:srgbClr val="1F08F8"/>
                </a:solidFill>
              </a:rPr>
              <a:t>85</a:t>
            </a:r>
            <a:r>
              <a:rPr lang="zh-CN" altLang="en-US" sz="2800" b="1" dirty="0">
                <a:solidFill>
                  <a:schemeClr val="tx1"/>
                </a:solidFill>
              </a:rPr>
              <a:t>构成五位数值比较器</a:t>
            </a:r>
          </a:p>
        </p:txBody>
      </p:sp>
      <p:grpSp>
        <p:nvGrpSpPr>
          <p:cNvPr id="176131" name="Group 3"/>
          <p:cNvGrpSpPr/>
          <p:nvPr/>
        </p:nvGrpSpPr>
        <p:grpSpPr bwMode="auto">
          <a:xfrm>
            <a:off x="2419668" y="2537327"/>
            <a:ext cx="4586287" cy="2457450"/>
            <a:chOff x="1121" y="1332"/>
            <a:chExt cx="2889" cy="1548"/>
          </a:xfrm>
        </p:grpSpPr>
        <p:sp>
          <p:nvSpPr>
            <p:cNvPr id="100356" name="Rectangle 4"/>
            <p:cNvSpPr>
              <a:spLocks noChangeArrowheads="1"/>
            </p:cNvSpPr>
            <p:nvPr/>
          </p:nvSpPr>
          <p:spPr bwMode="auto">
            <a:xfrm>
              <a:off x="1121" y="1814"/>
              <a:ext cx="1920" cy="7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0357" name="Line 5"/>
            <p:cNvSpPr>
              <a:spLocks noChangeShapeType="1"/>
            </p:cNvSpPr>
            <p:nvPr/>
          </p:nvSpPr>
          <p:spPr bwMode="auto">
            <a:xfrm>
              <a:off x="2177" y="2534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0358" name="Line 6"/>
            <p:cNvSpPr>
              <a:spLocks noChangeShapeType="1"/>
            </p:cNvSpPr>
            <p:nvPr/>
          </p:nvSpPr>
          <p:spPr bwMode="auto">
            <a:xfrm>
              <a:off x="1937" y="2534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0359" name="Line 7"/>
            <p:cNvSpPr>
              <a:spLocks noChangeShapeType="1"/>
            </p:cNvSpPr>
            <p:nvPr/>
          </p:nvSpPr>
          <p:spPr bwMode="auto">
            <a:xfrm>
              <a:off x="1697" y="2534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0360" name="Line 8"/>
            <p:cNvSpPr>
              <a:spLocks noChangeShapeType="1"/>
            </p:cNvSpPr>
            <p:nvPr/>
          </p:nvSpPr>
          <p:spPr bwMode="auto">
            <a:xfrm>
              <a:off x="1457" y="2534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0361" name="Line 9"/>
            <p:cNvSpPr>
              <a:spLocks noChangeShapeType="1"/>
            </p:cNvSpPr>
            <p:nvPr/>
          </p:nvSpPr>
          <p:spPr bwMode="auto">
            <a:xfrm>
              <a:off x="1217" y="2534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0362" name="Line 10"/>
            <p:cNvSpPr>
              <a:spLocks noChangeShapeType="1"/>
            </p:cNvSpPr>
            <p:nvPr/>
          </p:nvSpPr>
          <p:spPr bwMode="auto">
            <a:xfrm>
              <a:off x="2945" y="2534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0363" name="Line 11"/>
            <p:cNvSpPr>
              <a:spLocks noChangeShapeType="1"/>
            </p:cNvSpPr>
            <p:nvPr/>
          </p:nvSpPr>
          <p:spPr bwMode="auto">
            <a:xfrm>
              <a:off x="2705" y="2534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0364" name="Line 12"/>
            <p:cNvSpPr>
              <a:spLocks noChangeShapeType="1"/>
            </p:cNvSpPr>
            <p:nvPr/>
          </p:nvSpPr>
          <p:spPr bwMode="auto">
            <a:xfrm>
              <a:off x="2465" y="2534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0365" name="Line 13"/>
            <p:cNvSpPr>
              <a:spLocks noChangeShapeType="1"/>
            </p:cNvSpPr>
            <p:nvPr/>
          </p:nvSpPr>
          <p:spPr bwMode="auto">
            <a:xfrm>
              <a:off x="1457" y="1584"/>
              <a:ext cx="0" cy="2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0366" name="Line 14"/>
            <p:cNvSpPr>
              <a:spLocks noChangeShapeType="1"/>
            </p:cNvSpPr>
            <p:nvPr/>
          </p:nvSpPr>
          <p:spPr bwMode="auto">
            <a:xfrm>
              <a:off x="1937" y="1584"/>
              <a:ext cx="0" cy="2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0367" name="Line 15"/>
            <p:cNvSpPr>
              <a:spLocks noChangeShapeType="1"/>
            </p:cNvSpPr>
            <p:nvPr/>
          </p:nvSpPr>
          <p:spPr bwMode="auto">
            <a:xfrm>
              <a:off x="2417" y="1584"/>
              <a:ext cx="0" cy="2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0368" name="Rectangle 16"/>
            <p:cNvSpPr>
              <a:spLocks noChangeArrowheads="1"/>
            </p:cNvSpPr>
            <p:nvPr/>
          </p:nvSpPr>
          <p:spPr bwMode="auto">
            <a:xfrm>
              <a:off x="1361" y="2561"/>
              <a:ext cx="319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</a:p>
          </p:txBody>
        </p:sp>
        <p:sp>
          <p:nvSpPr>
            <p:cNvPr id="100369" name="Rectangle 17"/>
            <p:cNvSpPr>
              <a:spLocks noChangeArrowheads="1"/>
            </p:cNvSpPr>
            <p:nvPr/>
          </p:nvSpPr>
          <p:spPr bwMode="auto">
            <a:xfrm>
              <a:off x="1601" y="2561"/>
              <a:ext cx="319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</a:p>
          </p:txBody>
        </p:sp>
        <p:sp>
          <p:nvSpPr>
            <p:cNvPr id="100370" name="Rectangle 18"/>
            <p:cNvSpPr>
              <a:spLocks noChangeArrowheads="1"/>
            </p:cNvSpPr>
            <p:nvPr/>
          </p:nvSpPr>
          <p:spPr bwMode="auto">
            <a:xfrm>
              <a:off x="1841" y="2561"/>
              <a:ext cx="319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100371" name="Rectangle 19"/>
            <p:cNvSpPr>
              <a:spLocks noChangeArrowheads="1"/>
            </p:cNvSpPr>
            <p:nvPr/>
          </p:nvSpPr>
          <p:spPr bwMode="auto">
            <a:xfrm>
              <a:off x="1121" y="2561"/>
              <a:ext cx="319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</a:p>
          </p:txBody>
        </p:sp>
        <p:sp>
          <p:nvSpPr>
            <p:cNvPr id="100372" name="Rectangle 20"/>
            <p:cNvSpPr>
              <a:spLocks noChangeArrowheads="1"/>
            </p:cNvSpPr>
            <p:nvPr/>
          </p:nvSpPr>
          <p:spPr bwMode="auto">
            <a:xfrm>
              <a:off x="2369" y="2561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</a:p>
          </p:txBody>
        </p:sp>
        <p:sp>
          <p:nvSpPr>
            <p:cNvPr id="100373" name="Rectangle 21"/>
            <p:cNvSpPr>
              <a:spLocks noChangeArrowheads="1"/>
            </p:cNvSpPr>
            <p:nvPr/>
          </p:nvSpPr>
          <p:spPr bwMode="auto">
            <a:xfrm>
              <a:off x="2609" y="2592"/>
              <a:ext cx="343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</a:p>
          </p:txBody>
        </p:sp>
        <p:sp>
          <p:nvSpPr>
            <p:cNvPr id="100374" name="Rectangle 22"/>
            <p:cNvSpPr>
              <a:spLocks noChangeArrowheads="1"/>
            </p:cNvSpPr>
            <p:nvPr/>
          </p:nvSpPr>
          <p:spPr bwMode="auto">
            <a:xfrm>
              <a:off x="2849" y="2592"/>
              <a:ext cx="309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100375" name="Rectangle 23"/>
            <p:cNvSpPr>
              <a:spLocks noChangeArrowheads="1"/>
            </p:cNvSpPr>
            <p:nvPr/>
          </p:nvSpPr>
          <p:spPr bwMode="auto">
            <a:xfrm>
              <a:off x="2081" y="2561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4</a:t>
              </a:r>
            </a:p>
          </p:txBody>
        </p:sp>
        <p:sp>
          <p:nvSpPr>
            <p:cNvPr id="100376" name="Rectangle 24"/>
            <p:cNvSpPr>
              <a:spLocks noChangeArrowheads="1"/>
            </p:cNvSpPr>
            <p:nvPr/>
          </p:nvSpPr>
          <p:spPr bwMode="auto">
            <a:xfrm>
              <a:off x="2225" y="1776"/>
              <a:ext cx="505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A&lt;B</a:t>
              </a:r>
            </a:p>
          </p:txBody>
        </p:sp>
        <p:sp>
          <p:nvSpPr>
            <p:cNvPr id="100377" name="Rectangle 25"/>
            <p:cNvSpPr>
              <a:spLocks noChangeArrowheads="1"/>
            </p:cNvSpPr>
            <p:nvPr/>
          </p:nvSpPr>
          <p:spPr bwMode="auto">
            <a:xfrm>
              <a:off x="1217" y="1776"/>
              <a:ext cx="505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A&gt;B</a:t>
              </a:r>
            </a:p>
          </p:txBody>
        </p:sp>
        <p:sp>
          <p:nvSpPr>
            <p:cNvPr id="100378" name="Rectangle 26"/>
            <p:cNvSpPr>
              <a:spLocks noChangeArrowheads="1"/>
            </p:cNvSpPr>
            <p:nvPr/>
          </p:nvSpPr>
          <p:spPr bwMode="auto">
            <a:xfrm>
              <a:off x="1745" y="1776"/>
              <a:ext cx="505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A=B</a:t>
              </a:r>
            </a:p>
          </p:txBody>
        </p:sp>
        <p:sp>
          <p:nvSpPr>
            <p:cNvPr id="100379" name="Rectangle 27"/>
            <p:cNvSpPr>
              <a:spLocks noChangeArrowheads="1"/>
            </p:cNvSpPr>
            <p:nvPr/>
          </p:nvSpPr>
          <p:spPr bwMode="auto">
            <a:xfrm>
              <a:off x="2657" y="1824"/>
              <a:ext cx="430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A&gt;B</a:t>
              </a:r>
            </a:p>
          </p:txBody>
        </p:sp>
        <p:sp>
          <p:nvSpPr>
            <p:cNvPr id="100380" name="Rectangle 28"/>
            <p:cNvSpPr>
              <a:spLocks noChangeArrowheads="1"/>
            </p:cNvSpPr>
            <p:nvPr/>
          </p:nvSpPr>
          <p:spPr bwMode="auto">
            <a:xfrm>
              <a:off x="2657" y="2304"/>
              <a:ext cx="430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A&lt;B</a:t>
              </a:r>
            </a:p>
          </p:txBody>
        </p:sp>
        <p:sp>
          <p:nvSpPr>
            <p:cNvPr id="100381" name="Rectangle 29"/>
            <p:cNvSpPr>
              <a:spLocks noChangeArrowheads="1"/>
            </p:cNvSpPr>
            <p:nvPr/>
          </p:nvSpPr>
          <p:spPr bwMode="auto">
            <a:xfrm>
              <a:off x="2657" y="2064"/>
              <a:ext cx="455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A=B</a:t>
              </a:r>
            </a:p>
          </p:txBody>
        </p:sp>
        <p:sp>
          <p:nvSpPr>
            <p:cNvPr id="100382" name="Line 30"/>
            <p:cNvSpPr>
              <a:spLocks noChangeShapeType="1"/>
            </p:cNvSpPr>
            <p:nvPr/>
          </p:nvSpPr>
          <p:spPr bwMode="auto">
            <a:xfrm>
              <a:off x="3041" y="1978"/>
              <a:ext cx="64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0383" name="Line 31"/>
            <p:cNvSpPr>
              <a:spLocks noChangeShapeType="1"/>
            </p:cNvSpPr>
            <p:nvPr/>
          </p:nvSpPr>
          <p:spPr bwMode="auto">
            <a:xfrm>
              <a:off x="3041" y="2438"/>
              <a:ext cx="6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0384" name="Line 32"/>
            <p:cNvSpPr>
              <a:spLocks noChangeShapeType="1"/>
            </p:cNvSpPr>
            <p:nvPr/>
          </p:nvSpPr>
          <p:spPr bwMode="auto">
            <a:xfrm>
              <a:off x="3041" y="2208"/>
              <a:ext cx="30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0385" name="Rectangle 33"/>
            <p:cNvSpPr>
              <a:spLocks noChangeArrowheads="1"/>
            </p:cNvSpPr>
            <p:nvPr/>
          </p:nvSpPr>
          <p:spPr bwMode="auto">
            <a:xfrm>
              <a:off x="3668" y="1813"/>
              <a:ext cx="319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100386" name="Rectangle 34"/>
            <p:cNvSpPr>
              <a:spLocks noChangeArrowheads="1"/>
            </p:cNvSpPr>
            <p:nvPr/>
          </p:nvSpPr>
          <p:spPr bwMode="auto">
            <a:xfrm>
              <a:off x="3702" y="2375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B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0</a:t>
              </a:r>
            </a:p>
          </p:txBody>
        </p:sp>
        <p:sp>
          <p:nvSpPr>
            <p:cNvPr id="100387" name="Rectangle 35"/>
            <p:cNvSpPr>
              <a:spLocks noChangeArrowheads="1"/>
            </p:cNvSpPr>
            <p:nvPr/>
          </p:nvSpPr>
          <p:spPr bwMode="auto">
            <a:xfrm>
              <a:off x="1649" y="2108"/>
              <a:ext cx="710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74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Symbol" panose="05050102010706020507" pitchFamily="18" charset="2"/>
                </a:rPr>
                <a:t>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85</a:t>
              </a:r>
            </a:p>
          </p:txBody>
        </p:sp>
        <p:sp>
          <p:nvSpPr>
            <p:cNvPr id="100388" name="Line 36"/>
            <p:cNvSpPr>
              <a:spLocks noChangeShapeType="1"/>
            </p:cNvSpPr>
            <p:nvPr/>
          </p:nvSpPr>
          <p:spPr bwMode="auto">
            <a:xfrm>
              <a:off x="3343" y="2113"/>
              <a:ext cx="0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0389" name="Text Box 37"/>
            <p:cNvSpPr txBox="1">
              <a:spLocks noChangeArrowheads="1"/>
            </p:cNvSpPr>
            <p:nvPr/>
          </p:nvSpPr>
          <p:spPr bwMode="auto">
            <a:xfrm>
              <a:off x="1197" y="1332"/>
              <a:ext cx="666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A&gt;B</a:t>
              </a:r>
            </a:p>
          </p:txBody>
        </p:sp>
        <p:sp>
          <p:nvSpPr>
            <p:cNvPr id="100390" name="Text Box 38"/>
            <p:cNvSpPr txBox="1">
              <a:spLocks noChangeArrowheads="1"/>
            </p:cNvSpPr>
            <p:nvPr/>
          </p:nvSpPr>
          <p:spPr bwMode="auto">
            <a:xfrm>
              <a:off x="2202" y="1332"/>
              <a:ext cx="666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F08F8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A&lt;B</a:t>
              </a: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525463" y="357188"/>
            <a:ext cx="4957762" cy="442912"/>
          </a:xfrm>
        </p:spPr>
        <p:txBody>
          <a:bodyPr/>
          <a:lstStyle/>
          <a:p>
            <a:pPr algn="l" eaLnBrk="1" hangingPunct="1"/>
            <a:r>
              <a:rPr lang="zh-CN" altLang="en-US" sz="2800" b="1" dirty="0">
                <a:solidFill>
                  <a:schemeClr val="tx1"/>
                </a:solidFill>
              </a:rPr>
              <a:t>用</a:t>
            </a:r>
            <a:r>
              <a:rPr lang="en-US" altLang="zh-CN" sz="2800" b="1" dirty="0">
                <a:solidFill>
                  <a:srgbClr val="1F08F8"/>
                </a:solidFill>
              </a:rPr>
              <a:t>74</a:t>
            </a:r>
            <a:r>
              <a:rPr lang="en-US" altLang="zh-CN" sz="2800" b="1" dirty="0">
                <a:solidFill>
                  <a:srgbClr val="1F08F8"/>
                </a:solidFill>
                <a:sym typeface="Symbol" panose="05050102010706020507" pitchFamily="18" charset="2"/>
              </a:rPr>
              <a:t></a:t>
            </a:r>
            <a:r>
              <a:rPr lang="en-US" altLang="zh-CN" sz="2800" b="1" dirty="0">
                <a:solidFill>
                  <a:srgbClr val="1F08F8"/>
                </a:solidFill>
              </a:rPr>
              <a:t>85</a:t>
            </a:r>
            <a:r>
              <a:rPr lang="zh-CN" altLang="en-US" sz="2800" b="1" dirty="0">
                <a:solidFill>
                  <a:schemeClr val="tx1"/>
                </a:solidFill>
              </a:rPr>
              <a:t>构成</a:t>
            </a:r>
            <a:r>
              <a:rPr lang="en-US" altLang="zh-CN" sz="2800" b="1" dirty="0">
                <a:solidFill>
                  <a:schemeClr val="tx1"/>
                </a:solidFill>
              </a:rPr>
              <a:t>24</a:t>
            </a:r>
            <a:r>
              <a:rPr lang="zh-CN" altLang="en-US" sz="2800" b="1" dirty="0">
                <a:solidFill>
                  <a:schemeClr val="tx1"/>
                </a:solidFill>
              </a:rPr>
              <a:t>位数值比较器</a:t>
            </a:r>
          </a:p>
        </p:txBody>
      </p:sp>
      <p:grpSp>
        <p:nvGrpSpPr>
          <p:cNvPr id="177155" name="Group 3"/>
          <p:cNvGrpSpPr/>
          <p:nvPr/>
        </p:nvGrpSpPr>
        <p:grpSpPr bwMode="auto">
          <a:xfrm>
            <a:off x="219075" y="1216287"/>
            <a:ext cx="8616950" cy="4935537"/>
            <a:chOff x="149" y="617"/>
            <a:chExt cx="5428" cy="3109"/>
          </a:xfrm>
        </p:grpSpPr>
        <p:pic>
          <p:nvPicPr>
            <p:cNvPr id="101380" name="Picture 4" descr="msotw9_temp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5" t="12549" r="3575"/>
            <a:stretch>
              <a:fillRect/>
            </a:stretch>
          </p:blipFill>
          <p:spPr bwMode="auto">
            <a:xfrm>
              <a:off x="149" y="617"/>
              <a:ext cx="5428" cy="3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1381" name="Rectangle 5"/>
            <p:cNvSpPr>
              <a:spLocks noChangeArrowheads="1"/>
            </p:cNvSpPr>
            <p:nvPr/>
          </p:nvSpPr>
          <p:spPr bwMode="auto">
            <a:xfrm>
              <a:off x="158" y="2948"/>
              <a:ext cx="282" cy="76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总结</a:t>
            </a:r>
          </a:p>
        </p:txBody>
      </p:sp>
      <p:sp>
        <p:nvSpPr>
          <p:cNvPr id="5" name="副标题 5"/>
          <p:cNvSpPr txBox="1"/>
          <p:nvPr/>
        </p:nvSpPr>
        <p:spPr>
          <a:xfrm>
            <a:off x="987372" y="16764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None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</a:t>
            </a:r>
            <a:r>
              <a:rPr lang="zh-CN" altLang="en-US" dirty="0"/>
              <a:t>门电路原理分析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门电路特性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116013" y="324010"/>
            <a:ext cx="7543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1F0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dirty="0">
                <a:solidFill>
                  <a:srgbClr val="1F0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200" dirty="0">
                <a:solidFill>
                  <a:srgbClr val="1F0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3200" dirty="0">
                <a:solidFill>
                  <a:srgbClr val="1F0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TTL</a:t>
            </a:r>
            <a:r>
              <a:rPr lang="zh-CN" altLang="en-US" sz="3200" dirty="0">
                <a:solidFill>
                  <a:srgbClr val="1F0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电路与</a:t>
            </a:r>
            <a:r>
              <a:rPr lang="en-US" altLang="zh-CN" sz="3200" dirty="0">
                <a:solidFill>
                  <a:srgbClr val="1F0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CMOS</a:t>
            </a:r>
            <a:r>
              <a:rPr lang="zh-CN" altLang="en-US" sz="3200" dirty="0">
                <a:solidFill>
                  <a:srgbClr val="1F0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电路的接口电路</a:t>
            </a: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1116013" y="2155021"/>
            <a:ext cx="75438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                                      驱动门       负载门</a:t>
            </a:r>
          </a:p>
          <a:p>
            <a:pPr algn="ctr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                             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V</a:t>
            </a:r>
            <a:r>
              <a:rPr kumimoji="1"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OH(min)  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≥  V</a:t>
            </a:r>
            <a:r>
              <a:rPr kumimoji="1"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IH(min)    </a:t>
            </a:r>
            <a:r>
              <a:rPr kumimoji="1" lang="zh-CN" altLang="en-US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algn="ctr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                           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kumimoji="1"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OL(max) </a:t>
            </a:r>
            <a:r>
              <a:rPr kumimoji="1"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≤ 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kumimoji="1"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IL(max)     </a:t>
            </a:r>
            <a:r>
              <a:rPr kumimoji="1" lang="zh-CN" altLang="en-US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algn="ctr"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                           I</a:t>
            </a:r>
            <a:r>
              <a:rPr kumimoji="1"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OH(max) 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≤</a:t>
            </a:r>
            <a:r>
              <a:rPr kumimoji="1"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</a:t>
            </a:r>
            <a:r>
              <a:rPr kumimoji="1" lang="en-US" altLang="zh-CN" sz="2400" b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IH</a:t>
            </a:r>
            <a:r>
              <a:rPr kumimoji="1"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(max)   </a:t>
            </a:r>
            <a:r>
              <a:rPr kumimoji="1" lang="zh-CN" altLang="en-US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algn="ctr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                              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OL(max) 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≤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</a:t>
            </a:r>
            <a:r>
              <a:rPr kumimoji="1" lang="en-US" altLang="zh-CN" sz="2400" b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IL</a:t>
            </a:r>
            <a:r>
              <a:rPr kumimoji="1"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(max)  </a:t>
            </a:r>
            <a:r>
              <a:rPr kumimoji="1" lang="zh-CN" altLang="en-US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kumimoji="1"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其中：</a:t>
            </a:r>
            <a:r>
              <a:rPr kumimoji="1"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分别表示负载电流中</a:t>
            </a:r>
            <a:r>
              <a:rPr kumimoji="1"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IH</a:t>
            </a:r>
            <a:r>
              <a:rPr kumimoji="1"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IL</a:t>
            </a:r>
            <a:r>
              <a:rPr kumimoji="1"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的个数。</a:t>
            </a:r>
          </a:p>
        </p:txBody>
      </p:sp>
      <p:graphicFrame>
        <p:nvGraphicFramePr>
          <p:cNvPr id="18" name="Object 14"/>
          <p:cNvGraphicFramePr>
            <a:graphicFrameLocks noChangeAspect="1"/>
          </p:cNvGraphicFramePr>
          <p:nvPr/>
        </p:nvGraphicFramePr>
        <p:xfrm>
          <a:off x="865403" y="2636837"/>
          <a:ext cx="3427412" cy="264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8" name="Visio" r:id="rId3" imgW="2811145" imgH="2176145" progId="Visio.Drawing.11">
                  <p:embed/>
                </p:oleObj>
              </mc:Choice>
              <mc:Fallback>
                <p:oleObj name="Visio" r:id="rId3" imgW="2811145" imgH="2176145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403" y="2636837"/>
                        <a:ext cx="3427412" cy="264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865403" y="1192977"/>
            <a:ext cx="74131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当需要将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TTL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门与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CMOS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门两种器件互相连接时，驱动门与负载门之间必须满足以下关系：</a:t>
            </a:r>
          </a:p>
        </p:txBody>
      </p:sp>
      <p:sp>
        <p:nvSpPr>
          <p:cNvPr id="20" name="矩形 19"/>
          <p:cNvSpPr/>
          <p:nvPr/>
        </p:nvSpPr>
        <p:spPr>
          <a:xfrm>
            <a:off x="706580" y="5579278"/>
            <a:ext cx="8084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其中：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分别表示负载电流中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IH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IL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的个数。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-154305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6D752FC0-08F1-40BC-A364-B94EA5D1BAA5}" type="slidenum">
              <a:rPr lang="zh-CN" altLang="en-US" smtClean="0"/>
              <a:t>79</a:t>
            </a:fld>
            <a:endParaRPr lang="en-US" altLang="zh-CN" dirty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总结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49568" y="1600835"/>
            <a:ext cx="849788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、掌握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ROM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RAM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的有关概念：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、扩展字线和位线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、实现逻辑电路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7161" y="309671"/>
            <a:ext cx="7710975" cy="588136"/>
          </a:xfrm>
        </p:spPr>
        <p:txBody>
          <a:bodyPr/>
          <a:lstStyle/>
          <a:p>
            <a:r>
              <a:rPr lang="en-US" altLang="zh-CN" sz="3200" dirty="0">
                <a:latin typeface="Times New Roman" panose="02020603050405020304" pitchFamily="18" charset="0"/>
              </a:rPr>
              <a:t>TTL</a:t>
            </a:r>
            <a:r>
              <a:rPr lang="zh-CN" altLang="en-US" sz="3200" dirty="0">
                <a:latin typeface="Times New Roman" panose="02020603050405020304" pitchFamily="18" charset="0"/>
              </a:rPr>
              <a:t>、</a:t>
            </a:r>
            <a:r>
              <a:rPr lang="en-US" altLang="zh-CN" sz="3200" dirty="0">
                <a:latin typeface="Times New Roman" panose="02020603050405020304" pitchFamily="18" charset="0"/>
              </a:rPr>
              <a:t>CMOS</a:t>
            </a:r>
            <a:r>
              <a:rPr lang="zh-CN" altLang="en-US" sz="3200" dirty="0">
                <a:latin typeface="Times New Roman" panose="02020603050405020304" pitchFamily="18" charset="0"/>
              </a:rPr>
              <a:t>电路的输入、输出特性参数</a:t>
            </a:r>
            <a:endParaRPr lang="zh-CN" altLang="en-US" sz="320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4294967295"/>
          </p:nvPr>
        </p:nvSpPr>
        <p:spPr>
          <a:xfrm>
            <a:off x="-154305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6D752FC0-08F1-40BC-A364-B94EA5D1BAA5}" type="slidenum">
              <a:rPr lang="zh-CN" altLang="en-US" smtClean="0"/>
              <a:t>80</a:t>
            </a:fld>
            <a:endParaRPr lang="en-US" altLang="zh-CN" dirty="0"/>
          </a:p>
        </p:txBody>
      </p:sp>
      <p:pic>
        <p:nvPicPr>
          <p:cNvPr id="4" name="Picture 7" descr="G2-5-1b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8F3"/>
              </a:clrFrom>
              <a:clrTo>
                <a:srgbClr val="F9F8F3">
                  <a:alpha val="0"/>
                </a:srgbClr>
              </a:clrTo>
            </a:clrChange>
            <a:lum bright="-48000" contras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" t="7492"/>
          <a:stretch>
            <a:fillRect/>
          </a:stretch>
        </p:blipFill>
        <p:spPr bwMode="auto">
          <a:xfrm>
            <a:off x="469900" y="1411288"/>
            <a:ext cx="8494713" cy="467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5148263" y="4149725"/>
            <a:ext cx="1944687" cy="35877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885113" y="4149725"/>
            <a:ext cx="574675" cy="358775"/>
          </a:xfrm>
          <a:prstGeom prst="ellipse">
            <a:avLst/>
          </a:prstGeom>
          <a:noFill/>
          <a:ln w="28575">
            <a:solidFill>
              <a:srgbClr val="0000CC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2411413" y="2492375"/>
            <a:ext cx="1944687" cy="35877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</a:rPr>
              <a:t>TTL</a:t>
            </a:r>
            <a:r>
              <a:rPr lang="zh-CN" altLang="en-US" dirty="0">
                <a:latin typeface="+mn-lt"/>
                <a:ea typeface="+mn-ea"/>
              </a:rPr>
              <a:t>与</a:t>
            </a:r>
            <a:r>
              <a:rPr lang="en-US" altLang="zh-CN" dirty="0">
                <a:latin typeface="+mn-lt"/>
                <a:ea typeface="+mn-ea"/>
              </a:rPr>
              <a:t>CMOS</a:t>
            </a:r>
            <a:r>
              <a:rPr lang="zh-CN" altLang="en-US" dirty="0">
                <a:latin typeface="+mn-lt"/>
                <a:ea typeface="+mn-ea"/>
              </a:rPr>
              <a:t>门电路的互连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2800" dirty="0"/>
              <a:t>由表可见，当采用﹢</a:t>
            </a:r>
            <a:r>
              <a:rPr lang="en-US" altLang="zh-CN" sz="2800" dirty="0"/>
              <a:t>5V</a:t>
            </a:r>
            <a:r>
              <a:rPr lang="zh-CN" altLang="en-US" sz="2800" dirty="0"/>
              <a:t>电源电压时，</a:t>
            </a:r>
            <a:r>
              <a:rPr lang="en-US" altLang="zh-CN" sz="2800" dirty="0"/>
              <a:t>TTL</a:t>
            </a:r>
            <a:r>
              <a:rPr lang="zh-CN" altLang="en-US" sz="2800" dirty="0"/>
              <a:t>与</a:t>
            </a:r>
            <a:r>
              <a:rPr lang="en-US" altLang="zh-CN" sz="2800" dirty="0"/>
              <a:t>CMOS</a:t>
            </a:r>
            <a:r>
              <a:rPr lang="zh-CN" altLang="en-US" sz="2800" dirty="0"/>
              <a:t>的电平基本上是兼容的。</a:t>
            </a:r>
          </a:p>
          <a:p>
            <a:r>
              <a:rPr lang="zh-CN" altLang="en-US" sz="2800" dirty="0">
                <a:solidFill>
                  <a:schemeClr val="accent1"/>
                </a:solidFill>
              </a:rPr>
              <a:t>  </a:t>
            </a:r>
            <a:r>
              <a:rPr lang="zh-CN" altLang="zh-CN" sz="2800" dirty="0">
                <a:solidFill>
                  <a:schemeClr val="accent1"/>
                </a:solidFill>
              </a:rPr>
              <a:t>●</a:t>
            </a:r>
            <a:r>
              <a:rPr lang="zh-CN" altLang="en-US" sz="2800" dirty="0"/>
              <a:t>当用</a:t>
            </a:r>
            <a:r>
              <a:rPr lang="en-US" altLang="zh-CN" sz="2800" dirty="0"/>
              <a:t>CMOS</a:t>
            </a:r>
            <a:r>
              <a:rPr lang="zh-CN" altLang="en-US" sz="2800" dirty="0"/>
              <a:t>驱动</a:t>
            </a:r>
            <a:r>
              <a:rPr lang="en-US" altLang="zh-CN" sz="2800" dirty="0"/>
              <a:t>TTL</a:t>
            </a:r>
            <a:r>
              <a:rPr lang="zh-CN" altLang="en-US" sz="2800" dirty="0"/>
              <a:t>时，</a:t>
            </a:r>
            <a:endParaRPr lang="en-US" altLang="zh-CN" sz="2800" dirty="0"/>
          </a:p>
          <a:p>
            <a:r>
              <a:rPr lang="en-US" altLang="zh-CN" sz="2800" dirty="0"/>
              <a:t>CMOS</a:t>
            </a:r>
            <a:r>
              <a:rPr lang="zh-CN" altLang="en-US" sz="2800" dirty="0"/>
              <a:t>的</a:t>
            </a:r>
            <a:r>
              <a:rPr lang="en-US" altLang="zh-CN" sz="2800" dirty="0" err="1"/>
              <a:t>U</a:t>
            </a:r>
            <a:r>
              <a:rPr lang="en-US" altLang="zh-CN" sz="2800" baseline="-25000" dirty="0" err="1"/>
              <a:t>OH,min</a:t>
            </a:r>
            <a:r>
              <a:rPr lang="en-US" altLang="zh-CN" sz="2800" baseline="-25000" dirty="0"/>
              <a:t> </a:t>
            </a:r>
            <a:r>
              <a:rPr lang="en-US" altLang="zh-CN" sz="2800" dirty="0"/>
              <a:t>=4.9V</a:t>
            </a:r>
            <a:r>
              <a:rPr lang="zh-CN" altLang="en-US" sz="2800" dirty="0"/>
              <a:t>，而</a:t>
            </a:r>
            <a:r>
              <a:rPr lang="en-US" altLang="zh-CN" sz="2800" dirty="0"/>
              <a:t>TTL</a:t>
            </a:r>
            <a:r>
              <a:rPr lang="zh-CN" altLang="en-US" sz="2800" dirty="0"/>
              <a:t>的 </a:t>
            </a:r>
            <a:r>
              <a:rPr lang="en-US" altLang="zh-CN" sz="2800" dirty="0" err="1"/>
              <a:t>U</a:t>
            </a:r>
            <a:r>
              <a:rPr lang="en-US" altLang="zh-CN" sz="2800" baseline="-25000" dirty="0" err="1"/>
              <a:t>IH,min</a:t>
            </a:r>
            <a:r>
              <a:rPr lang="en-US" altLang="zh-CN" sz="2800" dirty="0"/>
              <a:t> = 2.0 V</a:t>
            </a:r>
            <a:r>
              <a:rPr lang="zh-CN" altLang="en-US" sz="2800" dirty="0"/>
              <a:t>，</a:t>
            </a:r>
            <a:r>
              <a:rPr lang="en-US" altLang="zh-CN" sz="2800" dirty="0"/>
              <a:t>CMOS</a:t>
            </a:r>
            <a:r>
              <a:rPr lang="zh-CN" altLang="en-US" sz="2800" dirty="0"/>
              <a:t>的 </a:t>
            </a:r>
            <a:r>
              <a:rPr lang="en-US" altLang="zh-CN" sz="2800" dirty="0" err="1"/>
              <a:t>U</a:t>
            </a:r>
            <a:r>
              <a:rPr lang="en-US" altLang="zh-CN" sz="2800" baseline="-25000" dirty="0" err="1"/>
              <a:t>OLmax</a:t>
            </a:r>
            <a:r>
              <a:rPr lang="en-US" altLang="zh-CN" sz="2800" dirty="0"/>
              <a:t> = 0.1 V</a:t>
            </a:r>
            <a:r>
              <a:rPr lang="zh-CN" altLang="en-US" sz="2800" dirty="0"/>
              <a:t>，而</a:t>
            </a:r>
            <a:r>
              <a:rPr lang="en-US" altLang="zh-CN" sz="2800" dirty="0"/>
              <a:t>TTL     </a:t>
            </a:r>
            <a:r>
              <a:rPr lang="en-US" altLang="zh-CN" sz="2800" dirty="0" err="1"/>
              <a:t>U</a:t>
            </a:r>
            <a:r>
              <a:rPr lang="en-US" altLang="zh-CN" sz="2800" baseline="-25000" dirty="0" err="1"/>
              <a:t>IL,max</a:t>
            </a:r>
            <a:r>
              <a:rPr lang="en-US" altLang="zh-CN" sz="2800" baseline="-25000" dirty="0"/>
              <a:t> </a:t>
            </a:r>
            <a:r>
              <a:rPr lang="en-US" altLang="zh-CN" sz="2800" dirty="0"/>
              <a:t>= 0.8 V</a:t>
            </a:r>
            <a:r>
              <a:rPr lang="zh-CN" altLang="en-US" sz="2800" dirty="0"/>
              <a:t>。</a:t>
            </a:r>
          </a:p>
          <a:p>
            <a:r>
              <a:rPr lang="zh-CN" altLang="en-US" sz="2800" dirty="0">
                <a:solidFill>
                  <a:srgbClr val="FF0066"/>
                </a:solidFill>
              </a:rPr>
              <a:t>  </a:t>
            </a:r>
            <a:r>
              <a:rPr lang="zh-CN" altLang="zh-CN" sz="2800" dirty="0">
                <a:solidFill>
                  <a:schemeClr val="accent1"/>
                </a:solidFill>
              </a:rPr>
              <a:t>●</a:t>
            </a:r>
            <a:r>
              <a:rPr lang="zh-CN" altLang="en-US" sz="2800" dirty="0"/>
              <a:t>当用</a:t>
            </a:r>
            <a:r>
              <a:rPr lang="en-US" altLang="zh-CN" sz="2800" dirty="0"/>
              <a:t>TTL</a:t>
            </a:r>
            <a:r>
              <a:rPr lang="zh-CN" altLang="en-US" sz="2800" dirty="0"/>
              <a:t>驱动</a:t>
            </a:r>
            <a:r>
              <a:rPr lang="en-US" altLang="zh-CN" sz="2800" dirty="0"/>
              <a:t>CMOS</a:t>
            </a:r>
            <a:r>
              <a:rPr lang="zh-CN" altLang="en-US" sz="2800" dirty="0"/>
              <a:t>时，</a:t>
            </a:r>
            <a:endParaRPr lang="en-US" altLang="zh-CN" sz="2800" dirty="0"/>
          </a:p>
          <a:p>
            <a:r>
              <a:rPr lang="en-US" altLang="zh-CN" sz="2800" dirty="0"/>
              <a:t>TTL</a:t>
            </a:r>
            <a:r>
              <a:rPr lang="zh-CN" altLang="en-US" sz="2800" dirty="0"/>
              <a:t>的</a:t>
            </a:r>
            <a:r>
              <a:rPr lang="en-US" altLang="zh-CN" sz="2800" dirty="0" err="1"/>
              <a:t>U</a:t>
            </a:r>
            <a:r>
              <a:rPr lang="en-US" altLang="zh-CN" sz="2800" baseline="-25000" dirty="0" err="1"/>
              <a:t>OL,max</a:t>
            </a:r>
            <a:r>
              <a:rPr lang="en-US" altLang="zh-CN" sz="2800" dirty="0"/>
              <a:t> = 0.4 V</a:t>
            </a:r>
            <a:r>
              <a:rPr lang="zh-CN" altLang="en-US" sz="2800" dirty="0"/>
              <a:t>，而</a:t>
            </a:r>
            <a:r>
              <a:rPr lang="en-US" altLang="zh-CN" sz="2800" dirty="0"/>
              <a:t>CMOS</a:t>
            </a:r>
            <a:r>
              <a:rPr lang="zh-CN" altLang="en-US" sz="2800" dirty="0"/>
              <a:t>的</a:t>
            </a:r>
            <a:r>
              <a:rPr lang="en-US" altLang="zh-CN" sz="2800" dirty="0" err="1"/>
              <a:t>U</a:t>
            </a:r>
            <a:r>
              <a:rPr lang="en-US" altLang="zh-CN" sz="2800" baseline="-25000" dirty="0" err="1"/>
              <a:t>IL,max</a:t>
            </a:r>
            <a:r>
              <a:rPr lang="en-US" altLang="zh-CN" sz="2800" baseline="-25000" dirty="0"/>
              <a:t> </a:t>
            </a:r>
            <a:r>
              <a:rPr lang="en-US" altLang="zh-CN" sz="2800" dirty="0"/>
              <a:t>= 1.5V</a:t>
            </a:r>
            <a:r>
              <a:rPr lang="zh-CN" altLang="en-US" sz="2800" dirty="0"/>
              <a:t>可以满足需求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但</a:t>
            </a:r>
            <a:r>
              <a:rPr lang="zh-CN" altLang="en-US" sz="2800" dirty="0">
                <a:solidFill>
                  <a:srgbClr val="E61CC0"/>
                </a:solidFill>
              </a:rPr>
              <a:t>当</a:t>
            </a:r>
            <a:r>
              <a:rPr lang="en-US" altLang="zh-CN" sz="2800" dirty="0">
                <a:solidFill>
                  <a:srgbClr val="E61CC0"/>
                </a:solidFill>
              </a:rPr>
              <a:t>TTL</a:t>
            </a:r>
            <a:r>
              <a:rPr lang="zh-CN" altLang="en-US" sz="2800" dirty="0">
                <a:solidFill>
                  <a:srgbClr val="E61CC0"/>
                </a:solidFill>
              </a:rPr>
              <a:t>的</a:t>
            </a:r>
            <a:r>
              <a:rPr lang="en-US" altLang="zh-CN" sz="2800" dirty="0" err="1">
                <a:solidFill>
                  <a:srgbClr val="E61CC0"/>
                </a:solidFill>
              </a:rPr>
              <a:t>U</a:t>
            </a:r>
            <a:r>
              <a:rPr lang="en-US" altLang="zh-CN" sz="2800" baseline="-25000" dirty="0" err="1">
                <a:solidFill>
                  <a:srgbClr val="E61CC0"/>
                </a:solidFill>
              </a:rPr>
              <a:t>OH,min</a:t>
            </a:r>
            <a:r>
              <a:rPr lang="en-US" altLang="zh-CN" sz="2800" baseline="-25000" dirty="0">
                <a:solidFill>
                  <a:srgbClr val="E61CC0"/>
                </a:solidFill>
              </a:rPr>
              <a:t> </a:t>
            </a:r>
            <a:r>
              <a:rPr lang="en-US" altLang="zh-CN" sz="2800" dirty="0">
                <a:solidFill>
                  <a:srgbClr val="E61CC0"/>
                </a:solidFill>
              </a:rPr>
              <a:t>=2.4 V</a:t>
            </a:r>
            <a:r>
              <a:rPr lang="zh-CN" altLang="en-US" sz="2800" dirty="0">
                <a:solidFill>
                  <a:srgbClr val="E61CC0"/>
                </a:solidFill>
              </a:rPr>
              <a:t>时，</a:t>
            </a:r>
            <a:r>
              <a:rPr lang="en-US" altLang="zh-CN" sz="2800" dirty="0">
                <a:solidFill>
                  <a:srgbClr val="E61CC0"/>
                </a:solidFill>
              </a:rPr>
              <a:t>CMOS</a:t>
            </a:r>
            <a:r>
              <a:rPr lang="zh-CN" altLang="en-US" sz="2800" dirty="0">
                <a:solidFill>
                  <a:srgbClr val="E61CC0"/>
                </a:solidFill>
              </a:rPr>
              <a:t>的</a:t>
            </a:r>
            <a:r>
              <a:rPr lang="en-US" altLang="zh-CN" sz="2800" dirty="0" err="1">
                <a:solidFill>
                  <a:srgbClr val="E61CC0"/>
                </a:solidFill>
              </a:rPr>
              <a:t>U</a:t>
            </a:r>
            <a:r>
              <a:rPr lang="en-US" altLang="zh-CN" sz="2800" baseline="-25000" dirty="0" err="1">
                <a:solidFill>
                  <a:srgbClr val="E61CC0"/>
                </a:solidFill>
              </a:rPr>
              <a:t>IH,min</a:t>
            </a:r>
            <a:r>
              <a:rPr lang="en-US" altLang="zh-CN" sz="2800" dirty="0">
                <a:solidFill>
                  <a:srgbClr val="E61CC0"/>
                </a:solidFill>
              </a:rPr>
              <a:t> = 3.5 V</a:t>
            </a:r>
            <a:r>
              <a:rPr lang="zh-CN" altLang="en-US" sz="2800" dirty="0"/>
              <a:t>，在此种情况下</a:t>
            </a:r>
            <a:r>
              <a:rPr lang="en-US" altLang="zh-CN" sz="2800" dirty="0">
                <a:solidFill>
                  <a:srgbClr val="E61CC0"/>
                </a:solidFill>
              </a:rPr>
              <a:t>TTL</a:t>
            </a:r>
            <a:r>
              <a:rPr lang="zh-CN" altLang="en-US" sz="2800" dirty="0">
                <a:solidFill>
                  <a:srgbClr val="E61CC0"/>
                </a:solidFill>
              </a:rPr>
              <a:t>不能直接驱动</a:t>
            </a:r>
            <a:r>
              <a:rPr lang="en-US" altLang="zh-CN" sz="2800" dirty="0">
                <a:solidFill>
                  <a:srgbClr val="E61CC0"/>
                </a:solidFill>
              </a:rPr>
              <a:t>CMOS</a:t>
            </a:r>
            <a:r>
              <a:rPr lang="zh-CN" altLang="en-US" sz="2800" dirty="0"/>
              <a:t>，此时可在</a:t>
            </a:r>
            <a:r>
              <a:rPr lang="en-US" altLang="zh-CN" sz="2800" dirty="0"/>
              <a:t>TTL</a:t>
            </a:r>
            <a:r>
              <a:rPr lang="zh-CN" altLang="en-US" sz="2800" dirty="0"/>
              <a:t>输出端与电源之间</a:t>
            </a:r>
            <a:r>
              <a:rPr lang="zh-CN" altLang="en-US" sz="2800" i="1" dirty="0">
                <a:solidFill>
                  <a:srgbClr val="1F08F8"/>
                </a:solidFill>
              </a:rPr>
              <a:t>接上拉电阻</a:t>
            </a:r>
            <a:r>
              <a:rPr lang="zh-CN" altLang="en-US" sz="2800" dirty="0"/>
              <a:t>。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-154305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6D752FC0-08F1-40BC-A364-B94EA5D1BAA5}" type="slidenum">
              <a:rPr lang="zh-CN" altLang="en-US" smtClean="0"/>
              <a:t>81</a:t>
            </a:fld>
            <a:endParaRPr lang="en-US" altLang="zh-CN" dirty="0">
              <a:latin typeface="+mn-lt"/>
              <a:ea typeface="+mn-ea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/>
          <p:nvPr/>
        </p:nvGrpSpPr>
        <p:grpSpPr bwMode="auto">
          <a:xfrm>
            <a:off x="2195513" y="1916113"/>
            <a:ext cx="4105275" cy="4032250"/>
            <a:chOff x="1383" y="1207"/>
            <a:chExt cx="2586" cy="2540"/>
          </a:xfrm>
        </p:grpSpPr>
        <p:graphicFrame>
          <p:nvGraphicFramePr>
            <p:cNvPr id="5123" name="Object 3"/>
            <p:cNvGraphicFramePr>
              <a:graphicFrameLocks noChangeAspect="1"/>
            </p:cNvGraphicFramePr>
            <p:nvPr/>
          </p:nvGraphicFramePr>
          <p:xfrm>
            <a:off x="1383" y="1207"/>
            <a:ext cx="2586" cy="25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4" name="Visio" r:id="rId4" imgW="3310255" imgH="3234055" progId="Visio.Drawing.11">
                    <p:embed/>
                  </p:oleObj>
                </mc:Choice>
                <mc:Fallback>
                  <p:oleObj name="Visio" r:id="rId4" imgW="3310255" imgH="3234055" progId="Visio.Drawing.11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3" y="1207"/>
                          <a:ext cx="2586" cy="25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4" name="Text Box 4"/>
            <p:cNvSpPr txBox="1">
              <a:spLocks noChangeArrowheads="1"/>
            </p:cNvSpPr>
            <p:nvPr/>
          </p:nvSpPr>
          <p:spPr bwMode="auto">
            <a:xfrm>
              <a:off x="2381" y="2205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solidFill>
                    <a:srgbClr val="FF0000"/>
                  </a:solidFill>
                  <a:ea typeface="黑体" panose="02010609060101010101" pitchFamily="49" charset="-122"/>
                </a:rPr>
                <a:t>P</a:t>
              </a:r>
            </a:p>
          </p:txBody>
        </p:sp>
      </p:grp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1167462" y="240289"/>
            <a:ext cx="6048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1F08F8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zh-CN" altLang="en-US" sz="2800" b="1" dirty="0">
                <a:solidFill>
                  <a:srgbClr val="1F08F8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、用</a:t>
            </a:r>
            <a:r>
              <a:rPr kumimoji="1" lang="en-US" altLang="zh-CN" sz="2800" b="1" dirty="0">
                <a:solidFill>
                  <a:srgbClr val="1F08F8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TTL</a:t>
            </a:r>
            <a:r>
              <a:rPr kumimoji="1" lang="zh-CN" altLang="en-US" sz="2800" b="1" dirty="0">
                <a:solidFill>
                  <a:srgbClr val="1F08F8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电路驱动</a:t>
            </a:r>
            <a:r>
              <a:rPr kumimoji="1" lang="en-US" altLang="zh-CN" sz="2800" b="1" dirty="0">
                <a:solidFill>
                  <a:srgbClr val="1F08F8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CMOS</a:t>
            </a:r>
            <a:r>
              <a:rPr kumimoji="1" lang="zh-CN" altLang="en-US" sz="2800" b="1" dirty="0">
                <a:solidFill>
                  <a:srgbClr val="1F08F8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电路</a:t>
            </a: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990600" y="3490913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990600" y="1270719"/>
            <a:ext cx="77101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例：用</a:t>
            </a:r>
            <a:r>
              <a:rPr kumimoji="1"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TTL</a:t>
            </a:r>
            <a:r>
              <a:rPr kumimoji="1"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电路驱动</a:t>
            </a:r>
            <a:r>
              <a:rPr kumimoji="1"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4000</a:t>
            </a:r>
            <a:r>
              <a:rPr kumimoji="1"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kumimoji="1"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74HC</a:t>
            </a:r>
            <a:r>
              <a:rPr kumimoji="1"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系列</a:t>
            </a:r>
            <a:r>
              <a:rPr kumimoji="1"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CMOS</a:t>
            </a:r>
            <a:r>
              <a:rPr kumimoji="1"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电路</a:t>
            </a:r>
          </a:p>
        </p:txBody>
      </p:sp>
      <p:sp>
        <p:nvSpPr>
          <p:cNvPr id="5132" name="AutoShape 12"/>
          <p:cNvSpPr>
            <a:spLocks noChangeArrowheads="1"/>
          </p:cNvSpPr>
          <p:nvPr/>
        </p:nvSpPr>
        <p:spPr bwMode="auto">
          <a:xfrm>
            <a:off x="6300788" y="3860800"/>
            <a:ext cx="1871662" cy="504825"/>
          </a:xfrm>
          <a:prstGeom prst="wedgeRoundRectCallout">
            <a:avLst>
              <a:gd name="adj1" fmla="val -117005"/>
              <a:gd name="adj2" fmla="val 129875"/>
              <a:gd name="adj3" fmla="val 16667"/>
            </a:avLst>
          </a:prstGeom>
          <a:solidFill>
            <a:srgbClr val="FFFF99"/>
          </a:solidFill>
          <a:ln w="2857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74HCT?</a:t>
            </a:r>
          </a:p>
        </p:txBody>
      </p:sp>
      <p:sp>
        <p:nvSpPr>
          <p:cNvPr id="5133" name="Rectangle 13"/>
          <p:cNvSpPr>
            <a:spLocks noChangeArrowheads="1"/>
          </p:cNvSpPr>
          <p:nvPr/>
        </p:nvSpPr>
        <p:spPr bwMode="auto">
          <a:xfrm>
            <a:off x="3556000" y="2559050"/>
            <a:ext cx="799976" cy="790575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5135" name="Text Box 15"/>
          <p:cNvSpPr txBox="1">
            <a:spLocks noChangeArrowheads="1"/>
          </p:cNvSpPr>
          <p:nvPr/>
        </p:nvSpPr>
        <p:spPr bwMode="auto">
          <a:xfrm>
            <a:off x="1619250" y="6015038"/>
            <a:ext cx="59769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用接入上拉电阻提高</a:t>
            </a:r>
            <a:r>
              <a:rPr kumimoji="1" lang="en-US" altLang="zh-CN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TTL</a:t>
            </a:r>
            <a:r>
              <a:rPr kumimoji="1"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输出的高电平</a:t>
            </a:r>
          </a:p>
        </p:txBody>
      </p:sp>
      <p:sp>
        <p:nvSpPr>
          <p:cNvPr id="5136" name="AutoShape 16"/>
          <p:cNvSpPr/>
          <p:nvPr/>
        </p:nvSpPr>
        <p:spPr bwMode="auto">
          <a:xfrm>
            <a:off x="755650" y="4581525"/>
            <a:ext cx="2087563" cy="546100"/>
          </a:xfrm>
          <a:prstGeom prst="borderCallout2">
            <a:avLst>
              <a:gd name="adj1" fmla="val 20931"/>
              <a:gd name="adj2" fmla="val 103648"/>
              <a:gd name="adj3" fmla="val 20931"/>
              <a:gd name="adj4" fmla="val 121370"/>
              <a:gd name="adj5" fmla="val -202616"/>
              <a:gd name="adj6" fmla="val 139773"/>
            </a:avLst>
          </a:prstGeom>
          <a:solidFill>
            <a:srgbClr val="FFFF99"/>
          </a:solidFill>
          <a:ln w="2857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耐压可达</a:t>
            </a:r>
            <a:r>
              <a:rPr kumimoji="1"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30V</a:t>
            </a:r>
          </a:p>
        </p:txBody>
      </p:sp>
      <p:grpSp>
        <p:nvGrpSpPr>
          <p:cNvPr id="5137" name="Group 17"/>
          <p:cNvGrpSpPr/>
          <p:nvPr/>
        </p:nvGrpSpPr>
        <p:grpSpPr bwMode="auto">
          <a:xfrm>
            <a:off x="2843213" y="3068638"/>
            <a:ext cx="433387" cy="792162"/>
            <a:chOff x="4785" y="1434"/>
            <a:chExt cx="273" cy="499"/>
          </a:xfrm>
        </p:grpSpPr>
        <p:sp>
          <p:nvSpPr>
            <p:cNvPr id="5138" name="Rectangle 18"/>
            <p:cNvSpPr>
              <a:spLocks noChangeArrowheads="1"/>
            </p:cNvSpPr>
            <p:nvPr/>
          </p:nvSpPr>
          <p:spPr bwMode="auto">
            <a:xfrm>
              <a:off x="4785" y="1434"/>
              <a:ext cx="273" cy="4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ea typeface="黑体" panose="02010609060101010101" pitchFamily="49" charset="-122"/>
              </a:endParaRPr>
            </a:p>
          </p:txBody>
        </p:sp>
        <p:sp>
          <p:nvSpPr>
            <p:cNvPr id="5139" name="Text Box 19"/>
            <p:cNvSpPr txBox="1">
              <a:spLocks noChangeArrowheads="1"/>
            </p:cNvSpPr>
            <p:nvPr/>
          </p:nvSpPr>
          <p:spPr bwMode="auto">
            <a:xfrm>
              <a:off x="4785" y="1434"/>
              <a:ext cx="2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ea typeface="黑体" panose="02010609060101010101" pitchFamily="49" charset="-122"/>
                </a:rPr>
                <a:t>&amp;</a:t>
              </a:r>
            </a:p>
          </p:txBody>
        </p:sp>
      </p:grpSp>
      <p:sp>
        <p:nvSpPr>
          <p:cNvPr id="5140" name="Text Box 20"/>
          <p:cNvSpPr txBox="1">
            <a:spLocks noChangeArrowheads="1"/>
          </p:cNvSpPr>
          <p:nvPr/>
        </p:nvSpPr>
        <p:spPr bwMode="auto">
          <a:xfrm>
            <a:off x="4859338" y="1905000"/>
            <a:ext cx="2089149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ea typeface="黑体" panose="02010609060101010101" pitchFamily="49" charset="-122"/>
              </a:rPr>
              <a:t>VDD=+15V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-16002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15B291C-51FB-4C18-A138-CCB3C24CD792}" type="slidenum">
              <a:rPr lang="en-US" altLang="zh-CN" smtClean="0"/>
              <a:t>82</a:t>
            </a:fld>
            <a:endParaRPr lang="en-US" altLang="zh-CN" dirty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2" grpId="0" bldLvl="0" animBg="1"/>
      <p:bldP spid="5136" grpId="0" bldLvl="0" animBg="1"/>
      <p:bldP spid="5140" grpId="0" bldLvl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170277" y="266411"/>
            <a:ext cx="5905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1F08F8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二、用</a:t>
            </a:r>
            <a:r>
              <a:rPr kumimoji="1" lang="en-US" altLang="zh-CN" sz="2800" b="1" dirty="0">
                <a:solidFill>
                  <a:srgbClr val="1F08F8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CMOS</a:t>
            </a:r>
            <a:r>
              <a:rPr kumimoji="1" lang="zh-CN" altLang="en-US" sz="2800" b="1" dirty="0">
                <a:solidFill>
                  <a:srgbClr val="1F08F8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电路驱动 </a:t>
            </a:r>
            <a:r>
              <a:rPr kumimoji="1" lang="en-US" altLang="zh-CN" sz="2800" b="1" dirty="0">
                <a:solidFill>
                  <a:srgbClr val="1F08F8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TTL</a:t>
            </a:r>
            <a:r>
              <a:rPr kumimoji="1" lang="zh-CN" altLang="en-US" sz="2800" b="1" dirty="0">
                <a:solidFill>
                  <a:srgbClr val="1F08F8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电路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-154305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6D752FC0-08F1-40BC-A364-B94EA5D1BAA5}" type="slidenum">
              <a:rPr lang="zh-CN" altLang="en-US" smtClean="0"/>
              <a:t>83</a:t>
            </a:fld>
            <a:endParaRPr lang="en-US" altLang="zh-CN" dirty="0"/>
          </a:p>
        </p:txBody>
      </p:sp>
      <p:pic>
        <p:nvPicPr>
          <p:cNvPr id="9" name="Picture 7" descr="G2-5-1b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8F3"/>
              </a:clrFrom>
              <a:clrTo>
                <a:srgbClr val="F9F8F3">
                  <a:alpha val="0"/>
                </a:srgbClr>
              </a:clrTo>
            </a:clrChange>
            <a:lum bright="-48000" contras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" t="7492"/>
          <a:stretch>
            <a:fillRect/>
          </a:stretch>
        </p:blipFill>
        <p:spPr bwMode="auto">
          <a:xfrm>
            <a:off x="469900" y="1411288"/>
            <a:ext cx="8494713" cy="467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5012373" y="3747294"/>
            <a:ext cx="1944687" cy="35877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2441893" y="5367655"/>
            <a:ext cx="1944687" cy="35877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990600" y="33528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170277" y="266411"/>
            <a:ext cx="5905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1F08F8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二、用</a:t>
            </a:r>
            <a:r>
              <a:rPr kumimoji="1" lang="en-US" altLang="zh-CN" sz="2800" b="1" dirty="0">
                <a:solidFill>
                  <a:srgbClr val="1F08F8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CMOS</a:t>
            </a:r>
            <a:r>
              <a:rPr kumimoji="1" lang="zh-CN" altLang="en-US" sz="2800" b="1" dirty="0">
                <a:solidFill>
                  <a:srgbClr val="1F08F8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电路驱动 </a:t>
            </a:r>
            <a:r>
              <a:rPr kumimoji="1" lang="en-US" altLang="zh-CN" sz="2800" b="1" dirty="0">
                <a:solidFill>
                  <a:srgbClr val="1F08F8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TTL</a:t>
            </a:r>
            <a:r>
              <a:rPr kumimoji="1" lang="zh-CN" altLang="en-US" sz="2800" b="1" dirty="0">
                <a:solidFill>
                  <a:srgbClr val="1F08F8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电路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900113" y="1557338"/>
            <a:ext cx="6913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例：用</a:t>
            </a:r>
            <a:r>
              <a:rPr kumimoji="1"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4000</a:t>
            </a:r>
            <a:r>
              <a:rPr kumimoji="1"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系列</a:t>
            </a:r>
            <a:r>
              <a:rPr kumimoji="1"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CMOS</a:t>
            </a:r>
            <a:r>
              <a:rPr kumimoji="1"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电路驱动</a:t>
            </a:r>
            <a:r>
              <a:rPr kumimoji="1"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74</a:t>
            </a:r>
            <a:r>
              <a:rPr kumimoji="1"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系列</a:t>
            </a:r>
            <a:r>
              <a:rPr kumimoji="1"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TTL</a:t>
            </a:r>
            <a:r>
              <a:rPr kumimoji="1"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电路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331913" y="2276475"/>
            <a:ext cx="6551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方法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：将同一个封装内的门电路</a:t>
            </a:r>
            <a:r>
              <a:rPr kumimoji="1" lang="zh-CN" altLang="en-US" sz="2400" b="1" u="sng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并联</a:t>
            </a: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使用。</a:t>
            </a:r>
          </a:p>
        </p:txBody>
      </p:sp>
      <p:pic>
        <p:nvPicPr>
          <p:cNvPr id="8" name="Picture 10" descr="G2-5-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681288"/>
            <a:ext cx="8208963" cy="27638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-154305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6D752FC0-08F1-40BC-A364-B94EA5D1BAA5}" type="slidenum">
              <a:rPr lang="zh-CN" altLang="en-US" smtClean="0"/>
              <a:t>84</a:t>
            </a:fld>
            <a:endParaRPr lang="en-US" altLang="zh-CN" dirty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990600" y="33528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078779" y="323057"/>
            <a:ext cx="784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方法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：在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CMOS</a:t>
            </a: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电路的输出端增加一级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CMOS</a:t>
            </a: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驱动器。</a:t>
            </a:r>
          </a:p>
        </p:txBody>
      </p:sp>
      <p:grpSp>
        <p:nvGrpSpPr>
          <p:cNvPr id="6" name="Group 8"/>
          <p:cNvGrpSpPr/>
          <p:nvPr/>
        </p:nvGrpSpPr>
        <p:grpSpPr bwMode="auto">
          <a:xfrm>
            <a:off x="1331913" y="1341438"/>
            <a:ext cx="6408737" cy="3340100"/>
            <a:chOff x="839" y="1117"/>
            <a:chExt cx="4037" cy="2104"/>
          </a:xfrm>
        </p:grpSpPr>
        <p:pic>
          <p:nvPicPr>
            <p:cNvPr id="7" name="Picture 9" descr="G2-5-5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24000" contras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" y="1117"/>
              <a:ext cx="4037" cy="2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2245" y="1253"/>
              <a:ext cx="771" cy="1134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prstDash val="dash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solidFill>
                  <a:schemeClr val="tx1"/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1331913" y="4797425"/>
            <a:ext cx="67691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CC4010</a:t>
            </a: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     I</a:t>
            </a:r>
            <a:r>
              <a:rPr kumimoji="1"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OL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&gt;3.2mA,    m=2;</a:t>
            </a:r>
          </a:p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CC40107</a:t>
            </a: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驱动器）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   I</a:t>
            </a:r>
            <a:r>
              <a:rPr kumimoji="1"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OL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&gt;16mA,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m=10.</a:t>
            </a:r>
          </a:p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注：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V</a:t>
            </a:r>
            <a:r>
              <a:rPr kumimoji="1"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DD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=+5V.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-154305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6D752FC0-08F1-40BC-A364-B94EA5D1BAA5}" type="slidenum">
              <a:rPr lang="zh-CN" altLang="en-US" smtClean="0"/>
              <a:t>85</a:t>
            </a:fld>
            <a:endParaRPr lang="en-US" altLang="zh-CN" dirty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990600" y="3487738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173163" y="343694"/>
            <a:ext cx="784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方法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：使用分立元件接口电路实现电流扩展。</a:t>
            </a:r>
          </a:p>
        </p:txBody>
      </p:sp>
      <p:grpSp>
        <p:nvGrpSpPr>
          <p:cNvPr id="6" name="Group 8"/>
          <p:cNvGrpSpPr/>
          <p:nvPr/>
        </p:nvGrpSpPr>
        <p:grpSpPr bwMode="auto">
          <a:xfrm>
            <a:off x="1619250" y="1628775"/>
            <a:ext cx="6408738" cy="4618038"/>
            <a:chOff x="1020" y="1026"/>
            <a:chExt cx="4037" cy="2909"/>
          </a:xfrm>
        </p:grpSpPr>
        <p:pic>
          <p:nvPicPr>
            <p:cNvPr id="7" name="Picture 9" descr="G2-5-6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30000" contras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" y="1026"/>
              <a:ext cx="4037" cy="29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2426" y="3612"/>
              <a:ext cx="1180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400" b="1">
                  <a:solidFill>
                    <a:schemeClr val="tx1"/>
                  </a:solidFill>
                  <a:ea typeface="黑体" panose="02010609060101010101" pitchFamily="49" charset="-122"/>
                </a:rPr>
                <a:t>接口电路</a:t>
              </a:r>
            </a:p>
          </p:txBody>
        </p:sp>
      </p:grpSp>
      <p:sp>
        <p:nvSpPr>
          <p:cNvPr id="9" name="AutoShape 11"/>
          <p:cNvSpPr>
            <a:spLocks noChangeArrowheads="1"/>
          </p:cNvSpPr>
          <p:nvPr/>
        </p:nvSpPr>
        <p:spPr bwMode="auto">
          <a:xfrm>
            <a:off x="755650" y="1557338"/>
            <a:ext cx="2808288" cy="504825"/>
          </a:xfrm>
          <a:prstGeom prst="wedgeRoundRectCallout">
            <a:avLst>
              <a:gd name="adj1" fmla="val 105227"/>
              <a:gd name="adj2" fmla="val 311005"/>
              <a:gd name="adj3" fmla="val 16667"/>
            </a:avLst>
          </a:prstGeom>
          <a:solidFill>
            <a:srgbClr val="FFFFCC"/>
          </a:solidFill>
          <a:ln w="2857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工作在开关状态</a:t>
            </a:r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3492500" y="3933825"/>
            <a:ext cx="71913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5651500" y="3429000"/>
            <a:ext cx="8651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5003800" y="2349500"/>
            <a:ext cx="0" cy="6477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5364163" y="3500438"/>
            <a:ext cx="0" cy="10080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3708400" y="3716338"/>
          <a:ext cx="5778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8" name="公式" r:id="rId5" imgW="127635" imgH="161925" progId="Equation.3">
                  <p:embed/>
                </p:oleObj>
              </mc:Choice>
              <mc:Fallback>
                <p:oleObj name="公式" r:id="rId5" imgW="127635" imgH="161925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3716338"/>
                        <a:ext cx="57785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7"/>
          <p:cNvGraphicFramePr>
            <a:graphicFrameLocks noChangeAspect="1"/>
          </p:cNvGraphicFramePr>
          <p:nvPr/>
        </p:nvGraphicFramePr>
        <p:xfrm>
          <a:off x="5724525" y="3284538"/>
          <a:ext cx="558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9" name="公式" r:id="rId7" imgW="104140" imgH="161925" progId="Equation.3">
                  <p:embed/>
                </p:oleObj>
              </mc:Choice>
              <mc:Fallback>
                <p:oleObj name="公式" r:id="rId7" imgW="104140" imgH="16192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3284538"/>
                        <a:ext cx="5588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8"/>
          <p:cNvGraphicFramePr>
            <a:graphicFrameLocks noChangeAspect="1"/>
          </p:cNvGraphicFramePr>
          <p:nvPr/>
        </p:nvGraphicFramePr>
        <p:xfrm>
          <a:off x="4284663" y="1989138"/>
          <a:ext cx="8128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50" name="公式" r:id="rId9" imgW="156210" imgH="185420" progId="Equation.3">
                  <p:embed/>
                </p:oleObj>
              </mc:Choice>
              <mc:Fallback>
                <p:oleObj name="公式" r:id="rId9" imgW="156210" imgH="18542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1989138"/>
                        <a:ext cx="8128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9"/>
          <p:cNvGraphicFramePr>
            <a:graphicFrameLocks noChangeAspect="1"/>
          </p:cNvGraphicFramePr>
          <p:nvPr/>
        </p:nvGraphicFramePr>
        <p:xfrm>
          <a:off x="5364163" y="3933825"/>
          <a:ext cx="609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51" name="公式" r:id="rId11" imgW="115570" imgH="173355" progId="Equation.3">
                  <p:embed/>
                </p:oleObj>
              </mc:Choice>
              <mc:Fallback>
                <p:oleObj name="公式" r:id="rId11" imgW="115570" imgH="173355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3933825"/>
                        <a:ext cx="609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-154305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6D752FC0-08F1-40BC-A364-B94EA5D1BAA5}" type="slidenum">
              <a:rPr lang="zh-CN" altLang="en-US" smtClean="0"/>
              <a:t>86</a:t>
            </a:fld>
            <a:endParaRPr lang="en-US" altLang="zh-CN" dirty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37160" y="3487738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5" name="Group 7"/>
          <p:cNvGrpSpPr/>
          <p:nvPr/>
        </p:nvGrpSpPr>
        <p:grpSpPr bwMode="auto">
          <a:xfrm>
            <a:off x="46673" y="908050"/>
            <a:ext cx="6121400" cy="581025"/>
            <a:chOff x="567" y="572"/>
            <a:chExt cx="3856" cy="366"/>
          </a:xfrm>
        </p:grpSpPr>
        <p:sp>
          <p:nvSpPr>
            <p:cNvPr id="6" name="Text Box 8"/>
            <p:cNvSpPr txBox="1">
              <a:spLocks noChangeArrowheads="1"/>
            </p:cNvSpPr>
            <p:nvPr/>
          </p:nvSpPr>
          <p:spPr bwMode="auto">
            <a:xfrm>
              <a:off x="567" y="618"/>
              <a:ext cx="38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0">
                  <a:ea typeface="楷体" panose="02010609060101010101" pitchFamily="49" charset="-122"/>
                </a:rPr>
                <a:t>当                 时，三极管截止，此时：</a:t>
              </a:r>
            </a:p>
          </p:txBody>
        </p:sp>
        <p:graphicFrame>
          <p:nvGraphicFramePr>
            <p:cNvPr id="7" name="Object 9"/>
            <p:cNvGraphicFramePr>
              <a:graphicFrameLocks noChangeAspect="1"/>
            </p:cNvGraphicFramePr>
            <p:nvPr/>
          </p:nvGraphicFramePr>
          <p:xfrm>
            <a:off x="839" y="572"/>
            <a:ext cx="817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400" name="公式" r:id="rId3" imgW="481965" imgH="215900" progId="Equation.3">
                    <p:embed/>
                  </p:oleObj>
                </mc:Choice>
                <mc:Fallback>
                  <p:oleObj name="公式" r:id="rId3" imgW="481965" imgH="2159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9" y="572"/>
                          <a:ext cx="817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" name="Object 10"/>
          <p:cNvGraphicFramePr>
            <a:graphicFrameLocks noChangeAspect="1"/>
          </p:cNvGraphicFramePr>
          <p:nvPr/>
        </p:nvGraphicFramePr>
        <p:xfrm>
          <a:off x="1270635" y="1628775"/>
          <a:ext cx="4008438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01" name="公式" r:id="rId5" imgW="1059180" imgH="191135" progId="Equation.3">
                  <p:embed/>
                </p:oleObj>
              </mc:Choice>
              <mc:Fallback>
                <p:oleObj name="公式" r:id="rId5" imgW="1059180" imgH="19113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635" y="1628775"/>
                        <a:ext cx="4008438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11"/>
          <p:cNvGrpSpPr/>
          <p:nvPr/>
        </p:nvGrpSpPr>
        <p:grpSpPr bwMode="auto">
          <a:xfrm>
            <a:off x="46673" y="2420938"/>
            <a:ext cx="6121400" cy="581025"/>
            <a:chOff x="567" y="1706"/>
            <a:chExt cx="3856" cy="366"/>
          </a:xfrm>
        </p:grpSpPr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567" y="1752"/>
              <a:ext cx="38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0">
                  <a:ea typeface="楷体" panose="02010609060101010101" pitchFamily="49" charset="-122"/>
                </a:rPr>
                <a:t>当                 时，三极管饱和导通，此时：</a:t>
              </a:r>
            </a:p>
          </p:txBody>
        </p:sp>
        <p:graphicFrame>
          <p:nvGraphicFramePr>
            <p:cNvPr id="11" name="Object 13"/>
            <p:cNvGraphicFramePr>
              <a:graphicFrameLocks noChangeAspect="1"/>
            </p:cNvGraphicFramePr>
            <p:nvPr/>
          </p:nvGraphicFramePr>
          <p:xfrm>
            <a:off x="818" y="1706"/>
            <a:ext cx="860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402" name="公式" r:id="rId7" imgW="508000" imgH="215900" progId="Equation.3">
                    <p:embed/>
                  </p:oleObj>
                </mc:Choice>
                <mc:Fallback>
                  <p:oleObj name="公式" r:id="rId7" imgW="508000" imgH="2159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8" y="1706"/>
                          <a:ext cx="860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Object 14"/>
          <p:cNvGraphicFramePr>
            <a:graphicFrameLocks noChangeAspect="1"/>
          </p:cNvGraphicFramePr>
          <p:nvPr/>
        </p:nvGraphicFramePr>
        <p:xfrm>
          <a:off x="2062798" y="2924175"/>
          <a:ext cx="236855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03" name="公式" r:id="rId9" imgW="624840" imgH="329565" progId="Equation.3">
                  <p:embed/>
                </p:oleObj>
              </mc:Choice>
              <mc:Fallback>
                <p:oleObj name="公式" r:id="rId9" imgW="624840" imgH="329565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798" y="2924175"/>
                        <a:ext cx="2368550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5"/>
          <p:cNvGraphicFramePr>
            <a:graphicFrameLocks noChangeAspect="1"/>
          </p:cNvGraphicFramePr>
          <p:nvPr/>
        </p:nvGraphicFramePr>
        <p:xfrm>
          <a:off x="1701800" y="4221163"/>
          <a:ext cx="3960813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04" name="公式" r:id="rId11" imgW="1226820" imgH="335915" progId="Equation.3">
                  <p:embed/>
                </p:oleObj>
              </mc:Choice>
              <mc:Fallback>
                <p:oleObj name="公式" r:id="rId11" imgW="1226820" imgH="33591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800" y="4221163"/>
                        <a:ext cx="3960813" cy="1090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2780348" y="5410200"/>
          <a:ext cx="1420812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05" name="公式" r:id="rId13" imgW="375920" imgH="173355" progId="Equation.3">
                  <p:embed/>
                </p:oleObj>
              </mc:Choice>
              <mc:Fallback>
                <p:oleObj name="公式" r:id="rId13" imgW="375920" imgH="173355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0348" y="5410200"/>
                        <a:ext cx="1420812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-154305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6D752FC0-08F1-40BC-A364-B94EA5D1BAA5}" type="slidenum">
              <a:rPr lang="zh-CN" altLang="en-US" smtClean="0"/>
              <a:t>87</a:t>
            </a:fld>
            <a:endParaRPr lang="en-US" altLang="zh-CN" dirty="0"/>
          </a:p>
        </p:txBody>
      </p:sp>
      <p:grpSp>
        <p:nvGrpSpPr>
          <p:cNvPr id="15" name="Group 8"/>
          <p:cNvGrpSpPr/>
          <p:nvPr/>
        </p:nvGrpSpPr>
        <p:grpSpPr bwMode="auto">
          <a:xfrm>
            <a:off x="5275579" y="648493"/>
            <a:ext cx="3821748" cy="2689225"/>
            <a:chOff x="1020" y="1026"/>
            <a:chExt cx="4037" cy="2909"/>
          </a:xfrm>
        </p:grpSpPr>
        <p:pic>
          <p:nvPicPr>
            <p:cNvPr id="16" name="Picture 9" descr="G2-5-6"/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30000" contras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" y="1026"/>
              <a:ext cx="4037" cy="29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2426" y="3612"/>
              <a:ext cx="1180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400" b="1">
                  <a:solidFill>
                    <a:schemeClr val="tx1"/>
                  </a:solidFill>
                  <a:ea typeface="黑体" panose="02010609060101010101" pitchFamily="49" charset="-122"/>
                </a:rPr>
                <a:t>接口电路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95645" y="3863975"/>
            <a:ext cx="3348355" cy="2337435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113270" y="92148"/>
            <a:ext cx="78229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试说明在下列情况下，用万用表测量图中的端到地的电压    各为多少：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862445" y="2956325"/>
            <a:ext cx="85276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338820" y="955748"/>
            <a:ext cx="449921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悬空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接低电平（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0.3V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）；</a:t>
            </a: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接高电平（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3.6V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）；</a:t>
            </a: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经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51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欧电阻接地；</a:t>
            </a: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经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10k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电阻接地。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62445" y="-358375"/>
            <a:ext cx="85276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40519" y="3039704"/>
            <a:ext cx="820896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图中的与非门为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74</a:t>
            </a: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系列的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TTL</a:t>
            </a: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电路，万用表使用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5V</a:t>
            </a: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量程，内阻为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k/V. 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853" y="4091481"/>
            <a:ext cx="2808287" cy="20653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900794" y="452510"/>
          <a:ext cx="44266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8" name="Equation" r:id="rId4" imgW="5181600" imgH="5486400" progId="Equation.DSMT4">
                  <p:embed/>
                </p:oleObj>
              </mc:Choice>
              <mc:Fallback>
                <p:oleObj name="Equation" r:id="rId4" imgW="5181600" imgH="54864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794" y="452510"/>
                        <a:ext cx="442667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/>
          <p:cNvGraphicFramePr>
            <a:graphicFrameLocks noChangeAspect="1"/>
          </p:cNvGraphicFramePr>
          <p:nvPr/>
        </p:nvGraphicFramePr>
        <p:xfrm>
          <a:off x="3130984" y="922410"/>
          <a:ext cx="41749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9" name="Equation" r:id="rId6" imgW="4876800" imgH="5486400" progId="Equation.DSMT4">
                  <p:embed/>
                </p:oleObj>
              </mc:Choice>
              <mc:Fallback>
                <p:oleObj name="Equation" r:id="rId6" imgW="4876800" imgH="54864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984" y="922410"/>
                        <a:ext cx="41749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1"/>
          <p:cNvGraphicFramePr>
            <a:graphicFrameLocks noChangeAspect="1"/>
          </p:cNvGraphicFramePr>
          <p:nvPr/>
        </p:nvGraphicFramePr>
        <p:xfrm>
          <a:off x="3130984" y="1244673"/>
          <a:ext cx="417498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0" name="Equation" r:id="rId8" imgW="4876800" imgH="5486400" progId="Equation.DSMT4">
                  <p:embed/>
                </p:oleObj>
              </mc:Choice>
              <mc:Fallback>
                <p:oleObj name="Equation" r:id="rId8" imgW="4876800" imgH="5486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984" y="1244673"/>
                        <a:ext cx="417498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3130984" y="1603448"/>
          <a:ext cx="417498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1" name="Equation" r:id="rId10" imgW="4876800" imgH="5486400" progId="Equation.DSMT4">
                  <p:embed/>
                </p:oleObj>
              </mc:Choice>
              <mc:Fallback>
                <p:oleObj name="Equation" r:id="rId10" imgW="4876800" imgH="54864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984" y="1603448"/>
                        <a:ext cx="417498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3"/>
          <p:cNvGraphicFramePr>
            <a:graphicFrameLocks noChangeAspect="1"/>
          </p:cNvGraphicFramePr>
          <p:nvPr/>
        </p:nvGraphicFramePr>
        <p:xfrm>
          <a:off x="3102409" y="1992385"/>
          <a:ext cx="41749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2" name="Equation" r:id="rId12" imgW="4876800" imgH="5486400" progId="Equation.DSMT4">
                  <p:embed/>
                </p:oleObj>
              </mc:Choice>
              <mc:Fallback>
                <p:oleObj name="Equation" r:id="rId12" imgW="4876800" imgH="54864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2409" y="1992385"/>
                        <a:ext cx="41749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4"/>
          <p:cNvGraphicFramePr>
            <a:graphicFrameLocks noChangeAspect="1"/>
          </p:cNvGraphicFramePr>
          <p:nvPr/>
        </p:nvGraphicFramePr>
        <p:xfrm>
          <a:off x="3102409" y="2324173"/>
          <a:ext cx="417498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3" name="Equation" r:id="rId14" imgW="4876800" imgH="5486400" progId="Equation.DSMT4">
                  <p:embed/>
                </p:oleObj>
              </mc:Choice>
              <mc:Fallback>
                <p:oleObj name="Equation" r:id="rId14" imgW="4876800" imgH="54864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2409" y="2324173"/>
                        <a:ext cx="417498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utoShape 15"/>
          <p:cNvSpPr>
            <a:spLocks noChangeArrowheads="1"/>
          </p:cNvSpPr>
          <p:nvPr/>
        </p:nvSpPr>
        <p:spPr bwMode="auto">
          <a:xfrm>
            <a:off x="6804025" y="6453188"/>
            <a:ext cx="215900" cy="260350"/>
          </a:xfrm>
          <a:prstGeom prst="downArrow">
            <a:avLst>
              <a:gd name="adj1" fmla="val 50000"/>
              <a:gd name="adj2" fmla="val 30147"/>
            </a:avLst>
          </a:prstGeom>
          <a:solidFill>
            <a:srgbClr val="FFFFCC"/>
          </a:solidFill>
          <a:ln w="12700" algn="ctr">
            <a:solidFill>
              <a:schemeClr val="hlink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15" name="灯片编号占位符 2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BF34FA4C-538F-471F-9402-5654A99CCAF4}" type="slidenum">
              <a:rPr lang="en-US" altLang="zh-CN" smtClean="0"/>
              <a:t>88</a:t>
            </a:fld>
            <a:endParaRPr lang="en-US" altLang="zh-CN" dirty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25251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0" y="25204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692275" y="2924175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（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）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 </a:t>
            </a: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6227762" y="4417588"/>
            <a:ext cx="115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( b)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</a:t>
            </a:r>
          </a:p>
        </p:txBody>
      </p:sp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395288" y="3429000"/>
            <a:ext cx="792162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解：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根据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TTL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门电路输入端负载特性和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TTL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与非门的逻辑功能解题。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  悬空时：    图示的等效电路如图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(a)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所示，  悬空的端连接的发射结不导通，只有     端的发射结导通，总电路等同一个反相器。万用表相当一个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20k  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以上的大电阻接在     和地之间。因为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20k &gt;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（开门电阻），根据反相器输入端负载特性，则    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=1.4V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21512" name="Object 8"/>
          <p:cNvGraphicFramePr>
            <a:graphicFrameLocks noGrp="1" noChangeAspect="1"/>
          </p:cNvGraphicFramePr>
          <p:nvPr>
            <p:ph sz="half" idx="1"/>
          </p:nvPr>
        </p:nvGraphicFramePr>
        <p:xfrm>
          <a:off x="468313" y="188913"/>
          <a:ext cx="4038600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01" name="Visio" r:id="rId4" imgW="4900930" imgH="3505200" progId="Visio.Drawing.11">
                  <p:embed/>
                </p:oleObj>
              </mc:Choice>
              <mc:Fallback>
                <p:oleObj name="Visio" r:id="rId4" imgW="4900930" imgH="3505200" progId="Visio.Drawing.11">
                  <p:embed/>
                  <p:pic>
                    <p:nvPicPr>
                      <p:cNvPr id="0" name="图片 15258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88913"/>
                        <a:ext cx="4038600" cy="288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5" name="Object 11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511321" y="188913"/>
          <a:ext cx="4030662" cy="273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02" name="Visio" r:id="rId6" imgW="5205730" imgH="3537585" progId="Visio.Drawing.11">
                  <p:embed/>
                </p:oleObj>
              </mc:Choice>
              <mc:Fallback>
                <p:oleObj name="Visio" r:id="rId6" imgW="5205730" imgH="3537585" progId="Visio.Drawing.11">
                  <p:embed/>
                  <p:pic>
                    <p:nvPicPr>
                      <p:cNvPr id="0" name="图片 15258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321" y="188913"/>
                        <a:ext cx="4030662" cy="273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-154305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6D752FC0-08F1-40BC-A364-B94EA5D1BAA5}" type="slidenum">
              <a:rPr lang="zh-CN" altLang="en-US" smtClean="0"/>
              <a:t>89</a:t>
            </a:fld>
            <a:endParaRPr lang="en-US" altLang="zh-CN"/>
          </a:p>
        </p:txBody>
      </p:sp>
      <p:graphicFrame>
        <p:nvGraphicFramePr>
          <p:cNvPr id="21513" name="Object 9"/>
          <p:cNvGraphicFramePr>
            <a:graphicFrameLocks noChangeAspect="1"/>
          </p:cNvGraphicFramePr>
          <p:nvPr/>
        </p:nvGraphicFramePr>
        <p:xfrm>
          <a:off x="4498975" y="4510088"/>
          <a:ext cx="44132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03" name="Equation" r:id="rId8" imgW="5181600" imgH="5486400" progId="Equation.DSMT4">
                  <p:embed/>
                </p:oleObj>
              </mc:Choice>
              <mc:Fallback>
                <p:oleObj name="Equation" r:id="rId8" imgW="5181600" imgH="5486400" progId="Equation.DSMT4">
                  <p:embed/>
                  <p:pic>
                    <p:nvPicPr>
                      <p:cNvPr id="0" name="图片 1525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8975" y="4510088"/>
                        <a:ext cx="441325" cy="47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21516" name="Object 12"/>
          <p:cNvGraphicFramePr>
            <a:graphicFrameLocks noChangeAspect="1"/>
          </p:cNvGraphicFramePr>
          <p:nvPr/>
        </p:nvGraphicFramePr>
        <p:xfrm>
          <a:off x="6732588" y="4149725"/>
          <a:ext cx="41433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04" name="Equation" r:id="rId10" imgW="4876800" imgH="5486400" progId="Equation.DSMT4">
                  <p:embed/>
                </p:oleObj>
              </mc:Choice>
              <mc:Fallback>
                <p:oleObj name="Equation" r:id="rId10" imgW="4876800" imgH="5486400" progId="Equation.DSMT4">
                  <p:embed/>
                  <p:pic>
                    <p:nvPicPr>
                      <p:cNvPr id="0" name="图片 1525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4149725"/>
                        <a:ext cx="414337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7" name="Object 13"/>
          <p:cNvGraphicFramePr>
            <a:graphicFrameLocks noChangeAspect="1"/>
          </p:cNvGraphicFramePr>
          <p:nvPr/>
        </p:nvGraphicFramePr>
        <p:xfrm>
          <a:off x="1042988" y="4149725"/>
          <a:ext cx="41433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05" name="Equation" r:id="rId12" imgW="4876800" imgH="5486400" progId="Equation.DSMT4">
                  <p:embed/>
                </p:oleObj>
              </mc:Choice>
              <mc:Fallback>
                <p:oleObj name="Equation" r:id="rId12" imgW="4876800" imgH="5486400" progId="Equation.DSMT4">
                  <p:embed/>
                  <p:pic>
                    <p:nvPicPr>
                      <p:cNvPr id="0" name="图片 1525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149725"/>
                        <a:ext cx="414337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9" name="Object 15"/>
          <p:cNvGraphicFramePr>
            <a:graphicFrameLocks noChangeAspect="1"/>
          </p:cNvGraphicFramePr>
          <p:nvPr/>
        </p:nvGraphicFramePr>
        <p:xfrm>
          <a:off x="763298" y="5221288"/>
          <a:ext cx="44132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06" name="Equation" r:id="rId14" imgW="5181600" imgH="5486400" progId="Equation.DSMT4">
                  <p:embed/>
                </p:oleObj>
              </mc:Choice>
              <mc:Fallback>
                <p:oleObj name="Equation" r:id="rId14" imgW="5181600" imgH="5486400" progId="Equation.DSMT4">
                  <p:embed/>
                  <p:pic>
                    <p:nvPicPr>
                      <p:cNvPr id="0" name="图片 1525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298" y="5221288"/>
                        <a:ext cx="441325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0" name="AutoShape 16"/>
          <p:cNvSpPr>
            <a:spLocks noChangeArrowheads="1"/>
          </p:cNvSpPr>
          <p:nvPr/>
        </p:nvSpPr>
        <p:spPr bwMode="auto">
          <a:xfrm>
            <a:off x="6804025" y="6453188"/>
            <a:ext cx="215900" cy="260350"/>
          </a:xfrm>
          <a:prstGeom prst="downArrow">
            <a:avLst>
              <a:gd name="adj1" fmla="val 50000"/>
              <a:gd name="adj2" fmla="val 30147"/>
            </a:avLst>
          </a:prstGeom>
          <a:solidFill>
            <a:srgbClr val="FFFFCC"/>
          </a:solidFill>
          <a:ln w="12700" algn="ctr">
            <a:solidFill>
              <a:schemeClr val="hlink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2318469" y="5571117"/>
          <a:ext cx="44132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07" name="Equation" r:id="rId16" imgW="5181600" imgH="5486400" progId="Equation.DSMT4">
                  <p:embed/>
                </p:oleObj>
              </mc:Choice>
              <mc:Fallback>
                <p:oleObj name="Equation" r:id="rId16" imgW="5181600" imgH="5486400" progId="Equation.DSMT4">
                  <p:embed/>
                  <p:pic>
                    <p:nvPicPr>
                      <p:cNvPr id="0" name="图片 1525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8469" y="5571117"/>
                        <a:ext cx="441325" cy="47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25302" y="3737344"/>
            <a:ext cx="8280548" cy="2560269"/>
            <a:chOff x="425302" y="3737344"/>
            <a:chExt cx="8280548" cy="2560269"/>
          </a:xfrm>
        </p:grpSpPr>
        <p:sp>
          <p:nvSpPr>
            <p:cNvPr id="37" name="矩形 36"/>
            <p:cNvSpPr/>
            <p:nvPr/>
          </p:nvSpPr>
          <p:spPr bwMode="auto">
            <a:xfrm>
              <a:off x="425302" y="3737344"/>
              <a:ext cx="8280548" cy="2557130"/>
            </a:xfrm>
            <a:prstGeom prst="rect">
              <a:avLst/>
            </a:prstGeom>
            <a:solidFill>
              <a:srgbClr val="1F08F8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36" name="Group 76"/>
            <p:cNvGrpSpPr/>
            <p:nvPr/>
          </p:nvGrpSpPr>
          <p:grpSpPr bwMode="auto">
            <a:xfrm>
              <a:off x="465138" y="3795713"/>
              <a:ext cx="8196262" cy="2501900"/>
              <a:chOff x="293" y="2391"/>
              <a:chExt cx="5163" cy="1576"/>
            </a:xfrm>
            <a:solidFill>
              <a:srgbClr val="1F08F8"/>
            </a:solidFill>
          </p:grpSpPr>
          <p:grpSp>
            <p:nvGrpSpPr>
              <p:cNvPr id="38" name="Group 57"/>
              <p:cNvGrpSpPr/>
              <p:nvPr/>
            </p:nvGrpSpPr>
            <p:grpSpPr bwMode="auto">
              <a:xfrm>
                <a:off x="293" y="2391"/>
                <a:ext cx="5163" cy="327"/>
                <a:chOff x="293" y="2391"/>
                <a:chExt cx="5163" cy="327"/>
              </a:xfrm>
              <a:grpFill/>
            </p:grpSpPr>
            <p:sp>
              <p:nvSpPr>
                <p:cNvPr id="59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93" y="2391"/>
                  <a:ext cx="5163" cy="32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dirty="0">
                      <a:solidFill>
                        <a:srgbClr val="FFFF00"/>
                      </a:solidFill>
                    </a:rPr>
                    <a:t>Y</a:t>
                  </a:r>
                  <a:r>
                    <a:rPr lang="en-US" altLang="zh-CN" baseline="-25000" dirty="0">
                      <a:solidFill>
                        <a:srgbClr val="FFFF00"/>
                      </a:solidFill>
                    </a:rPr>
                    <a:t>1</a:t>
                  </a:r>
                  <a:r>
                    <a:rPr lang="en-US" altLang="zh-CN" dirty="0">
                      <a:solidFill>
                        <a:srgbClr val="FFFF00"/>
                      </a:solidFill>
                    </a:rPr>
                    <a:t>=DCBA+DCBA+DCBA+DCBA=m</a:t>
                  </a:r>
                  <a:r>
                    <a:rPr lang="en-US" altLang="zh-CN" baseline="-25000" dirty="0">
                      <a:solidFill>
                        <a:srgbClr val="FFFF00"/>
                      </a:solidFill>
                    </a:rPr>
                    <a:t>2</a:t>
                  </a:r>
                  <a:r>
                    <a:rPr lang="en-US" altLang="zh-CN" dirty="0">
                      <a:solidFill>
                        <a:srgbClr val="FFFF00"/>
                      </a:solidFill>
                    </a:rPr>
                    <a:t>+m</a:t>
                  </a:r>
                  <a:r>
                    <a:rPr lang="en-US" altLang="zh-CN" baseline="-25000" dirty="0">
                      <a:solidFill>
                        <a:srgbClr val="FFFF00"/>
                      </a:solidFill>
                    </a:rPr>
                    <a:t>3</a:t>
                  </a:r>
                  <a:r>
                    <a:rPr lang="en-US" altLang="zh-CN" dirty="0">
                      <a:solidFill>
                        <a:srgbClr val="FFFF00"/>
                      </a:solidFill>
                    </a:rPr>
                    <a:t>+m</a:t>
                  </a:r>
                  <a:r>
                    <a:rPr lang="en-US" altLang="zh-CN" baseline="-25000" dirty="0">
                      <a:solidFill>
                        <a:srgbClr val="FFFF00"/>
                      </a:solidFill>
                    </a:rPr>
                    <a:t>6</a:t>
                  </a:r>
                  <a:r>
                    <a:rPr lang="en-US" altLang="zh-CN" dirty="0">
                      <a:solidFill>
                        <a:srgbClr val="FFFF00"/>
                      </a:solidFill>
                    </a:rPr>
                    <a:t>+m</a:t>
                  </a:r>
                  <a:r>
                    <a:rPr lang="en-US" altLang="zh-CN" baseline="-25000" dirty="0">
                      <a:solidFill>
                        <a:srgbClr val="FFFF00"/>
                      </a:solidFill>
                    </a:rPr>
                    <a:t>7</a:t>
                  </a:r>
                </a:p>
              </p:txBody>
            </p:sp>
            <p:sp>
              <p:nvSpPr>
                <p:cNvPr id="60" name="Line 40"/>
                <p:cNvSpPr>
                  <a:spLocks noChangeShapeType="1"/>
                </p:cNvSpPr>
                <p:nvPr/>
              </p:nvSpPr>
              <p:spPr bwMode="auto">
                <a:xfrm>
                  <a:off x="727" y="2445"/>
                  <a:ext cx="88" cy="0"/>
                </a:xfrm>
                <a:prstGeom prst="line">
                  <a:avLst/>
                </a:prstGeom>
                <a:grpFill/>
                <a:ln w="38100">
                  <a:solidFill>
                    <a:srgbClr val="FFFF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" name="Line 41"/>
                <p:cNvSpPr>
                  <a:spLocks noChangeShapeType="1"/>
                </p:cNvSpPr>
                <p:nvPr/>
              </p:nvSpPr>
              <p:spPr bwMode="auto">
                <a:xfrm>
                  <a:off x="1239" y="2434"/>
                  <a:ext cx="88" cy="0"/>
                </a:xfrm>
                <a:prstGeom prst="line">
                  <a:avLst/>
                </a:prstGeom>
                <a:grpFill/>
                <a:ln w="38100">
                  <a:solidFill>
                    <a:srgbClr val="FFFF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" name="Line 42"/>
                <p:cNvSpPr>
                  <a:spLocks noChangeShapeType="1"/>
                </p:cNvSpPr>
                <p:nvPr/>
              </p:nvSpPr>
              <p:spPr bwMode="auto">
                <a:xfrm>
                  <a:off x="1499" y="2445"/>
                  <a:ext cx="88" cy="0"/>
                </a:xfrm>
                <a:prstGeom prst="line">
                  <a:avLst/>
                </a:prstGeom>
                <a:grpFill/>
                <a:ln w="38100">
                  <a:solidFill>
                    <a:srgbClr val="FFFF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3" name="Line 43"/>
                <p:cNvSpPr>
                  <a:spLocks noChangeShapeType="1"/>
                </p:cNvSpPr>
                <p:nvPr/>
              </p:nvSpPr>
              <p:spPr bwMode="auto">
                <a:xfrm>
                  <a:off x="2270" y="2445"/>
                  <a:ext cx="88" cy="0"/>
                </a:xfrm>
                <a:prstGeom prst="line">
                  <a:avLst/>
                </a:prstGeom>
                <a:grpFill/>
                <a:ln w="38100">
                  <a:solidFill>
                    <a:srgbClr val="FFFF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4" name="Line 44"/>
                <p:cNvSpPr>
                  <a:spLocks noChangeShapeType="1"/>
                </p:cNvSpPr>
                <p:nvPr/>
              </p:nvSpPr>
              <p:spPr bwMode="auto">
                <a:xfrm>
                  <a:off x="2456" y="2434"/>
                  <a:ext cx="88" cy="0"/>
                </a:xfrm>
                <a:prstGeom prst="line">
                  <a:avLst/>
                </a:prstGeom>
                <a:grpFill/>
                <a:ln w="38100">
                  <a:solidFill>
                    <a:srgbClr val="FFFF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5" name="Line 45"/>
                <p:cNvSpPr>
                  <a:spLocks noChangeShapeType="1"/>
                </p:cNvSpPr>
                <p:nvPr/>
              </p:nvSpPr>
              <p:spPr bwMode="auto">
                <a:xfrm>
                  <a:off x="2771" y="2445"/>
                  <a:ext cx="88" cy="0"/>
                </a:xfrm>
                <a:prstGeom prst="line">
                  <a:avLst/>
                </a:prstGeom>
                <a:grpFill/>
                <a:ln w="38100">
                  <a:solidFill>
                    <a:srgbClr val="FFFF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" name="Line 46"/>
                <p:cNvSpPr>
                  <a:spLocks noChangeShapeType="1"/>
                </p:cNvSpPr>
                <p:nvPr/>
              </p:nvSpPr>
              <p:spPr bwMode="auto">
                <a:xfrm>
                  <a:off x="3020" y="2445"/>
                  <a:ext cx="88" cy="0"/>
                </a:xfrm>
                <a:prstGeom prst="line">
                  <a:avLst/>
                </a:prstGeom>
                <a:grpFill/>
                <a:ln w="38100">
                  <a:solidFill>
                    <a:srgbClr val="FFFF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7" name="Line 47"/>
                <p:cNvSpPr>
                  <a:spLocks noChangeShapeType="1"/>
                </p:cNvSpPr>
                <p:nvPr/>
              </p:nvSpPr>
              <p:spPr bwMode="auto">
                <a:xfrm>
                  <a:off x="3206" y="2434"/>
                  <a:ext cx="88" cy="0"/>
                </a:xfrm>
                <a:prstGeom prst="line">
                  <a:avLst/>
                </a:prstGeom>
                <a:grpFill/>
                <a:ln w="38100">
                  <a:solidFill>
                    <a:srgbClr val="FFFF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Group 59"/>
              <p:cNvGrpSpPr/>
              <p:nvPr/>
            </p:nvGrpSpPr>
            <p:grpSpPr bwMode="auto">
              <a:xfrm>
                <a:off x="293" y="2814"/>
                <a:ext cx="5163" cy="327"/>
                <a:chOff x="293" y="2814"/>
                <a:chExt cx="5163" cy="327"/>
              </a:xfrm>
              <a:grpFill/>
            </p:grpSpPr>
            <p:sp>
              <p:nvSpPr>
                <p:cNvPr id="52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293" y="2814"/>
                  <a:ext cx="5163" cy="32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>
                      <a:solidFill>
                        <a:srgbClr val="FFFF00"/>
                      </a:solidFill>
                    </a:rPr>
                    <a:t>Y</a:t>
                  </a:r>
                  <a:r>
                    <a:rPr lang="en-US" altLang="zh-CN" baseline="-25000">
                      <a:solidFill>
                        <a:srgbClr val="FFFF00"/>
                      </a:solidFill>
                    </a:rPr>
                    <a:t>2</a:t>
                  </a:r>
                  <a:r>
                    <a:rPr lang="en-US" altLang="zh-CN">
                      <a:solidFill>
                        <a:srgbClr val="FFFF00"/>
                      </a:solidFill>
                    </a:rPr>
                    <a:t>=DCBA+DCBA+DCBA+DCBA=m</a:t>
                  </a:r>
                  <a:r>
                    <a:rPr lang="en-US" altLang="zh-CN" baseline="-25000">
                      <a:solidFill>
                        <a:srgbClr val="FFFF00"/>
                      </a:solidFill>
                    </a:rPr>
                    <a:t>6</a:t>
                  </a:r>
                  <a:r>
                    <a:rPr lang="en-US" altLang="zh-CN">
                      <a:solidFill>
                        <a:srgbClr val="FFFF00"/>
                      </a:solidFill>
                    </a:rPr>
                    <a:t>+m</a:t>
                  </a:r>
                  <a:r>
                    <a:rPr lang="en-US" altLang="zh-CN" baseline="-25000">
                      <a:solidFill>
                        <a:srgbClr val="FFFF00"/>
                      </a:solidFill>
                    </a:rPr>
                    <a:t>7</a:t>
                  </a:r>
                  <a:r>
                    <a:rPr lang="en-US" altLang="zh-CN">
                      <a:solidFill>
                        <a:srgbClr val="FFFF00"/>
                      </a:solidFill>
                    </a:rPr>
                    <a:t>+m</a:t>
                  </a:r>
                  <a:r>
                    <a:rPr lang="en-US" altLang="zh-CN" baseline="-25000">
                      <a:solidFill>
                        <a:srgbClr val="FFFF00"/>
                      </a:solidFill>
                    </a:rPr>
                    <a:t>10</a:t>
                  </a:r>
                  <a:r>
                    <a:rPr lang="en-US" altLang="zh-CN">
                      <a:solidFill>
                        <a:srgbClr val="FFFF00"/>
                      </a:solidFill>
                    </a:rPr>
                    <a:t>+m</a:t>
                  </a:r>
                  <a:r>
                    <a:rPr lang="en-US" altLang="zh-CN" baseline="-25000">
                      <a:solidFill>
                        <a:srgbClr val="FFFF00"/>
                      </a:solidFill>
                    </a:rPr>
                    <a:t>14</a:t>
                  </a:r>
                </a:p>
              </p:txBody>
            </p:sp>
            <p:sp>
              <p:nvSpPr>
                <p:cNvPr id="53" name="Line 51"/>
                <p:cNvSpPr>
                  <a:spLocks noChangeShapeType="1"/>
                </p:cNvSpPr>
                <p:nvPr/>
              </p:nvSpPr>
              <p:spPr bwMode="auto">
                <a:xfrm>
                  <a:off x="902" y="2858"/>
                  <a:ext cx="109" cy="0"/>
                </a:xfrm>
                <a:prstGeom prst="line">
                  <a:avLst/>
                </a:prstGeom>
                <a:grpFill/>
                <a:ln w="38100">
                  <a:solidFill>
                    <a:srgbClr val="FFFF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" name="Line 52"/>
                <p:cNvSpPr>
                  <a:spLocks noChangeShapeType="1"/>
                </p:cNvSpPr>
                <p:nvPr/>
              </p:nvSpPr>
              <p:spPr bwMode="auto">
                <a:xfrm>
                  <a:off x="1228" y="2869"/>
                  <a:ext cx="109" cy="0"/>
                </a:xfrm>
                <a:prstGeom prst="line">
                  <a:avLst/>
                </a:prstGeom>
                <a:grpFill/>
                <a:ln w="38100">
                  <a:solidFill>
                    <a:srgbClr val="FFFF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5" name="Line 53"/>
                <p:cNvSpPr>
                  <a:spLocks noChangeShapeType="1"/>
                </p:cNvSpPr>
                <p:nvPr/>
              </p:nvSpPr>
              <p:spPr bwMode="auto">
                <a:xfrm>
                  <a:off x="1499" y="2869"/>
                  <a:ext cx="109" cy="0"/>
                </a:xfrm>
                <a:prstGeom prst="line">
                  <a:avLst/>
                </a:prstGeom>
                <a:grpFill/>
                <a:ln w="38100">
                  <a:solidFill>
                    <a:srgbClr val="FFFF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" name="Line 54"/>
                <p:cNvSpPr>
                  <a:spLocks noChangeShapeType="1"/>
                </p:cNvSpPr>
                <p:nvPr/>
              </p:nvSpPr>
              <p:spPr bwMode="auto">
                <a:xfrm>
                  <a:off x="1988" y="2869"/>
                  <a:ext cx="109" cy="0"/>
                </a:xfrm>
                <a:prstGeom prst="line">
                  <a:avLst/>
                </a:prstGeom>
                <a:grpFill/>
                <a:ln w="38100">
                  <a:solidFill>
                    <a:srgbClr val="FFFF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" name="Line 55"/>
                <p:cNvSpPr>
                  <a:spLocks noChangeShapeType="1"/>
                </p:cNvSpPr>
                <p:nvPr/>
              </p:nvSpPr>
              <p:spPr bwMode="auto">
                <a:xfrm>
                  <a:off x="2760" y="2869"/>
                  <a:ext cx="109" cy="0"/>
                </a:xfrm>
                <a:prstGeom prst="line">
                  <a:avLst/>
                </a:prstGeom>
                <a:grpFill/>
                <a:ln w="38100">
                  <a:solidFill>
                    <a:srgbClr val="FFFF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8" name="Line 56"/>
                <p:cNvSpPr>
                  <a:spLocks noChangeShapeType="1"/>
                </p:cNvSpPr>
                <p:nvPr/>
              </p:nvSpPr>
              <p:spPr bwMode="auto">
                <a:xfrm>
                  <a:off x="3020" y="2869"/>
                  <a:ext cx="109" cy="0"/>
                </a:xfrm>
                <a:prstGeom prst="line">
                  <a:avLst/>
                </a:prstGeom>
                <a:grpFill/>
                <a:ln w="38100">
                  <a:solidFill>
                    <a:srgbClr val="FFFF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Group 65"/>
              <p:cNvGrpSpPr/>
              <p:nvPr/>
            </p:nvGrpSpPr>
            <p:grpSpPr bwMode="auto">
              <a:xfrm>
                <a:off x="315" y="3249"/>
                <a:ext cx="2881" cy="327"/>
                <a:chOff x="315" y="3412"/>
                <a:chExt cx="2881" cy="327"/>
              </a:xfrm>
              <a:grpFill/>
            </p:grpSpPr>
            <p:sp>
              <p:nvSpPr>
                <p:cNvPr id="47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15" y="3412"/>
                  <a:ext cx="2881" cy="32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>
                      <a:solidFill>
                        <a:srgbClr val="FFFF00"/>
                      </a:solidFill>
                    </a:rPr>
                    <a:t>Y</a:t>
                  </a:r>
                  <a:r>
                    <a:rPr lang="en-US" altLang="zh-CN" baseline="-25000">
                      <a:solidFill>
                        <a:srgbClr val="FFFF00"/>
                      </a:solidFill>
                    </a:rPr>
                    <a:t>3</a:t>
                  </a:r>
                  <a:r>
                    <a:rPr lang="en-US" altLang="zh-CN">
                      <a:solidFill>
                        <a:srgbClr val="FFFF00"/>
                      </a:solidFill>
                    </a:rPr>
                    <a:t>=DCBA+DCBA=m</a:t>
                  </a:r>
                  <a:r>
                    <a:rPr lang="en-US" altLang="zh-CN" baseline="-25000">
                      <a:solidFill>
                        <a:srgbClr val="FFFF00"/>
                      </a:solidFill>
                    </a:rPr>
                    <a:t>4</a:t>
                  </a:r>
                  <a:r>
                    <a:rPr lang="en-US" altLang="zh-CN">
                      <a:solidFill>
                        <a:srgbClr val="FFFF00"/>
                      </a:solidFill>
                    </a:rPr>
                    <a:t>+m</a:t>
                  </a:r>
                  <a:r>
                    <a:rPr lang="en-US" altLang="zh-CN" baseline="-25000">
                      <a:solidFill>
                        <a:srgbClr val="FFFF00"/>
                      </a:solidFill>
                    </a:rPr>
                    <a:t>14</a:t>
                  </a:r>
                </a:p>
              </p:txBody>
            </p:sp>
            <p:sp>
              <p:nvSpPr>
                <p:cNvPr id="48" name="Line 61"/>
                <p:cNvSpPr>
                  <a:spLocks noChangeShapeType="1"/>
                </p:cNvSpPr>
                <p:nvPr/>
              </p:nvSpPr>
              <p:spPr bwMode="auto">
                <a:xfrm>
                  <a:off x="1261" y="3467"/>
                  <a:ext cx="87" cy="0"/>
                </a:xfrm>
                <a:prstGeom prst="line">
                  <a:avLst/>
                </a:prstGeom>
                <a:grpFill/>
                <a:ln w="38100">
                  <a:solidFill>
                    <a:srgbClr val="FFFF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" name="Line 62"/>
                <p:cNvSpPr>
                  <a:spLocks noChangeShapeType="1"/>
                </p:cNvSpPr>
                <p:nvPr/>
              </p:nvSpPr>
              <p:spPr bwMode="auto">
                <a:xfrm>
                  <a:off x="1522" y="3467"/>
                  <a:ext cx="87" cy="0"/>
                </a:xfrm>
                <a:prstGeom prst="line">
                  <a:avLst/>
                </a:prstGeom>
                <a:grpFill/>
                <a:ln w="38100">
                  <a:solidFill>
                    <a:srgbClr val="FFFF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" name="Line 63"/>
                <p:cNvSpPr>
                  <a:spLocks noChangeShapeType="1"/>
                </p:cNvSpPr>
                <p:nvPr/>
              </p:nvSpPr>
              <p:spPr bwMode="auto">
                <a:xfrm>
                  <a:off x="1837" y="3456"/>
                  <a:ext cx="87" cy="0"/>
                </a:xfrm>
                <a:prstGeom prst="line">
                  <a:avLst/>
                </a:prstGeom>
                <a:grpFill/>
                <a:ln w="38100">
                  <a:solidFill>
                    <a:srgbClr val="FFFF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1" name="Line 64"/>
                <p:cNvSpPr>
                  <a:spLocks noChangeShapeType="1"/>
                </p:cNvSpPr>
                <p:nvPr/>
              </p:nvSpPr>
              <p:spPr bwMode="auto">
                <a:xfrm>
                  <a:off x="2033" y="3456"/>
                  <a:ext cx="87" cy="0"/>
                </a:xfrm>
                <a:prstGeom prst="line">
                  <a:avLst/>
                </a:prstGeom>
                <a:grpFill/>
                <a:ln w="38100">
                  <a:solidFill>
                    <a:srgbClr val="FFFF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Group 70"/>
              <p:cNvGrpSpPr/>
              <p:nvPr/>
            </p:nvGrpSpPr>
            <p:grpSpPr bwMode="auto">
              <a:xfrm>
                <a:off x="337" y="3640"/>
                <a:ext cx="2881" cy="327"/>
                <a:chOff x="337" y="3836"/>
                <a:chExt cx="2881" cy="327"/>
              </a:xfrm>
              <a:grpFill/>
            </p:grpSpPr>
            <p:sp>
              <p:nvSpPr>
                <p:cNvPr id="42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337" y="3836"/>
                  <a:ext cx="2881" cy="32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>
                      <a:solidFill>
                        <a:srgbClr val="FFFF00"/>
                      </a:solidFill>
                    </a:rPr>
                    <a:t>Y</a:t>
                  </a:r>
                  <a:r>
                    <a:rPr lang="en-US" altLang="zh-CN" baseline="-25000">
                      <a:solidFill>
                        <a:srgbClr val="FFFF00"/>
                      </a:solidFill>
                    </a:rPr>
                    <a:t>4</a:t>
                  </a:r>
                  <a:r>
                    <a:rPr lang="en-US" altLang="zh-CN">
                      <a:solidFill>
                        <a:srgbClr val="FFFF00"/>
                      </a:solidFill>
                    </a:rPr>
                    <a:t>=DCBA+DCBA=m</a:t>
                  </a:r>
                  <a:r>
                    <a:rPr lang="en-US" altLang="zh-CN" baseline="-25000">
                      <a:solidFill>
                        <a:srgbClr val="FFFF00"/>
                      </a:solidFill>
                    </a:rPr>
                    <a:t>2</a:t>
                  </a:r>
                  <a:r>
                    <a:rPr lang="en-US" altLang="zh-CN">
                      <a:solidFill>
                        <a:srgbClr val="FFFF00"/>
                      </a:solidFill>
                    </a:rPr>
                    <a:t>+m</a:t>
                  </a:r>
                  <a:r>
                    <a:rPr lang="en-US" altLang="zh-CN" baseline="-25000">
                      <a:solidFill>
                        <a:srgbClr val="FFFF00"/>
                      </a:solidFill>
                    </a:rPr>
                    <a:t>15</a:t>
                  </a:r>
                </a:p>
              </p:txBody>
            </p:sp>
            <p:sp>
              <p:nvSpPr>
                <p:cNvPr id="43" name="Line 66"/>
                <p:cNvSpPr>
                  <a:spLocks noChangeShapeType="1"/>
                </p:cNvSpPr>
                <p:nvPr/>
              </p:nvSpPr>
              <p:spPr bwMode="auto">
                <a:xfrm>
                  <a:off x="761" y="3891"/>
                  <a:ext cx="130" cy="0"/>
                </a:xfrm>
                <a:prstGeom prst="line">
                  <a:avLst/>
                </a:prstGeom>
                <a:grpFill/>
                <a:ln w="38100">
                  <a:solidFill>
                    <a:srgbClr val="FFFF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" name="Line 67"/>
                <p:cNvSpPr>
                  <a:spLocks noChangeShapeType="1"/>
                </p:cNvSpPr>
                <p:nvPr/>
              </p:nvSpPr>
              <p:spPr bwMode="auto">
                <a:xfrm>
                  <a:off x="956" y="3891"/>
                  <a:ext cx="130" cy="0"/>
                </a:xfrm>
                <a:prstGeom prst="line">
                  <a:avLst/>
                </a:prstGeom>
                <a:grpFill/>
                <a:ln w="38100">
                  <a:solidFill>
                    <a:srgbClr val="FFFF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" name="Line 68"/>
                <p:cNvSpPr>
                  <a:spLocks noChangeShapeType="1"/>
                </p:cNvSpPr>
                <p:nvPr/>
              </p:nvSpPr>
              <p:spPr bwMode="auto">
                <a:xfrm>
                  <a:off x="1272" y="3880"/>
                  <a:ext cx="130" cy="0"/>
                </a:xfrm>
                <a:prstGeom prst="line">
                  <a:avLst/>
                </a:prstGeom>
                <a:grpFill/>
                <a:ln w="38100">
                  <a:solidFill>
                    <a:srgbClr val="FFFF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" name="Line 69"/>
                <p:cNvSpPr>
                  <a:spLocks noChangeShapeType="1"/>
                </p:cNvSpPr>
                <p:nvPr/>
              </p:nvSpPr>
              <p:spPr bwMode="auto">
                <a:xfrm>
                  <a:off x="1261" y="3891"/>
                  <a:ext cx="130" cy="0"/>
                </a:xfrm>
                <a:prstGeom prst="line">
                  <a:avLst/>
                </a:prstGeom>
                <a:grpFill/>
                <a:ln w="38100">
                  <a:solidFill>
                    <a:srgbClr val="FFFF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2083336" y="985078"/>
            <a:ext cx="2741613" cy="519112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</a:rPr>
              <a:t>Y</a:t>
            </a:r>
            <a:r>
              <a:rPr lang="en-US" altLang="zh-CN" baseline="-25000">
                <a:solidFill>
                  <a:schemeClr val="tx1"/>
                </a:solidFill>
              </a:rPr>
              <a:t>1</a:t>
            </a:r>
            <a:r>
              <a:rPr lang="en-US" altLang="zh-CN">
                <a:solidFill>
                  <a:schemeClr val="tx1"/>
                </a:solidFill>
              </a:rPr>
              <a:t>=DCB+DCB</a:t>
            </a:r>
          </a:p>
        </p:txBody>
      </p:sp>
      <p:sp>
        <p:nvSpPr>
          <p:cNvPr id="30" name="Line 7"/>
          <p:cNvSpPr>
            <a:spLocks noChangeShapeType="1"/>
          </p:cNvSpPr>
          <p:nvPr/>
        </p:nvSpPr>
        <p:spPr bwMode="auto">
          <a:xfrm>
            <a:off x="2754849" y="1070803"/>
            <a:ext cx="190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Line 8"/>
          <p:cNvSpPr>
            <a:spLocks noChangeShapeType="1"/>
          </p:cNvSpPr>
          <p:nvPr/>
        </p:nvSpPr>
        <p:spPr bwMode="auto">
          <a:xfrm>
            <a:off x="3720049" y="1070803"/>
            <a:ext cx="190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Line 9"/>
          <p:cNvSpPr>
            <a:spLocks noChangeShapeType="1"/>
          </p:cNvSpPr>
          <p:nvPr/>
        </p:nvSpPr>
        <p:spPr bwMode="auto">
          <a:xfrm>
            <a:off x="4015324" y="1070803"/>
            <a:ext cx="190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2118261" y="1535940"/>
            <a:ext cx="4194175" cy="519112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</a:rPr>
              <a:t>Y</a:t>
            </a:r>
            <a:r>
              <a:rPr lang="en-US" altLang="zh-CN" baseline="-25000">
                <a:solidFill>
                  <a:schemeClr val="tx1"/>
                </a:solidFill>
              </a:rPr>
              <a:t>2</a:t>
            </a:r>
            <a:r>
              <a:rPr lang="en-US" altLang="zh-CN">
                <a:solidFill>
                  <a:schemeClr val="tx1"/>
                </a:solidFill>
              </a:rPr>
              <a:t>=DCBA+CBA+DCBA</a:t>
            </a:r>
          </a:p>
        </p:txBody>
      </p:sp>
      <p:sp>
        <p:nvSpPr>
          <p:cNvPr id="25" name="Line 11"/>
          <p:cNvSpPr>
            <a:spLocks noChangeShapeType="1"/>
          </p:cNvSpPr>
          <p:nvPr/>
        </p:nvSpPr>
        <p:spPr bwMode="auto">
          <a:xfrm>
            <a:off x="3102511" y="1604202"/>
            <a:ext cx="190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Line 12"/>
          <p:cNvSpPr>
            <a:spLocks noChangeShapeType="1"/>
          </p:cNvSpPr>
          <p:nvPr/>
        </p:nvSpPr>
        <p:spPr bwMode="auto">
          <a:xfrm>
            <a:off x="3585111" y="1621665"/>
            <a:ext cx="190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Line 13"/>
          <p:cNvSpPr>
            <a:spLocks noChangeShapeType="1"/>
          </p:cNvSpPr>
          <p:nvPr/>
        </p:nvSpPr>
        <p:spPr bwMode="auto">
          <a:xfrm>
            <a:off x="4532849" y="1604202"/>
            <a:ext cx="190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Line 14"/>
          <p:cNvSpPr>
            <a:spLocks noChangeShapeType="1"/>
          </p:cNvSpPr>
          <p:nvPr/>
        </p:nvSpPr>
        <p:spPr bwMode="auto">
          <a:xfrm>
            <a:off x="4945599" y="1621665"/>
            <a:ext cx="190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2153186" y="2070928"/>
            <a:ext cx="3054350" cy="519112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</a:rPr>
              <a:t>Y</a:t>
            </a:r>
            <a:r>
              <a:rPr lang="en-US" altLang="zh-CN" baseline="-25000">
                <a:solidFill>
                  <a:schemeClr val="tx1"/>
                </a:solidFill>
              </a:rPr>
              <a:t>3</a:t>
            </a:r>
            <a:r>
              <a:rPr lang="en-US" altLang="zh-CN">
                <a:solidFill>
                  <a:schemeClr val="tx1"/>
                </a:solidFill>
              </a:rPr>
              <a:t>=DCBA+DCBA</a:t>
            </a:r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3635911" y="2156653"/>
            <a:ext cx="190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>
            <a:off x="4066124" y="2156653"/>
            <a:ext cx="190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567774" y="2156653"/>
            <a:ext cx="190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826536" y="2156653"/>
            <a:ext cx="190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2203986" y="2639253"/>
            <a:ext cx="3173413" cy="519112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</a:rPr>
              <a:t>Y</a:t>
            </a:r>
            <a:r>
              <a:rPr lang="en-US" altLang="zh-CN" baseline="-25000" dirty="0">
                <a:solidFill>
                  <a:schemeClr val="tx1"/>
                </a:solidFill>
              </a:rPr>
              <a:t>4</a:t>
            </a:r>
            <a:r>
              <a:rPr lang="en-US" altLang="zh-CN" dirty="0">
                <a:solidFill>
                  <a:schemeClr val="tx1"/>
                </a:solidFill>
              </a:rPr>
              <a:t>=DCBA+DCBA</a:t>
            </a:r>
          </a:p>
        </p:txBody>
      </p:sp>
      <p:sp>
        <p:nvSpPr>
          <p:cNvPr id="16" name="Line 21"/>
          <p:cNvSpPr>
            <a:spLocks noChangeShapeType="1"/>
          </p:cNvSpPr>
          <p:nvPr/>
        </p:nvSpPr>
        <p:spPr bwMode="auto">
          <a:xfrm>
            <a:off x="2858036" y="2724978"/>
            <a:ext cx="190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3186649" y="2724978"/>
            <a:ext cx="190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Line 23"/>
          <p:cNvSpPr>
            <a:spLocks noChangeShapeType="1"/>
          </p:cNvSpPr>
          <p:nvPr/>
        </p:nvSpPr>
        <p:spPr bwMode="auto">
          <a:xfrm>
            <a:off x="3670836" y="2724978"/>
            <a:ext cx="190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AutoShape 28"/>
          <p:cNvSpPr/>
          <p:nvPr/>
        </p:nvSpPr>
        <p:spPr bwMode="auto">
          <a:xfrm>
            <a:off x="1670586" y="1051753"/>
            <a:ext cx="430213" cy="1949450"/>
          </a:xfrm>
          <a:prstGeom prst="leftBrace">
            <a:avLst>
              <a:gd name="adj1" fmla="val 37761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485327" y="3078979"/>
            <a:ext cx="60563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</a:rPr>
              <a:t>解：将原式化为最小项之和的形式</a:t>
            </a:r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1289944" y="285227"/>
            <a:ext cx="82805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</a:rPr>
              <a:t>例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：试用</a:t>
            </a:r>
            <a:r>
              <a:rPr lang="en-US" altLang="zh-CN" dirty="0">
                <a:solidFill>
                  <a:schemeClr val="tx1"/>
                </a:solidFill>
              </a:rPr>
              <a:t>ROM</a:t>
            </a:r>
            <a:r>
              <a:rPr lang="zh-CN" altLang="en-US" dirty="0">
                <a:solidFill>
                  <a:schemeClr val="tx1"/>
                </a:solidFill>
              </a:rPr>
              <a:t>产生如下的一组多输出逻辑函数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0" name="Rectangle 32"/>
          <p:cNvSpPr>
            <a:spLocks noChangeArrowheads="1"/>
          </p:cNvSpPr>
          <p:nvPr/>
        </p:nvSpPr>
        <p:spPr bwMode="auto">
          <a:xfrm>
            <a:off x="585470" y="5139055"/>
            <a:ext cx="777716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   经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10k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电阻接地：则     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=1.4V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（此时     也为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1.4V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，只是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10k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电阻上和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20k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电阻上各自的电流值不同）。</a:t>
            </a:r>
          </a:p>
        </p:txBody>
      </p:sp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514033" y="1033780"/>
            <a:ext cx="8207375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接低电平（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0.3V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）时：连接     端的发射结导通，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B1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被箝位在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  V,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此时接端      的发射结也导通，发射结压降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0.7V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，因此    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=0.3V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接高电平（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3.6V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）：情况同（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），则      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=1.4V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经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51 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电阻接地：图的等效电路如图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(b)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所示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由图可由下式求得的     电压值：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求得      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=0.05V,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则      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=0.05V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31300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0" y="31300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0" y="31300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31633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538" name="Rectangle 10"/>
          <p:cNvSpPr>
            <a:spLocks noChangeArrowheads="1"/>
          </p:cNvSpPr>
          <p:nvPr/>
        </p:nvSpPr>
        <p:spPr bwMode="auto">
          <a:xfrm>
            <a:off x="0" y="31300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0" y="31300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540" name="Rectangle 1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0" y="31300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0" y="31300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544" name="Rectangle 16"/>
          <p:cNvSpPr>
            <a:spLocks noChangeArrowheads="1"/>
          </p:cNvSpPr>
          <p:nvPr/>
        </p:nvSpPr>
        <p:spPr bwMode="auto">
          <a:xfrm>
            <a:off x="0" y="31633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0" y="31300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546" name="Rectangle 18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547" name="Rectangle 19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548" name="Rectangle 20"/>
          <p:cNvSpPr>
            <a:spLocks noChangeArrowheads="1"/>
          </p:cNvSpPr>
          <p:nvPr/>
        </p:nvSpPr>
        <p:spPr bwMode="auto">
          <a:xfrm>
            <a:off x="0" y="31633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549" name="Rectangle 2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22550" name="Object 22"/>
          <p:cNvGraphicFramePr>
            <a:graphicFrameLocks noChangeAspect="1"/>
          </p:cNvGraphicFramePr>
          <p:nvPr/>
        </p:nvGraphicFramePr>
        <p:xfrm>
          <a:off x="3679507" y="1422718"/>
          <a:ext cx="40322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9" name="Equation" r:id="rId3" imgW="5181600" imgH="5486400" progId="Equation.DSMT4">
                  <p:embed/>
                </p:oleObj>
              </mc:Choice>
              <mc:Fallback>
                <p:oleObj name="Equation" r:id="rId3" imgW="5181600" imgH="5486400" progId="Equation.DSMT4">
                  <p:embed/>
                  <p:pic>
                    <p:nvPicPr>
                      <p:cNvPr id="0" name="图片 1536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9507" y="1422718"/>
                        <a:ext cx="403225" cy="433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51" name="Object 23"/>
          <p:cNvGraphicFramePr>
            <a:graphicFrameLocks noGrp="1" noChangeAspect="1"/>
          </p:cNvGraphicFramePr>
          <p:nvPr>
            <p:ph sz="half" idx="1"/>
          </p:nvPr>
        </p:nvGraphicFramePr>
        <p:xfrm>
          <a:off x="1233170" y="1033780"/>
          <a:ext cx="3841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0" name="Equation" r:id="rId5" imgW="4876800" imgH="5486400" progId="Equation.DSMT4">
                  <p:embed/>
                </p:oleObj>
              </mc:Choice>
              <mc:Fallback>
                <p:oleObj name="Equation" r:id="rId5" imgW="4876800" imgH="5486400" progId="Equation.DSMT4">
                  <p:embed/>
                  <p:pic>
                    <p:nvPicPr>
                      <p:cNvPr id="0" name="图片 15361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170" y="1033780"/>
                        <a:ext cx="3841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-154305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6D752FC0-08F1-40BC-A364-B94EA5D1BAA5}" type="slidenum">
              <a:rPr lang="zh-CN" altLang="en-US" smtClean="0"/>
              <a:t>90</a:t>
            </a:fld>
            <a:endParaRPr lang="en-US" altLang="zh-CN"/>
          </a:p>
        </p:txBody>
      </p:sp>
      <p:graphicFrame>
        <p:nvGraphicFramePr>
          <p:cNvPr id="22552" name="Object 24"/>
          <p:cNvGraphicFramePr>
            <a:graphicFrameLocks noChangeAspect="1"/>
          </p:cNvGraphicFramePr>
          <p:nvPr/>
        </p:nvGraphicFramePr>
        <p:xfrm>
          <a:off x="5338445" y="1033780"/>
          <a:ext cx="3841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1" name="Equation" r:id="rId7" imgW="4876800" imgH="5486400" progId="Equation.DSMT4">
                  <p:embed/>
                </p:oleObj>
              </mc:Choice>
              <mc:Fallback>
                <p:oleObj name="Equation" r:id="rId7" imgW="4876800" imgH="5486400" progId="Equation.DSMT4">
                  <p:embed/>
                  <p:pic>
                    <p:nvPicPr>
                      <p:cNvPr id="0" name="图片 1536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8445" y="1033780"/>
                        <a:ext cx="3841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53" name="Object 25"/>
          <p:cNvGraphicFramePr>
            <a:graphicFrameLocks noChangeAspect="1"/>
          </p:cNvGraphicFramePr>
          <p:nvPr/>
        </p:nvGraphicFramePr>
        <p:xfrm>
          <a:off x="2096770" y="1754505"/>
          <a:ext cx="40322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2" name="Equation" r:id="rId9" imgW="5181600" imgH="5486400" progId="Equation.DSMT4">
                  <p:embed/>
                </p:oleObj>
              </mc:Choice>
              <mc:Fallback>
                <p:oleObj name="Equation" r:id="rId9" imgW="5181600" imgH="5486400" progId="Equation.DSMT4">
                  <p:embed/>
                  <p:pic>
                    <p:nvPicPr>
                      <p:cNvPr id="0" name="图片 1536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6770" y="1754505"/>
                        <a:ext cx="403225" cy="433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54" name="Object 26"/>
          <p:cNvGraphicFramePr>
            <a:graphicFrameLocks noChangeAspect="1"/>
          </p:cNvGraphicFramePr>
          <p:nvPr/>
        </p:nvGraphicFramePr>
        <p:xfrm>
          <a:off x="6705283" y="2475230"/>
          <a:ext cx="40322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3" name="Equation" r:id="rId11" imgW="5181600" imgH="5486400" progId="Equation.DSMT4">
                  <p:embed/>
                </p:oleObj>
              </mc:Choice>
              <mc:Fallback>
                <p:oleObj name="Equation" r:id="rId11" imgW="5181600" imgH="5486400" progId="Equation.DSMT4">
                  <p:embed/>
                  <p:pic>
                    <p:nvPicPr>
                      <p:cNvPr id="0" name="图片 1536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283" y="2475230"/>
                        <a:ext cx="403225" cy="433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55" name="Group 27"/>
          <p:cNvGrpSpPr/>
          <p:nvPr/>
        </p:nvGrpSpPr>
        <p:grpSpPr bwMode="auto">
          <a:xfrm>
            <a:off x="4330383" y="3842068"/>
            <a:ext cx="3084512" cy="792162"/>
            <a:chOff x="3568" y="3203"/>
            <a:chExt cx="1642" cy="383"/>
          </a:xfrm>
        </p:grpSpPr>
        <p:graphicFrame>
          <p:nvGraphicFramePr>
            <p:cNvPr id="22556" name="Object 28"/>
            <p:cNvGraphicFramePr>
              <a:graphicFrameLocks noChangeAspect="1"/>
            </p:cNvGraphicFramePr>
            <p:nvPr/>
          </p:nvGraphicFramePr>
          <p:xfrm>
            <a:off x="3998" y="3203"/>
            <a:ext cx="1212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54" name="Equation" r:id="rId13" imgW="1396365" imgH="444500" progId="Equation.DSMT4">
                    <p:embed/>
                  </p:oleObj>
                </mc:Choice>
                <mc:Fallback>
                  <p:oleObj name="Equation" r:id="rId13" imgW="1396365" imgH="444500" progId="Equation.DSMT4">
                    <p:embed/>
                    <p:pic>
                      <p:nvPicPr>
                        <p:cNvPr id="0" name="图片 1536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8" y="3203"/>
                          <a:ext cx="1212" cy="3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7" name="Object 29"/>
            <p:cNvGraphicFramePr>
              <a:graphicFrameLocks noChangeAspect="1"/>
            </p:cNvGraphicFramePr>
            <p:nvPr/>
          </p:nvGraphicFramePr>
          <p:xfrm>
            <a:off x="3568" y="3249"/>
            <a:ext cx="40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55" name="Equation" r:id="rId15" imgW="342900" imgH="228600" progId="Equation.DSMT4">
                    <p:embed/>
                  </p:oleObj>
                </mc:Choice>
                <mc:Fallback>
                  <p:oleObj name="Equation" r:id="rId15" imgW="342900" imgH="228600" progId="Equation.DSMT4">
                    <p:embed/>
                    <p:pic>
                      <p:nvPicPr>
                        <p:cNvPr id="0" name="图片 1536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8" y="3249"/>
                          <a:ext cx="408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558" name="Object 30"/>
          <p:cNvGraphicFramePr>
            <a:graphicFrameLocks noChangeAspect="1"/>
          </p:cNvGraphicFramePr>
          <p:nvPr/>
        </p:nvGraphicFramePr>
        <p:xfrm>
          <a:off x="1233170" y="3194368"/>
          <a:ext cx="3841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6" name="Equation" r:id="rId17" imgW="4876800" imgH="5486400" progId="Equation.DSMT4">
                  <p:embed/>
                </p:oleObj>
              </mc:Choice>
              <mc:Fallback>
                <p:oleObj name="Equation" r:id="rId17" imgW="4876800" imgH="5486400" progId="Equation.DSMT4">
                  <p:embed/>
                  <p:pic>
                    <p:nvPicPr>
                      <p:cNvPr id="0" name="图片 1536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170" y="3194368"/>
                        <a:ext cx="3841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59" name="Object 31"/>
          <p:cNvGraphicFramePr>
            <a:graphicFrameLocks noChangeAspect="1"/>
          </p:cNvGraphicFramePr>
          <p:nvPr/>
        </p:nvGraphicFramePr>
        <p:xfrm>
          <a:off x="1304608" y="5139055"/>
          <a:ext cx="3841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7" name="Equation" r:id="rId19" imgW="4876800" imgH="5486400" progId="Equation.DSMT4">
                  <p:embed/>
                </p:oleObj>
              </mc:Choice>
              <mc:Fallback>
                <p:oleObj name="Equation" r:id="rId19" imgW="4876800" imgH="5486400" progId="Equation.DSMT4">
                  <p:embed/>
                  <p:pic>
                    <p:nvPicPr>
                      <p:cNvPr id="0" name="图片 1536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608" y="5139055"/>
                        <a:ext cx="3841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61" name="Object 33"/>
          <p:cNvGraphicFramePr>
            <a:graphicFrameLocks noChangeAspect="1"/>
          </p:cNvGraphicFramePr>
          <p:nvPr/>
        </p:nvGraphicFramePr>
        <p:xfrm>
          <a:off x="1233170" y="2491706"/>
          <a:ext cx="384175" cy="415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8" name="Equation" r:id="rId21" imgW="4876800" imgH="5486400" progId="Equation.DSMT4">
                  <p:embed/>
                </p:oleObj>
              </mc:Choice>
              <mc:Fallback>
                <p:oleObj name="Equation" r:id="rId21" imgW="4876800" imgH="5486400" progId="Equation.DSMT4">
                  <p:embed/>
                  <p:pic>
                    <p:nvPicPr>
                      <p:cNvPr id="0" name="图片 1536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170" y="2491706"/>
                        <a:ext cx="384175" cy="4153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62" name="Object 34"/>
          <p:cNvGraphicFramePr>
            <a:graphicFrameLocks noChangeAspect="1"/>
          </p:cNvGraphicFramePr>
          <p:nvPr/>
        </p:nvGraphicFramePr>
        <p:xfrm>
          <a:off x="1233170" y="4634230"/>
          <a:ext cx="3841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9" name="Equation" r:id="rId23" imgW="4876800" imgH="5486400" progId="Equation.DSMT4">
                  <p:embed/>
                </p:oleObj>
              </mc:Choice>
              <mc:Fallback>
                <p:oleObj name="Equation" r:id="rId23" imgW="4876800" imgH="5486400" progId="Equation.DSMT4">
                  <p:embed/>
                  <p:pic>
                    <p:nvPicPr>
                      <p:cNvPr id="0" name="图片 1536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170" y="4634230"/>
                        <a:ext cx="3841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63" name="Object 35"/>
          <p:cNvGraphicFramePr>
            <a:graphicFrameLocks noChangeAspect="1"/>
          </p:cNvGraphicFramePr>
          <p:nvPr/>
        </p:nvGraphicFramePr>
        <p:xfrm>
          <a:off x="3177858" y="4707255"/>
          <a:ext cx="40322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0" name="Equation" r:id="rId25" imgW="5181600" imgH="5486400" progId="Equation.DSMT4">
                  <p:embed/>
                </p:oleObj>
              </mc:Choice>
              <mc:Fallback>
                <p:oleObj name="Equation" r:id="rId25" imgW="5181600" imgH="5486400" progId="Equation.DSMT4">
                  <p:embed/>
                  <p:pic>
                    <p:nvPicPr>
                      <p:cNvPr id="0" name="图片 1536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7858" y="4707255"/>
                        <a:ext cx="403225" cy="433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64" name="Object 36"/>
          <p:cNvGraphicFramePr>
            <a:graphicFrameLocks noChangeAspect="1"/>
          </p:cNvGraphicFramePr>
          <p:nvPr/>
        </p:nvGraphicFramePr>
        <p:xfrm>
          <a:off x="4636600" y="5139055"/>
          <a:ext cx="40322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1" name="Equation" r:id="rId27" imgW="5181600" imgH="5486400" progId="Equation.DSMT4">
                  <p:embed/>
                </p:oleObj>
              </mc:Choice>
              <mc:Fallback>
                <p:oleObj name="Equation" r:id="rId27" imgW="5181600" imgH="5486400" progId="Equation.DSMT4">
                  <p:embed/>
                  <p:pic>
                    <p:nvPicPr>
                      <p:cNvPr id="0" name="图片 1536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6600" y="5139055"/>
                        <a:ext cx="403225" cy="433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65" name="Object 37"/>
          <p:cNvGraphicFramePr>
            <a:graphicFrameLocks noChangeAspect="1"/>
          </p:cNvGraphicFramePr>
          <p:nvPr/>
        </p:nvGraphicFramePr>
        <p:xfrm>
          <a:off x="7281545" y="5157530"/>
          <a:ext cx="3841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2" name="Equation" r:id="rId29" imgW="4876800" imgH="5486400" progId="Equation.DSMT4">
                  <p:embed/>
                </p:oleObj>
              </mc:Choice>
              <mc:Fallback>
                <p:oleObj name="Equation" r:id="rId29" imgW="4876800" imgH="5486400" progId="Equation.DSMT4">
                  <p:embed/>
                  <p:pic>
                    <p:nvPicPr>
                      <p:cNvPr id="0" name="图片 1536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1545" y="5157530"/>
                        <a:ext cx="3841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66" name="Object 38"/>
          <p:cNvGraphicFramePr>
            <a:graphicFrameLocks noChangeAspect="1"/>
          </p:cNvGraphicFramePr>
          <p:nvPr/>
        </p:nvGraphicFramePr>
        <p:xfrm>
          <a:off x="2441912" y="3554730"/>
          <a:ext cx="3841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3" name="Equation" r:id="rId31" imgW="4876800" imgH="5486400" progId="Equation.DSMT4">
                  <p:embed/>
                </p:oleObj>
              </mc:Choice>
              <mc:Fallback>
                <p:oleObj name="Equation" r:id="rId31" imgW="4876800" imgH="5486400" progId="Equation.DSMT4">
                  <p:embed/>
                  <p:pic>
                    <p:nvPicPr>
                      <p:cNvPr id="0" name="图片 1536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912" y="3554730"/>
                        <a:ext cx="3841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/>
      <p:bldP spid="22533" grpId="0"/>
      <p:bldP spid="22534" grpId="0"/>
      <p:bldP spid="22540" grpId="0"/>
      <p:bldP spid="22541" grpId="0"/>
      <p:bldP spid="22547" grpId="0"/>
      <p:bldP spid="22549" grpId="0"/>
      <p:bldP spid="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3-5-2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8" y="1493838"/>
            <a:ext cx="4949825" cy="436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85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997146" y="553894"/>
            <a:ext cx="1784645" cy="693737"/>
          </a:xfrm>
          <a:noFill/>
        </p:spPr>
        <p:txBody>
          <a:bodyPr>
            <a:noAutofit/>
          </a:bodyPr>
          <a:lstStyle/>
          <a:p>
            <a:pPr algn="l"/>
            <a:r>
              <a:rPr lang="en-US" altLang="zh-CN" sz="2400" b="1" dirty="0"/>
              <a:t>TTL</a:t>
            </a:r>
            <a:r>
              <a:rPr lang="zh-CN" altLang="en-US" sz="2400" b="1" dirty="0"/>
              <a:t>或非门 </a:t>
            </a:r>
            <a:r>
              <a:rPr lang="en-US" altLang="zh-CN" sz="2400" b="1" dirty="0"/>
              <a:t/>
            </a:r>
            <a:br>
              <a:rPr lang="en-US" altLang="zh-CN" sz="2400" b="1" dirty="0"/>
            </a:br>
            <a:r>
              <a:rPr lang="zh-CN" altLang="en-US" sz="2400" b="1" dirty="0"/>
              <a:t>（全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）</a:t>
            </a:r>
          </a:p>
        </p:txBody>
      </p:sp>
      <p:grpSp>
        <p:nvGrpSpPr>
          <p:cNvPr id="121860" name="Group 4"/>
          <p:cNvGrpSpPr/>
          <p:nvPr/>
        </p:nvGrpSpPr>
        <p:grpSpPr bwMode="auto">
          <a:xfrm>
            <a:off x="1600200" y="1808163"/>
            <a:ext cx="598488" cy="3259137"/>
            <a:chOff x="864" y="1584"/>
            <a:chExt cx="377" cy="2053"/>
          </a:xfrm>
        </p:grpSpPr>
        <p:grpSp>
          <p:nvGrpSpPr>
            <p:cNvPr id="121861" name="Group 5"/>
            <p:cNvGrpSpPr/>
            <p:nvPr/>
          </p:nvGrpSpPr>
          <p:grpSpPr bwMode="auto">
            <a:xfrm>
              <a:off x="864" y="1584"/>
              <a:ext cx="377" cy="853"/>
              <a:chOff x="144" y="720"/>
              <a:chExt cx="360" cy="924"/>
            </a:xfrm>
          </p:grpSpPr>
          <p:sp>
            <p:nvSpPr>
              <p:cNvPr id="121862" name="Oval 6"/>
              <p:cNvSpPr>
                <a:spLocks noChangeArrowheads="1"/>
              </p:cNvSpPr>
              <p:nvPr/>
            </p:nvSpPr>
            <p:spPr bwMode="auto">
              <a:xfrm>
                <a:off x="144" y="1296"/>
                <a:ext cx="348" cy="348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21863" name="Line 7"/>
              <p:cNvSpPr>
                <a:spLocks noChangeShapeType="1"/>
              </p:cNvSpPr>
              <p:nvPr/>
            </p:nvSpPr>
            <p:spPr bwMode="auto">
              <a:xfrm flipV="1">
                <a:off x="336" y="105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21864" name="Oval 8"/>
              <p:cNvSpPr>
                <a:spLocks noChangeArrowheads="1"/>
              </p:cNvSpPr>
              <p:nvPr/>
            </p:nvSpPr>
            <p:spPr bwMode="auto">
              <a:xfrm>
                <a:off x="156" y="720"/>
                <a:ext cx="348" cy="348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长城楷体" pitchFamily="49" charset="-122"/>
                    <a:cs typeface="+mn-cs"/>
                  </a:rPr>
                  <a:t>0</a:t>
                </a:r>
              </a:p>
            </p:txBody>
          </p:sp>
        </p:grpSp>
        <p:grpSp>
          <p:nvGrpSpPr>
            <p:cNvPr id="121865" name="Group 9"/>
            <p:cNvGrpSpPr/>
            <p:nvPr/>
          </p:nvGrpSpPr>
          <p:grpSpPr bwMode="auto">
            <a:xfrm>
              <a:off x="864" y="2784"/>
              <a:ext cx="377" cy="853"/>
              <a:chOff x="144" y="720"/>
              <a:chExt cx="360" cy="924"/>
            </a:xfrm>
          </p:grpSpPr>
          <p:sp>
            <p:nvSpPr>
              <p:cNvPr id="121866" name="Oval 10"/>
              <p:cNvSpPr>
                <a:spLocks noChangeArrowheads="1"/>
              </p:cNvSpPr>
              <p:nvPr/>
            </p:nvSpPr>
            <p:spPr bwMode="auto">
              <a:xfrm>
                <a:off x="144" y="1296"/>
                <a:ext cx="348" cy="348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21867" name="Line 11"/>
              <p:cNvSpPr>
                <a:spLocks noChangeShapeType="1"/>
              </p:cNvSpPr>
              <p:nvPr/>
            </p:nvSpPr>
            <p:spPr bwMode="auto">
              <a:xfrm flipV="1">
                <a:off x="336" y="105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21868" name="Oval 12"/>
              <p:cNvSpPr>
                <a:spLocks noChangeArrowheads="1"/>
              </p:cNvSpPr>
              <p:nvPr/>
            </p:nvSpPr>
            <p:spPr bwMode="auto">
              <a:xfrm>
                <a:off x="156" y="720"/>
                <a:ext cx="348" cy="348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长城楷体" pitchFamily="49" charset="-122"/>
                    <a:cs typeface="+mn-cs"/>
                  </a:rPr>
                  <a:t>0</a:t>
                </a:r>
              </a:p>
            </p:txBody>
          </p:sp>
        </p:grpSp>
      </p:grpSp>
      <p:grpSp>
        <p:nvGrpSpPr>
          <p:cNvPr id="121869" name="Group 13"/>
          <p:cNvGrpSpPr/>
          <p:nvPr/>
        </p:nvGrpSpPr>
        <p:grpSpPr bwMode="auto">
          <a:xfrm>
            <a:off x="3492500" y="2528888"/>
            <a:ext cx="2520950" cy="3502025"/>
            <a:chOff x="2160" y="2012"/>
            <a:chExt cx="1588" cy="2152"/>
          </a:xfrm>
        </p:grpSpPr>
        <p:sp>
          <p:nvSpPr>
            <p:cNvPr id="121870" name="Oval 14"/>
            <p:cNvSpPr>
              <a:spLocks noChangeArrowheads="1"/>
            </p:cNvSpPr>
            <p:nvPr/>
          </p:nvSpPr>
          <p:spPr bwMode="auto">
            <a:xfrm>
              <a:off x="2160" y="2012"/>
              <a:ext cx="484" cy="5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21871" name="Oval 15"/>
            <p:cNvSpPr>
              <a:spLocks noChangeArrowheads="1"/>
            </p:cNvSpPr>
            <p:nvPr/>
          </p:nvSpPr>
          <p:spPr bwMode="auto">
            <a:xfrm>
              <a:off x="2160" y="3168"/>
              <a:ext cx="484" cy="5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21872" name="Oval 16"/>
            <p:cNvSpPr>
              <a:spLocks noChangeArrowheads="1"/>
            </p:cNvSpPr>
            <p:nvPr/>
          </p:nvSpPr>
          <p:spPr bwMode="auto">
            <a:xfrm>
              <a:off x="3264" y="2736"/>
              <a:ext cx="484" cy="5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21873" name="Line 17"/>
            <p:cNvSpPr>
              <a:spLocks noChangeShapeType="1"/>
            </p:cNvSpPr>
            <p:nvPr/>
          </p:nvSpPr>
          <p:spPr bwMode="auto">
            <a:xfrm flipV="1">
              <a:off x="3024" y="3209"/>
              <a:ext cx="336" cy="6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21874" name="Line 18"/>
            <p:cNvSpPr>
              <a:spLocks noChangeShapeType="1"/>
            </p:cNvSpPr>
            <p:nvPr/>
          </p:nvSpPr>
          <p:spPr bwMode="auto">
            <a:xfrm flipH="1" flipV="1">
              <a:off x="2592" y="2441"/>
              <a:ext cx="432" cy="13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21875" name="Line 19"/>
            <p:cNvSpPr>
              <a:spLocks noChangeShapeType="1"/>
            </p:cNvSpPr>
            <p:nvPr/>
          </p:nvSpPr>
          <p:spPr bwMode="auto">
            <a:xfrm flipH="1" flipV="1">
              <a:off x="2640" y="3497"/>
              <a:ext cx="384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21876" name="Oval 20"/>
            <p:cNvSpPr>
              <a:spLocks noChangeArrowheads="1"/>
            </p:cNvSpPr>
            <p:nvPr/>
          </p:nvSpPr>
          <p:spPr bwMode="auto">
            <a:xfrm>
              <a:off x="2592" y="3840"/>
              <a:ext cx="922" cy="32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截止</a:t>
              </a: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长城楷体" pitchFamily="49" charset="-122"/>
                <a:cs typeface="+mn-cs"/>
              </a:endParaRPr>
            </a:p>
          </p:txBody>
        </p:sp>
      </p:grpSp>
      <p:grpSp>
        <p:nvGrpSpPr>
          <p:cNvPr id="121877" name="Group 21"/>
          <p:cNvGrpSpPr/>
          <p:nvPr/>
        </p:nvGrpSpPr>
        <p:grpSpPr bwMode="auto">
          <a:xfrm>
            <a:off x="5943600" y="2978150"/>
            <a:ext cx="1676400" cy="990600"/>
            <a:chOff x="3744" y="2256"/>
            <a:chExt cx="1056" cy="624"/>
          </a:xfrm>
        </p:grpSpPr>
        <p:grpSp>
          <p:nvGrpSpPr>
            <p:cNvPr id="121878" name="Group 22"/>
            <p:cNvGrpSpPr/>
            <p:nvPr/>
          </p:nvGrpSpPr>
          <p:grpSpPr bwMode="auto">
            <a:xfrm>
              <a:off x="3744" y="2304"/>
              <a:ext cx="1056" cy="576"/>
              <a:chOff x="3744" y="2304"/>
              <a:chExt cx="1056" cy="576"/>
            </a:xfrm>
          </p:grpSpPr>
          <p:sp>
            <p:nvSpPr>
              <p:cNvPr id="121879" name="Oval 23"/>
              <p:cNvSpPr>
                <a:spLocks noChangeArrowheads="1"/>
              </p:cNvSpPr>
              <p:nvPr/>
            </p:nvSpPr>
            <p:spPr bwMode="auto">
              <a:xfrm>
                <a:off x="3744" y="2544"/>
                <a:ext cx="384" cy="336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21880" name="Line 24"/>
              <p:cNvSpPr>
                <a:spLocks noChangeShapeType="1"/>
              </p:cNvSpPr>
              <p:nvPr/>
            </p:nvSpPr>
            <p:spPr bwMode="auto">
              <a:xfrm flipH="1">
                <a:off x="4128" y="2544"/>
                <a:ext cx="288" cy="14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21881" name="Oval 25"/>
              <p:cNvSpPr>
                <a:spLocks noChangeArrowheads="1"/>
              </p:cNvSpPr>
              <p:nvPr/>
            </p:nvSpPr>
            <p:spPr bwMode="auto">
              <a:xfrm>
                <a:off x="4368" y="2304"/>
                <a:ext cx="432" cy="336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121882" name="Text Box 26"/>
            <p:cNvSpPr txBox="1">
              <a:spLocks noChangeArrowheads="1"/>
            </p:cNvSpPr>
            <p:nvPr/>
          </p:nvSpPr>
          <p:spPr bwMode="auto">
            <a:xfrm>
              <a:off x="4464" y="2256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</a:p>
          </p:txBody>
        </p:sp>
      </p:grpSp>
      <p:grpSp>
        <p:nvGrpSpPr>
          <p:cNvPr id="121883" name="Group 27"/>
          <p:cNvGrpSpPr/>
          <p:nvPr/>
        </p:nvGrpSpPr>
        <p:grpSpPr bwMode="auto">
          <a:xfrm>
            <a:off x="4346575" y="922338"/>
            <a:ext cx="1676400" cy="2057400"/>
            <a:chOff x="2736" y="1056"/>
            <a:chExt cx="964" cy="1248"/>
          </a:xfrm>
        </p:grpSpPr>
        <p:sp>
          <p:nvSpPr>
            <p:cNvPr id="121884" name="Oval 28"/>
            <p:cNvSpPr>
              <a:spLocks noChangeArrowheads="1"/>
            </p:cNvSpPr>
            <p:nvPr/>
          </p:nvSpPr>
          <p:spPr bwMode="auto">
            <a:xfrm>
              <a:off x="3216" y="1920"/>
              <a:ext cx="484" cy="3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21885" name="Oval 29"/>
            <p:cNvSpPr>
              <a:spLocks noChangeArrowheads="1"/>
            </p:cNvSpPr>
            <p:nvPr/>
          </p:nvSpPr>
          <p:spPr bwMode="auto">
            <a:xfrm>
              <a:off x="2736" y="1056"/>
              <a:ext cx="904" cy="32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导通</a:t>
              </a:r>
              <a:endPara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长城楷体" pitchFamily="49" charset="-122"/>
                <a:cs typeface="+mn-cs"/>
              </a:endParaRPr>
            </a:p>
          </p:txBody>
        </p:sp>
        <p:sp>
          <p:nvSpPr>
            <p:cNvPr id="121886" name="Line 30"/>
            <p:cNvSpPr>
              <a:spLocks noChangeShapeType="1"/>
            </p:cNvSpPr>
            <p:nvPr/>
          </p:nvSpPr>
          <p:spPr bwMode="auto">
            <a:xfrm flipH="1" flipV="1">
              <a:off x="3168" y="1392"/>
              <a:ext cx="144" cy="5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924560" y="1103861"/>
            <a:ext cx="79914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续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若将门电路改为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CMOS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与非门，试说明当为题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给出的五种状态时测得电压的各等于多少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802522" y="1793708"/>
            <a:ext cx="760755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+mn-lt"/>
                <a:ea typeface="+mn-ea"/>
              </a:rPr>
              <a:t>解：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因为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CMOS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门在输入工作电压（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0~VDD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）时，  输入端电流为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，所以万用表的等效内阻（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20K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）压降为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，则给出的五种状态时测得的        均为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0V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23556" name="Object 4"/>
          <p:cNvGraphicFramePr>
            <a:graphicFrameLocks noGrp="1" noChangeAspect="1"/>
          </p:cNvGraphicFramePr>
          <p:nvPr>
            <p:ph/>
          </p:nvPr>
        </p:nvGraphicFramePr>
        <p:xfrm>
          <a:off x="4691062" y="2508262"/>
          <a:ext cx="4587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1" name="Equation" r:id="rId3" imgW="5181600" imgH="5486400" progId="Equation.DSMT4">
                  <p:embed/>
                </p:oleObj>
              </mc:Choice>
              <mc:Fallback>
                <p:oleObj name="Equation" r:id="rId3" imgW="5181600" imgH="5486400" progId="Equation.DSMT4">
                  <p:embed/>
                  <p:pic>
                    <p:nvPicPr>
                      <p:cNvPr id="0" name="图片 15462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1062" y="2508262"/>
                        <a:ext cx="458787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-154305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6D752FC0-08F1-40BC-A364-B94EA5D1BAA5}" type="slidenum">
              <a:rPr lang="zh-CN" altLang="en-US" smtClean="0"/>
              <a:t>92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701675" y="684213"/>
            <a:ext cx="21002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三、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OD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门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</a:t>
            </a:r>
          </a:p>
        </p:txBody>
      </p:sp>
      <p:grpSp>
        <p:nvGrpSpPr>
          <p:cNvPr id="104452" name="Group 4"/>
          <p:cNvGrpSpPr/>
          <p:nvPr/>
        </p:nvGrpSpPr>
        <p:grpSpPr bwMode="auto">
          <a:xfrm>
            <a:off x="431800" y="1449388"/>
            <a:ext cx="3914775" cy="3743325"/>
            <a:chOff x="187" y="1224"/>
            <a:chExt cx="2466" cy="2358"/>
          </a:xfrm>
        </p:grpSpPr>
        <p:sp>
          <p:nvSpPr>
            <p:cNvPr id="104453" name="Text Box 5"/>
            <p:cNvSpPr txBox="1">
              <a:spLocks noChangeArrowheads="1"/>
            </p:cNvSpPr>
            <p:nvPr/>
          </p:nvSpPr>
          <p:spPr bwMode="auto">
            <a:xfrm>
              <a:off x="839" y="3294"/>
              <a:ext cx="11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电路图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 </a:t>
              </a:r>
            </a:p>
          </p:txBody>
        </p:sp>
        <p:pic>
          <p:nvPicPr>
            <p:cNvPr id="104454" name="Picture 6" descr="3-3-3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" y="1224"/>
              <a:ext cx="2466" cy="2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455" name="Group 7"/>
          <p:cNvGrpSpPr/>
          <p:nvPr/>
        </p:nvGrpSpPr>
        <p:grpSpPr bwMode="auto">
          <a:xfrm>
            <a:off x="5067300" y="1268413"/>
            <a:ext cx="2886075" cy="3600450"/>
            <a:chOff x="3305" y="1196"/>
            <a:chExt cx="1818" cy="2268"/>
          </a:xfrm>
        </p:grpSpPr>
        <p:pic>
          <p:nvPicPr>
            <p:cNvPr id="104456" name="Picture 8" descr="3-3-31b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5" y="1196"/>
              <a:ext cx="1818" cy="2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457" name="Text Box 9"/>
            <p:cNvSpPr txBox="1">
              <a:spLocks noChangeArrowheads="1"/>
            </p:cNvSpPr>
            <p:nvPr/>
          </p:nvSpPr>
          <p:spPr bwMode="auto">
            <a:xfrm>
              <a:off x="3674" y="2529"/>
              <a:ext cx="12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电路符号</a:t>
              </a:r>
            </a:p>
          </p:txBody>
        </p:sp>
      </p:grpSp>
      <p:sp>
        <p:nvSpPr>
          <p:cNvPr id="104458" name="Text Box 10"/>
          <p:cNvSpPr txBox="1">
            <a:spLocks noChangeArrowheads="1"/>
          </p:cNvSpPr>
          <p:nvPr/>
        </p:nvSpPr>
        <p:spPr bwMode="auto">
          <a:xfrm>
            <a:off x="250825" y="5408613"/>
            <a:ext cx="8596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、引出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OD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门的目的：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1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）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实现电平的转换（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）实现线与。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4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8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3-3-32a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5990" y="943797"/>
            <a:ext cx="3992563" cy="3705225"/>
          </a:xfrm>
          <a:prstGeom prst="rect">
            <a:avLst/>
          </a:prstGeom>
        </p:spPr>
      </p:pic>
      <p:pic>
        <p:nvPicPr>
          <p:cNvPr id="105475" name="Picture 3" descr="3-3-32b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4874" y="661988"/>
            <a:ext cx="3160712" cy="3600450"/>
          </a:xfrm>
          <a:prstGeom prst="rect">
            <a:avLst/>
          </a:prstGeom>
        </p:spPr>
      </p:pic>
      <p:graphicFrame>
        <p:nvGraphicFramePr>
          <p:cNvPr id="105477" name="Object 5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156200" y="4284663"/>
          <a:ext cx="356552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5" name="Equation" r:id="rId5" imgW="43891200" imgH="6096000" progId="Equation.DSMT4">
                  <p:embed/>
                </p:oleObj>
              </mc:Choice>
              <mc:Fallback>
                <p:oleObj name="Equation" r:id="rId5" imgW="43891200" imgH="6096000" progId="Equation.DSMT4">
                  <p:embed/>
                  <p:pic>
                    <p:nvPicPr>
                      <p:cNvPr id="0" name="图片 15565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6200" y="4284663"/>
                        <a:ext cx="356552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657225" y="549275"/>
            <a:ext cx="3870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、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OD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门的线与接法</a:t>
            </a:r>
          </a:p>
        </p:txBody>
      </p:sp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522288" y="4824413"/>
            <a:ext cx="8262937" cy="1015663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注意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1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）外接电源可以和门电路电源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V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DD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不同；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         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2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）外接电阻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R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L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的阻值要合适，以保证门正常工作。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 build="p"/>
      <p:bldP spid="10547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37160" y="3487738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40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5" name="Group 7"/>
          <p:cNvGrpSpPr/>
          <p:nvPr/>
        </p:nvGrpSpPr>
        <p:grpSpPr bwMode="auto">
          <a:xfrm>
            <a:off x="46673" y="908050"/>
            <a:ext cx="6121400" cy="581025"/>
            <a:chOff x="567" y="572"/>
            <a:chExt cx="3856" cy="366"/>
          </a:xfrm>
        </p:grpSpPr>
        <p:sp>
          <p:nvSpPr>
            <p:cNvPr id="6" name="Text Box 8"/>
            <p:cNvSpPr txBox="1">
              <a:spLocks noChangeArrowheads="1"/>
            </p:cNvSpPr>
            <p:nvPr/>
          </p:nvSpPr>
          <p:spPr bwMode="auto">
            <a:xfrm>
              <a:off x="567" y="618"/>
              <a:ext cx="38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0">
                  <a:ea typeface="楷体" panose="02010609060101010101" pitchFamily="49" charset="-122"/>
                </a:rPr>
                <a:t>当                 时，三极管截止，此时：</a:t>
              </a:r>
            </a:p>
          </p:txBody>
        </p:sp>
        <p:graphicFrame>
          <p:nvGraphicFramePr>
            <p:cNvPr id="7" name="Object 9"/>
            <p:cNvGraphicFramePr>
              <a:graphicFrameLocks noChangeAspect="1"/>
            </p:cNvGraphicFramePr>
            <p:nvPr/>
          </p:nvGraphicFramePr>
          <p:xfrm>
            <a:off x="839" y="572"/>
            <a:ext cx="817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733" name="公式" r:id="rId3" imgW="481965" imgH="215900" progId="Equation.3">
                    <p:embed/>
                  </p:oleObj>
                </mc:Choice>
                <mc:Fallback>
                  <p:oleObj name="公式" r:id="rId3" imgW="481965" imgH="2159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9" y="572"/>
                          <a:ext cx="817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" name="Object 10"/>
          <p:cNvGraphicFramePr>
            <a:graphicFrameLocks noChangeAspect="1"/>
          </p:cNvGraphicFramePr>
          <p:nvPr/>
        </p:nvGraphicFramePr>
        <p:xfrm>
          <a:off x="1270635" y="1628775"/>
          <a:ext cx="4008438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4" name="公式" r:id="rId5" imgW="1059180" imgH="191135" progId="Equation.3">
                  <p:embed/>
                </p:oleObj>
              </mc:Choice>
              <mc:Fallback>
                <p:oleObj name="公式" r:id="rId5" imgW="1059180" imgH="19113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635" y="1628775"/>
                        <a:ext cx="4008438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11"/>
          <p:cNvGrpSpPr/>
          <p:nvPr/>
        </p:nvGrpSpPr>
        <p:grpSpPr bwMode="auto">
          <a:xfrm>
            <a:off x="46673" y="2420938"/>
            <a:ext cx="6121400" cy="581025"/>
            <a:chOff x="567" y="1706"/>
            <a:chExt cx="3856" cy="366"/>
          </a:xfrm>
        </p:grpSpPr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567" y="1752"/>
              <a:ext cx="38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0">
                  <a:ea typeface="楷体" panose="02010609060101010101" pitchFamily="49" charset="-122"/>
                </a:rPr>
                <a:t>当                 时，三极管饱和导通，此时：</a:t>
              </a:r>
            </a:p>
          </p:txBody>
        </p:sp>
        <p:graphicFrame>
          <p:nvGraphicFramePr>
            <p:cNvPr id="11" name="Object 13"/>
            <p:cNvGraphicFramePr>
              <a:graphicFrameLocks noChangeAspect="1"/>
            </p:cNvGraphicFramePr>
            <p:nvPr/>
          </p:nvGraphicFramePr>
          <p:xfrm>
            <a:off x="818" y="1706"/>
            <a:ext cx="860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735" name="公式" r:id="rId7" imgW="508000" imgH="215900" progId="Equation.3">
                    <p:embed/>
                  </p:oleObj>
                </mc:Choice>
                <mc:Fallback>
                  <p:oleObj name="公式" r:id="rId7" imgW="508000" imgH="2159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8" y="1706"/>
                          <a:ext cx="860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Object 14"/>
          <p:cNvGraphicFramePr>
            <a:graphicFrameLocks noChangeAspect="1"/>
          </p:cNvGraphicFramePr>
          <p:nvPr/>
        </p:nvGraphicFramePr>
        <p:xfrm>
          <a:off x="2062798" y="2924175"/>
          <a:ext cx="236855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6" name="公式" r:id="rId9" imgW="624840" imgH="329565" progId="Equation.3">
                  <p:embed/>
                </p:oleObj>
              </mc:Choice>
              <mc:Fallback>
                <p:oleObj name="公式" r:id="rId9" imgW="624840" imgH="329565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798" y="2924175"/>
                        <a:ext cx="2368550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5"/>
          <p:cNvGraphicFramePr>
            <a:graphicFrameLocks noChangeAspect="1"/>
          </p:cNvGraphicFramePr>
          <p:nvPr/>
        </p:nvGraphicFramePr>
        <p:xfrm>
          <a:off x="1701800" y="4221163"/>
          <a:ext cx="3960813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7" name="公式" r:id="rId11" imgW="1226820" imgH="335915" progId="Equation.3">
                  <p:embed/>
                </p:oleObj>
              </mc:Choice>
              <mc:Fallback>
                <p:oleObj name="公式" r:id="rId11" imgW="1226820" imgH="33591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800" y="4221163"/>
                        <a:ext cx="3960813" cy="1090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2780348" y="5410200"/>
          <a:ext cx="1420812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8" name="公式" r:id="rId13" imgW="375920" imgH="173355" progId="Equation.3">
                  <p:embed/>
                </p:oleObj>
              </mc:Choice>
              <mc:Fallback>
                <p:oleObj name="公式" r:id="rId13" imgW="375920" imgH="173355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0348" y="5410200"/>
                        <a:ext cx="1420812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-154305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6D752FC0-08F1-40BC-A364-B94EA5D1BAA5}" type="slidenum">
              <a:rPr lang="zh-CN" altLang="en-US" smtClean="0"/>
              <a:t>95</a:t>
            </a:fld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79390" y="300355"/>
            <a:ext cx="3348355" cy="2337435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2"/>
          <p:cNvSpPr txBox="1">
            <a:spLocks noChangeArrowheads="1"/>
          </p:cNvSpPr>
          <p:nvPr/>
        </p:nvSpPr>
        <p:spPr bwMode="auto">
          <a:xfrm>
            <a:off x="161925" y="509588"/>
            <a:ext cx="6400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四、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CMOS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F08F8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传输门 </a:t>
            </a:r>
          </a:p>
        </p:txBody>
      </p:sp>
      <p:sp>
        <p:nvSpPr>
          <p:cNvPr id="106499" name="Text Box 3"/>
          <p:cNvSpPr txBox="1">
            <a:spLocks noChangeArrowheads="1"/>
          </p:cNvSpPr>
          <p:nvPr/>
        </p:nvSpPr>
        <p:spPr bwMode="auto">
          <a:xfrm>
            <a:off x="3716338" y="998538"/>
            <a:ext cx="2381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工作原理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:</a:t>
            </a:r>
          </a:p>
        </p:txBody>
      </p:sp>
      <p:sp>
        <p:nvSpPr>
          <p:cNvPr id="106500" name="Text Box 4"/>
          <p:cNvSpPr txBox="1">
            <a:spLocks noChangeArrowheads="1"/>
          </p:cNvSpPr>
          <p:nvPr/>
        </p:nvSpPr>
        <p:spPr bwMode="auto">
          <a:xfrm>
            <a:off x="3886200" y="4191000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0&lt;</a:t>
            </a:r>
            <a:r>
              <a:rPr kumimoji="1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v</a:t>
            </a:r>
            <a:r>
              <a:rPr kumimoji="1" lang="en-US" altLang="zh-CN" sz="2400" b="1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I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&lt; V</a:t>
            </a:r>
            <a:r>
              <a:rPr kumimoji="1" lang="en-US" altLang="zh-CN" sz="2400" b="1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DD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－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V</a:t>
            </a:r>
            <a:r>
              <a:rPr kumimoji="1" lang="en-US" altLang="zh-CN" sz="2400" b="1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GS(</a:t>
            </a:r>
            <a:r>
              <a:rPr kumimoji="1" lang="en-US" altLang="zh-CN" sz="2400" b="1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th</a:t>
            </a:r>
            <a:r>
              <a:rPr kumimoji="1" lang="en-US" altLang="zh-CN" sz="2400" b="1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)N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时，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T</a:t>
            </a:r>
            <a:r>
              <a:rPr kumimoji="1" lang="en-US" altLang="zh-CN" sz="2400" b="1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导通； </a:t>
            </a:r>
          </a:p>
        </p:txBody>
      </p:sp>
      <p:sp>
        <p:nvSpPr>
          <p:cNvPr id="106501" name="Text Box 5"/>
          <p:cNvSpPr txBox="1">
            <a:spLocks noChangeArrowheads="1"/>
          </p:cNvSpPr>
          <p:nvPr/>
        </p:nvSpPr>
        <p:spPr bwMode="auto">
          <a:xfrm>
            <a:off x="3276600" y="3657600"/>
            <a:ext cx="358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）当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C=1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，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C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=0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时 </a:t>
            </a:r>
          </a:p>
        </p:txBody>
      </p:sp>
      <p:sp>
        <p:nvSpPr>
          <p:cNvPr id="106502" name="Text Box 6"/>
          <p:cNvSpPr txBox="1">
            <a:spLocks noChangeArrowheads="1"/>
          </p:cNvSpPr>
          <p:nvPr/>
        </p:nvSpPr>
        <p:spPr bwMode="auto">
          <a:xfrm>
            <a:off x="3733800" y="2133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T</a:t>
            </a:r>
            <a:r>
              <a:rPr kumimoji="1" lang="en-US" altLang="zh-CN" sz="2400" b="1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、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T</a:t>
            </a:r>
            <a:r>
              <a:rPr kumimoji="1" lang="en-US" altLang="zh-CN" sz="2400" b="1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均截止 </a:t>
            </a:r>
          </a:p>
        </p:txBody>
      </p:sp>
      <p:sp>
        <p:nvSpPr>
          <p:cNvPr id="106503" name="Text Box 7"/>
          <p:cNvSpPr txBox="1">
            <a:spLocks noChangeArrowheads="1"/>
          </p:cNvSpPr>
          <p:nvPr/>
        </p:nvSpPr>
        <p:spPr bwMode="auto">
          <a:xfrm>
            <a:off x="3657600" y="2590800"/>
            <a:ext cx="358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输入和输出之间呈高阻态</a:t>
            </a:r>
          </a:p>
        </p:txBody>
      </p:sp>
      <p:sp>
        <p:nvSpPr>
          <p:cNvPr id="106504" name="Text Box 8"/>
          <p:cNvSpPr txBox="1">
            <a:spLocks noChangeArrowheads="1"/>
          </p:cNvSpPr>
          <p:nvPr/>
        </p:nvSpPr>
        <p:spPr bwMode="auto">
          <a:xfrm>
            <a:off x="4114800" y="3124200"/>
            <a:ext cx="2209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传输门截止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</a:t>
            </a:r>
          </a:p>
        </p:txBody>
      </p:sp>
      <p:sp>
        <p:nvSpPr>
          <p:cNvPr id="106505" name="Text Box 9"/>
          <p:cNvSpPr txBox="1">
            <a:spLocks noChangeArrowheads="1"/>
          </p:cNvSpPr>
          <p:nvPr/>
        </p:nvSpPr>
        <p:spPr bwMode="auto">
          <a:xfrm>
            <a:off x="3276600" y="1600200"/>
            <a:ext cx="342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）当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C=0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，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C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=1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时 </a:t>
            </a:r>
          </a:p>
        </p:txBody>
      </p:sp>
      <p:sp>
        <p:nvSpPr>
          <p:cNvPr id="106506" name="Text Box 10"/>
          <p:cNvSpPr txBox="1">
            <a:spLocks noChangeArrowheads="1"/>
          </p:cNvSpPr>
          <p:nvPr/>
        </p:nvSpPr>
        <p:spPr bwMode="auto">
          <a:xfrm>
            <a:off x="3657600" y="4724400"/>
            <a:ext cx="525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∣V</a:t>
            </a:r>
            <a:r>
              <a:rPr kumimoji="1" lang="en-US" altLang="zh-CN" sz="2400" b="1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GS(</a:t>
            </a:r>
            <a:r>
              <a:rPr kumimoji="1" lang="en-US" altLang="zh-CN" sz="2400" b="1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th</a:t>
            </a:r>
            <a:r>
              <a:rPr kumimoji="1" lang="en-US" altLang="zh-CN" sz="2400" b="1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)P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∣&lt;V</a:t>
            </a:r>
            <a:r>
              <a:rPr kumimoji="1" lang="en-US" altLang="zh-CN" sz="2400" b="1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I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&lt; V</a:t>
            </a:r>
            <a:r>
              <a:rPr kumimoji="1" lang="en-US" altLang="zh-CN" sz="2400" b="1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DD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时，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T</a:t>
            </a:r>
            <a:r>
              <a:rPr kumimoji="1" lang="en-US" altLang="zh-CN" sz="2400" b="1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导通。 </a:t>
            </a:r>
          </a:p>
        </p:txBody>
      </p:sp>
      <p:sp>
        <p:nvSpPr>
          <p:cNvPr id="106507" name="Text Box 11"/>
          <p:cNvSpPr txBox="1">
            <a:spLocks noChangeArrowheads="1"/>
          </p:cNvSpPr>
          <p:nvPr/>
        </p:nvSpPr>
        <p:spPr bwMode="auto">
          <a:xfrm>
            <a:off x="3048000" y="5334000"/>
            <a:ext cx="594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故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0&lt;</a:t>
            </a:r>
            <a:r>
              <a:rPr kumimoji="1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v</a:t>
            </a:r>
            <a:r>
              <a:rPr kumimoji="1" lang="en-US" altLang="zh-CN" sz="2400" b="1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I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&lt; V</a:t>
            </a:r>
            <a:r>
              <a:rPr kumimoji="1" lang="en-US" altLang="zh-CN" sz="2400" b="1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DD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时，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T</a:t>
            </a:r>
            <a:r>
              <a:rPr kumimoji="1" lang="en-US" altLang="zh-CN" sz="2400" b="1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、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T</a:t>
            </a:r>
            <a:r>
              <a:rPr kumimoji="1" lang="en-US" altLang="zh-CN" sz="2400" b="1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至少有一个导通。</a:t>
            </a:r>
          </a:p>
        </p:txBody>
      </p:sp>
      <p:sp>
        <p:nvSpPr>
          <p:cNvPr id="106508" name="Text Box 12"/>
          <p:cNvSpPr txBox="1">
            <a:spLocks noChangeArrowheads="1"/>
          </p:cNvSpPr>
          <p:nvPr/>
        </p:nvSpPr>
        <p:spPr bwMode="auto">
          <a:xfrm>
            <a:off x="4267200" y="58674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传输门导通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</a:t>
            </a:r>
          </a:p>
        </p:txBody>
      </p:sp>
      <p:grpSp>
        <p:nvGrpSpPr>
          <p:cNvPr id="106510" name="Group 14"/>
          <p:cNvGrpSpPr/>
          <p:nvPr/>
        </p:nvGrpSpPr>
        <p:grpSpPr bwMode="auto">
          <a:xfrm>
            <a:off x="341313" y="1089025"/>
            <a:ext cx="2971800" cy="3878263"/>
            <a:chOff x="215" y="714"/>
            <a:chExt cx="1872" cy="2443"/>
          </a:xfrm>
        </p:grpSpPr>
        <p:sp>
          <p:nvSpPr>
            <p:cNvPr id="106511" name="Text Box 15"/>
            <p:cNvSpPr txBox="1">
              <a:spLocks noChangeArrowheads="1"/>
            </p:cNvSpPr>
            <p:nvPr/>
          </p:nvSpPr>
          <p:spPr bwMode="auto">
            <a:xfrm>
              <a:off x="215" y="2869"/>
              <a:ext cx="17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C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'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、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C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－控制信号</a:t>
              </a:r>
            </a:p>
          </p:txBody>
        </p:sp>
        <p:grpSp>
          <p:nvGrpSpPr>
            <p:cNvPr id="106512" name="Group 16"/>
            <p:cNvGrpSpPr/>
            <p:nvPr/>
          </p:nvGrpSpPr>
          <p:grpSpPr bwMode="auto">
            <a:xfrm>
              <a:off x="215" y="714"/>
              <a:ext cx="1872" cy="2208"/>
              <a:chOff x="187" y="686"/>
              <a:chExt cx="1872" cy="2208"/>
            </a:xfrm>
          </p:grpSpPr>
          <p:grpSp>
            <p:nvGrpSpPr>
              <p:cNvPr id="106513" name="Group 17"/>
              <p:cNvGrpSpPr/>
              <p:nvPr/>
            </p:nvGrpSpPr>
            <p:grpSpPr bwMode="auto">
              <a:xfrm>
                <a:off x="187" y="686"/>
                <a:ext cx="1872" cy="2208"/>
                <a:chOff x="240" y="1200"/>
                <a:chExt cx="1872" cy="2208"/>
              </a:xfrm>
            </p:grpSpPr>
            <p:pic>
              <p:nvPicPr>
                <p:cNvPr id="106514" name="Picture 18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" y="1574"/>
                  <a:ext cx="1872" cy="18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6515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36" y="1200"/>
                  <a:ext cx="120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电路图为</a:t>
                  </a:r>
                </a:p>
              </p:txBody>
            </p:sp>
          </p:grpSp>
          <p:sp>
            <p:nvSpPr>
              <p:cNvPr id="106516" name="Text Box 20"/>
              <p:cNvSpPr txBox="1">
                <a:spLocks noChangeArrowheads="1"/>
              </p:cNvSpPr>
              <p:nvPr/>
            </p:nvSpPr>
            <p:spPr bwMode="auto">
              <a:xfrm>
                <a:off x="981" y="1111"/>
                <a:ext cx="368" cy="2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C</a:t>
                </a: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'</a:t>
                </a:r>
              </a:p>
            </p:txBody>
          </p:sp>
        </p:grpSp>
      </p:grpSp>
      <p:grpSp>
        <p:nvGrpSpPr>
          <p:cNvPr id="106517" name="Group 21"/>
          <p:cNvGrpSpPr/>
          <p:nvPr/>
        </p:nvGrpSpPr>
        <p:grpSpPr bwMode="auto">
          <a:xfrm>
            <a:off x="6416675" y="593725"/>
            <a:ext cx="2514600" cy="2200275"/>
            <a:chOff x="4042" y="374"/>
            <a:chExt cx="1584" cy="1386"/>
          </a:xfrm>
        </p:grpSpPr>
        <p:sp>
          <p:nvSpPr>
            <p:cNvPr id="106518" name="Text Box 22"/>
            <p:cNvSpPr txBox="1">
              <a:spLocks noChangeArrowheads="1"/>
            </p:cNvSpPr>
            <p:nvPr/>
          </p:nvSpPr>
          <p:spPr bwMode="auto">
            <a:xfrm>
              <a:off x="4570" y="1472"/>
              <a:ext cx="9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C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电路符号</a:t>
              </a:r>
            </a:p>
          </p:txBody>
        </p:sp>
        <p:pic>
          <p:nvPicPr>
            <p:cNvPr id="106519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" y="416"/>
              <a:ext cx="1584" cy="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20" name="Text Box 24"/>
            <p:cNvSpPr txBox="1">
              <a:spLocks noChangeArrowheads="1"/>
            </p:cNvSpPr>
            <p:nvPr/>
          </p:nvSpPr>
          <p:spPr bwMode="auto">
            <a:xfrm>
              <a:off x="4667" y="374"/>
              <a:ext cx="368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C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'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6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06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6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6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6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6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6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autoUpdateAnimBg="0"/>
      <p:bldP spid="106500" grpId="0" autoUpdateAnimBg="0"/>
      <p:bldP spid="106501" grpId="0"/>
      <p:bldP spid="106502" grpId="0" autoUpdateAnimBg="0"/>
      <p:bldP spid="106503" grpId="0" autoUpdateAnimBg="0"/>
      <p:bldP spid="106504" grpId="0" autoUpdateAnimBg="0"/>
      <p:bldP spid="106505" grpId="0"/>
      <p:bldP spid="106506" grpId="0" autoUpdateAnimBg="0"/>
      <p:bldP spid="106507" grpId="0" autoUpdateAnimBg="0"/>
      <p:bldP spid="106508" grpId="0" autoUpdateAnimBg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49263"/>
            <a:ext cx="4076700" cy="588962"/>
          </a:xfrm>
          <a:noFill/>
        </p:spPr>
        <p:txBody>
          <a:bodyPr/>
          <a:lstStyle/>
          <a:p>
            <a:r>
              <a:rPr lang="zh-CN" altLang="en-US" sz="3200" b="1" dirty="0">
                <a:solidFill>
                  <a:srgbClr val="1F08F8"/>
                </a:solidFill>
              </a:rPr>
              <a:t>五、三态输出门</a:t>
            </a:r>
          </a:p>
        </p:txBody>
      </p:sp>
      <p:pic>
        <p:nvPicPr>
          <p:cNvPr id="107523" name="Picture 3" descr="3-3-40a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28775"/>
            <a:ext cx="4608513" cy="313372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7525" name="Picture 5" descr="3-3-40b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70700" y="1989138"/>
            <a:ext cx="2273300" cy="2316162"/>
          </a:xfrm>
          <a:prstGeom prst="rect">
            <a:avLst/>
          </a:prstGeom>
        </p:spPr>
      </p:pic>
      <p:graphicFrame>
        <p:nvGraphicFramePr>
          <p:cNvPr id="107524" name="Object 4"/>
          <p:cNvGraphicFramePr>
            <a:graphicFrameLocks noChangeAspect="1"/>
          </p:cNvGraphicFramePr>
          <p:nvPr/>
        </p:nvGraphicFramePr>
        <p:xfrm>
          <a:off x="944563" y="4802188"/>
          <a:ext cx="30321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79" name="Equation" r:id="rId5" imgW="34137600" imgH="12192000" progId="Equation.DSMT4">
                  <p:embed/>
                </p:oleObj>
              </mc:Choice>
              <mc:Fallback>
                <p:oleObj name="Equation" r:id="rId5" imgW="34137600" imgH="12192000" progId="Equation.DSMT4">
                  <p:embed/>
                  <p:pic>
                    <p:nvPicPr>
                      <p:cNvPr id="0" name="图片 1566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563" y="4802188"/>
                        <a:ext cx="3032125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4346575" y="4868863"/>
            <a:ext cx="45450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（应用时，总是接在集成电路的输出端，又称为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输出缓冲器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）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06846" y="2270658"/>
            <a:ext cx="2209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527774" y="2344300"/>
            <a:ext cx="153423" cy="104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95206" y="3651464"/>
            <a:ext cx="466406" cy="454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95206" y="2270658"/>
            <a:ext cx="466406" cy="454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&amp;</a:t>
            </a:r>
            <a:endParaRPr lang="zh-CN" alt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95206" y="3609991"/>
            <a:ext cx="417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Abadi" panose="020B0604020202020204" pitchFamily="34" charset="0"/>
              </a:rPr>
              <a:t>≥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总结</a:t>
            </a:r>
          </a:p>
        </p:txBody>
      </p:sp>
      <p:sp>
        <p:nvSpPr>
          <p:cNvPr id="5" name="副标题 5"/>
          <p:cNvSpPr txBox="1"/>
          <p:nvPr/>
        </p:nvSpPr>
        <p:spPr>
          <a:xfrm>
            <a:off x="987372" y="1676400"/>
            <a:ext cx="7478202" cy="17526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 kumimoji="1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None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</a:t>
            </a:r>
            <a:r>
              <a:rPr lang="zh-CN" altLang="en-US" dirty="0"/>
              <a:t>数制与码制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逻辑代数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逻辑函数化简（代数法、卡诺图法）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函数间的转换（标准与或式、最小项）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09904" y="2716045"/>
            <a:ext cx="8229272" cy="168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CN" sz="2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    </a:t>
            </a:r>
            <a:r>
              <a:rPr kumimoji="0"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                     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kumimoji="0"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kumimoji="0"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 1 0 1 1 1 0 B</a:t>
            </a:r>
            <a:r>
              <a:rPr kumimoji="0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[-18]</a:t>
            </a:r>
            <a:r>
              <a:rPr kumimoji="0" lang="zh-CN" altLang="en-US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补</a:t>
            </a:r>
            <a:r>
              <a:rPr kumimoji="0"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kumimoji="0"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</a:t>
            </a:r>
            <a:r>
              <a:rPr kumimoji="0"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0" lang="en-US" altLang="zh-CN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 1 1 0 1 0 1 B</a:t>
            </a:r>
            <a:r>
              <a:rPr kumimoji="0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[-11]</a:t>
            </a:r>
            <a:r>
              <a:rPr kumimoji="0"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补	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kumimoji="0"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kumimoji="0" lang="en-US" altLang="zh-CN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1 1 0 0 0 1 </a:t>
            </a:r>
            <a:r>
              <a:rPr kumimoji="0" lang="en-US" altLang="zh-CN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kumimoji="0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[ - 29 ]</a:t>
            </a:r>
            <a:r>
              <a:rPr kumimoji="0"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补           </a:t>
            </a: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2199158" y="3899887"/>
            <a:ext cx="3581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658989" y="3991981"/>
            <a:ext cx="304800" cy="304800"/>
            <a:chOff x="1098177" y="4512225"/>
            <a:chExt cx="304800" cy="304800"/>
          </a:xfrm>
        </p:grpSpPr>
        <p:sp>
          <p:nvSpPr>
            <p:cNvPr id="6" name="Line 4"/>
            <p:cNvSpPr>
              <a:spLocks noChangeShapeType="1"/>
            </p:cNvSpPr>
            <p:nvPr/>
          </p:nvSpPr>
          <p:spPr bwMode="auto">
            <a:xfrm>
              <a:off x="1098177" y="4512225"/>
              <a:ext cx="0" cy="30480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1098177" y="4512225"/>
              <a:ext cx="30480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1402977" y="4512225"/>
              <a:ext cx="0" cy="30480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1098177" y="4817025"/>
              <a:ext cx="30480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096125" y="1051880"/>
            <a:ext cx="71807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】</a:t>
            </a:r>
            <a:r>
              <a:rPr kumimoji="0"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用补码进行下列运算：</a:t>
            </a:r>
            <a:r>
              <a:rPr kumimoji="0"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kumimoji="0"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设</a:t>
            </a:r>
            <a:r>
              <a:rPr kumimoji="0"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n = 8)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1103587" y="1828801"/>
            <a:ext cx="750438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0"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0"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-18</a:t>
            </a:r>
            <a:r>
              <a:rPr kumimoji="0"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0"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0"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0"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-11</a:t>
            </a:r>
            <a:r>
              <a:rPr kumimoji="0"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）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kumimoji="0"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[X]</a:t>
            </a:r>
            <a:r>
              <a:rPr kumimoji="0" lang="zh-CN" altLang="en-US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补 </a:t>
            </a:r>
            <a:r>
              <a:rPr kumimoji="0"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   [ Y]</a:t>
            </a:r>
            <a:r>
              <a:rPr kumimoji="0" lang="zh-CN" altLang="en-US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补 </a:t>
            </a:r>
            <a:r>
              <a:rPr kumimoji="0"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 [X+Y]</a:t>
            </a:r>
            <a:r>
              <a:rPr kumimoji="0" lang="zh-CN" altLang="en-US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补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2604268" y="5265354"/>
            <a:ext cx="6085488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符号位的进位，丢掉。</a:t>
            </a:r>
            <a:r>
              <a:rPr kumimoji="0"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运算结果也是和的补码。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2932385" y="4682357"/>
            <a:ext cx="54233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0"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最高位（符号位）为</a:t>
            </a:r>
            <a:r>
              <a:rPr kumimoji="0"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0"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，结果为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负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016347" y="3986721"/>
            <a:ext cx="304800" cy="304800"/>
            <a:chOff x="3016347" y="3986721"/>
            <a:chExt cx="304800" cy="304800"/>
          </a:xfrm>
        </p:grpSpPr>
        <p:sp>
          <p:nvSpPr>
            <p:cNvPr id="18" name="Line 4"/>
            <p:cNvSpPr>
              <a:spLocks noChangeShapeType="1"/>
            </p:cNvSpPr>
            <p:nvPr/>
          </p:nvSpPr>
          <p:spPr bwMode="auto">
            <a:xfrm>
              <a:off x="3016347" y="3986721"/>
              <a:ext cx="0" cy="30480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5"/>
            <p:cNvSpPr>
              <a:spLocks noChangeShapeType="1"/>
            </p:cNvSpPr>
            <p:nvPr/>
          </p:nvSpPr>
          <p:spPr bwMode="auto">
            <a:xfrm>
              <a:off x="3016347" y="3986721"/>
              <a:ext cx="304800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6"/>
            <p:cNvSpPr>
              <a:spLocks noChangeShapeType="1"/>
            </p:cNvSpPr>
            <p:nvPr/>
          </p:nvSpPr>
          <p:spPr bwMode="auto">
            <a:xfrm>
              <a:off x="3321147" y="3986721"/>
              <a:ext cx="0" cy="30480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7"/>
            <p:cNvSpPr>
              <a:spLocks noChangeShapeType="1"/>
            </p:cNvSpPr>
            <p:nvPr/>
          </p:nvSpPr>
          <p:spPr bwMode="auto">
            <a:xfrm flipV="1">
              <a:off x="3017454" y="4284938"/>
              <a:ext cx="299545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" name="上箭头 22"/>
          <p:cNvSpPr/>
          <p:nvPr/>
        </p:nvSpPr>
        <p:spPr bwMode="auto">
          <a:xfrm>
            <a:off x="3125186" y="4335516"/>
            <a:ext cx="90000" cy="39413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 eaLnBrk="1" hangingPunct="1">
              <a:spcBef>
                <a:spcPct val="0"/>
              </a:spcBef>
              <a:buClrTx/>
              <a:buSzTx/>
              <a:buNone/>
            </a:pPr>
            <a:endParaRPr lang="zh-CN" altLang="en-US" sz="2800" dirty="0">
              <a:latin typeface="宋体" panose="02010600030101010101" pitchFamily="2" charset="-122"/>
            </a:endParaRPr>
          </a:p>
        </p:txBody>
      </p:sp>
      <p:sp>
        <p:nvSpPr>
          <p:cNvPr id="24" name="上箭头 23"/>
          <p:cNvSpPr/>
          <p:nvPr/>
        </p:nvSpPr>
        <p:spPr bwMode="auto">
          <a:xfrm>
            <a:off x="2763548" y="4370986"/>
            <a:ext cx="90000" cy="872362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 eaLnBrk="1" hangingPunct="1">
              <a:spcBef>
                <a:spcPct val="0"/>
              </a:spcBef>
              <a:buClrTx/>
              <a:buSzTx/>
              <a:buNone/>
            </a:pPr>
            <a:endParaRPr lang="zh-CN" altLang="en-US" sz="2800" dirty="0">
              <a:latin typeface="宋体" panose="02010600030101010101" pitchFamily="2" charset="-122"/>
            </a:endParaRP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4294967295"/>
          </p:nvPr>
        </p:nvSpPr>
        <p:spPr>
          <a:xfrm>
            <a:off x="182880" y="6446711"/>
            <a:ext cx="903288" cy="3381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bg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fld id="{1A0B33E5-498C-48D3-9CB2-28689CC9EF23}" type="slidenum">
              <a:rPr lang="en-US" altLang="zh-CN" sz="1100" smtClean="0">
                <a:solidFill>
                  <a:schemeClr val="tx1"/>
                </a:solidFill>
                <a:ea typeface="黑体" panose="02010609060101010101" pitchFamily="49" charset="-122"/>
              </a:rPr>
              <a:t>99</a:t>
            </a:fld>
            <a:endParaRPr lang="en-US" altLang="zh-CN" sz="11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719667" y="2716045"/>
            <a:ext cx="178646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0010010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 bwMode="auto">
          <a:xfrm>
            <a:off x="6821507" y="2708136"/>
            <a:ext cx="178646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11011101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 bwMode="auto">
          <a:xfrm>
            <a:off x="719667" y="3231356"/>
            <a:ext cx="178646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0001011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 bwMode="auto">
          <a:xfrm>
            <a:off x="6821507" y="3281691"/>
            <a:ext cx="178646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1110100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 bwMode="auto">
          <a:xfrm>
            <a:off x="7191528" y="3880346"/>
            <a:ext cx="178646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0011101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JiZmRjYzM0MDYyZmZmYmQ4NjBmZDFlNjdjMDI3YzU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90f74d5-ef8c-4b86-856c-3e7f3bfd23ab}"/>
</p:tagLst>
</file>

<file path=ppt/tags/tag20.xml><?xml version="1.0" encoding="utf-8"?>
<p:tagLst xmlns:p="http://schemas.openxmlformats.org/presentationml/2006/main">
  <p:tag name="KSO_WM_UNIT_TABLE_BEAUTIFY" val="smartTable{a90f74d5-ef8c-4b86-856c-3e7f3bfd23ab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1a43d74-4132-4318-95c4-80718089b3d4}"/>
</p:tagLst>
</file>

<file path=ppt/tags/tag4.xml><?xml version="1.0" encoding="utf-8"?>
<p:tagLst xmlns:p="http://schemas.openxmlformats.org/presentationml/2006/main">
  <p:tag name="KSO_WM_UNIT_TABLE_BEAUTIFY" val="smartTable{e1a43d74-4132-4318-95c4-80718089b3d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1a43d74-4132-4318-95c4-80718089b3d4}"/>
</p:tagLst>
</file>

<file path=ppt/tags/tag6.xml><?xml version="1.0" encoding="utf-8"?>
<p:tagLst xmlns:p="http://schemas.openxmlformats.org/presentationml/2006/main">
  <p:tag name="KSO_WM_UNIT_TABLE_BEAUTIFY" val="smartTable{e1a43d74-4132-4318-95c4-80718089b3d4}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自定义 1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l">
          <a:spcBef>
            <a:spcPct val="50000"/>
          </a:spcBef>
          <a:defRPr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miter lim="800000"/>
          <a:headEnd type="none" w="med" len="med"/>
          <a:tailEnd type="none" w="med" len="med"/>
        </a:ln>
      </a:spPr>
      <a:bodyPr vert="horz" wrap="square" lIns="90000" tIns="46800" rIns="90000" bIns="4680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  <a:txDef>
      <a:spPr bwMode="auto">
        <a:noFill/>
        <a:ln>
          <a:noFill/>
        </a:ln>
      </a:spPr>
      <a:bodyPr>
        <a:spAutoFit/>
      </a:bodyPr>
      <a:lstStyle>
        <a:defPPr algn="l" eaLnBrk="1" hangingPunct="1">
          <a:spcBef>
            <a:spcPct val="50000"/>
          </a:spcBef>
          <a:buClrTx/>
          <a:buSzTx/>
          <a:buFontTx/>
          <a:buNone/>
          <a:defRPr sz="2800">
            <a:latin typeface="Times New Roman" panose="02020603050405020304" pitchFamily="18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课件北航模板</Template>
  <TotalTime>117</TotalTime>
  <Words>9370</Words>
  <Application>Microsoft Office PowerPoint</Application>
  <PresentationFormat>全屏显示(4:3)</PresentationFormat>
  <Paragraphs>3153</Paragraphs>
  <Slides>109</Slides>
  <Notes>25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109</vt:i4>
      </vt:variant>
    </vt:vector>
  </HeadingPairs>
  <TitlesOfParts>
    <vt:vector size="119" baseType="lpstr">
      <vt:lpstr>Blends</vt:lpstr>
      <vt:lpstr>Visio.Drawing.5</vt:lpstr>
      <vt:lpstr>公式</vt:lpstr>
      <vt:lpstr>Equation</vt:lpstr>
      <vt:lpstr>Visio</vt:lpstr>
      <vt:lpstr>Microsoft Equation 2.0</vt:lpstr>
      <vt:lpstr>位图图像</vt:lpstr>
      <vt:lpstr>BMP 图象</vt:lpstr>
      <vt:lpstr>Microsoft 公式 3.0</vt:lpstr>
      <vt:lpstr>Bitmap Image</vt:lpstr>
      <vt:lpstr>7.总结</vt:lpstr>
      <vt:lpstr>复习：</vt:lpstr>
      <vt:lpstr>例题：</vt:lpstr>
      <vt:lpstr>PowerPoint 演示文稿</vt:lpstr>
      <vt:lpstr>PowerPoint 演示文稿</vt:lpstr>
      <vt:lpstr>PowerPoint 演示文稿</vt:lpstr>
      <vt:lpstr>PowerPoint 演示文稿</vt:lpstr>
      <vt:lpstr>6.总结</vt:lpstr>
      <vt:lpstr>PowerPoint 演示文稿</vt:lpstr>
      <vt:lpstr>点阵图</vt:lpstr>
      <vt:lpstr>PowerPoint 演示文稿</vt:lpstr>
      <vt:lpstr>PowerPoint 演示文稿</vt:lpstr>
      <vt:lpstr>PowerPoint 演示文稿</vt:lpstr>
      <vt:lpstr>考题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考题：</vt:lpstr>
      <vt:lpstr>4.总结</vt:lpstr>
      <vt:lpstr>PowerPoint 演示文稿</vt:lpstr>
      <vt:lpstr>PowerPoint 演示文稿</vt:lpstr>
      <vt:lpstr>PowerPoint 演示文稿</vt:lpstr>
      <vt:lpstr>PowerPoint 演示文稿</vt:lpstr>
      <vt:lpstr>3.总结</vt:lpstr>
      <vt:lpstr>译码器的灵活应用</vt:lpstr>
      <vt:lpstr>PowerPoint 演示文稿</vt:lpstr>
      <vt:lpstr>【例2】</vt:lpstr>
      <vt:lpstr>4、用译码器实现组合逻辑函数</vt:lpstr>
      <vt:lpstr>【例2】</vt:lpstr>
      <vt:lpstr>用数据选择器实现组合逻辑函数</vt:lpstr>
      <vt:lpstr>用四选一74153</vt:lpstr>
      <vt:lpstr>选择器扩展</vt:lpstr>
      <vt:lpstr>【例2】</vt:lpstr>
      <vt:lpstr>方案一：</vt:lpstr>
      <vt:lpstr>方案二：</vt:lpstr>
      <vt:lpstr>方案三：</vt:lpstr>
      <vt:lpstr>PowerPoint 演示文稿</vt:lpstr>
      <vt:lpstr>PowerPoint 演示文稿</vt:lpstr>
      <vt:lpstr>例2.  将BCD的8421码转换为余3码</vt:lpstr>
      <vt:lpstr>例3：采用四位全加器将5421BCD码转换为2421码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方案1：用74283和7485及或门</vt:lpstr>
      <vt:lpstr>PowerPoint 演示文稿</vt:lpstr>
      <vt:lpstr>PowerPoint 演示文稿</vt:lpstr>
      <vt:lpstr>PowerPoint 演示文稿</vt:lpstr>
      <vt:lpstr>【例】</vt:lpstr>
      <vt:lpstr>用7485构成五位数值比较器</vt:lpstr>
      <vt:lpstr>用7485构成24位数值比较器</vt:lpstr>
      <vt:lpstr>2.总结</vt:lpstr>
      <vt:lpstr>PowerPoint 演示文稿</vt:lpstr>
      <vt:lpstr>TTL、CMOS电路的输入、输出特性参数</vt:lpstr>
      <vt:lpstr>TTL与CMOS门电路的互连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TTL或非门  （全0）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五、三态输出门</vt:lpstr>
      <vt:lpstr>1.总结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 逻辑代数及逻辑函数的化简</dc:title>
  <dc:creator>thtf</dc:creator>
  <cp:lastModifiedBy>lenovo</cp:lastModifiedBy>
  <cp:revision>327</cp:revision>
  <dcterms:created xsi:type="dcterms:W3CDTF">2004-02-20T06:45:00Z</dcterms:created>
  <dcterms:modified xsi:type="dcterms:W3CDTF">2022-05-23T07:45:19Z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21241A3D26354066832C35E157869988</vt:lpwstr>
  </property>
  <property fmtid="{D5CDD505-2E9C-101B-9397-08002B2CF9AE}" pid="3" name="KSOProductBuildVer">
    <vt:lpwstr>2052-11.1.0.11744</vt:lpwstr>
  </property>
</Properties>
</file>